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06" r:id="rId2"/>
    <p:sldId id="308" r:id="rId3"/>
    <p:sldId id="307" r:id="rId4"/>
    <p:sldId id="319" r:id="rId5"/>
    <p:sldId id="335" r:id="rId6"/>
    <p:sldId id="336" r:id="rId7"/>
    <p:sldId id="337" r:id="rId8"/>
    <p:sldId id="320" r:id="rId9"/>
    <p:sldId id="338" r:id="rId10"/>
    <p:sldId id="339" r:id="rId11"/>
    <p:sldId id="313" r:id="rId12"/>
    <p:sldId id="340" r:id="rId13"/>
    <p:sldId id="341" r:id="rId14"/>
    <p:sldId id="342" r:id="rId15"/>
    <p:sldId id="326" r:id="rId16"/>
    <p:sldId id="343" r:id="rId17"/>
    <p:sldId id="344" r:id="rId18"/>
    <p:sldId id="345" r:id="rId19"/>
    <p:sldId id="322" r:id="rId20"/>
    <p:sldId id="347" r:id="rId21"/>
    <p:sldId id="346" r:id="rId22"/>
    <p:sldId id="348" r:id="rId23"/>
    <p:sldId id="328" r:id="rId24"/>
    <p:sldId id="329" r:id="rId25"/>
    <p:sldId id="349" r:id="rId26"/>
    <p:sldId id="324" r:id="rId27"/>
    <p:sldId id="309" r:id="rId28"/>
    <p:sldId id="325" r:id="rId29"/>
    <p:sldId id="350" r:id="rId30"/>
    <p:sldId id="334" r:id="rId31"/>
    <p:sldId id="315" r:id="rId32"/>
    <p:sldId id="314" r:id="rId33"/>
    <p:sldId id="331" r:id="rId34"/>
    <p:sldId id="332" r:id="rId35"/>
    <p:sldId id="327" r:id="rId36"/>
    <p:sldId id="318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61" r:id="rId45"/>
    <p:sldId id="363" r:id="rId46"/>
    <p:sldId id="358" r:id="rId47"/>
    <p:sldId id="364" r:id="rId48"/>
    <p:sldId id="362" r:id="rId49"/>
    <p:sldId id="365" r:id="rId50"/>
    <p:sldId id="367" r:id="rId51"/>
    <p:sldId id="369" r:id="rId52"/>
    <p:sldId id="368" r:id="rId53"/>
    <p:sldId id="359" r:id="rId54"/>
    <p:sldId id="360" r:id="rId55"/>
    <p:sldId id="366" r:id="rId56"/>
    <p:sldId id="370" r:id="rId57"/>
    <p:sldId id="371" r:id="rId5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2C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99756" autoAdjust="0"/>
  </p:normalViewPr>
  <p:slideViewPr>
    <p:cSldViewPr>
      <p:cViewPr>
        <p:scale>
          <a:sx n="117" d="100"/>
          <a:sy n="117" d="100"/>
        </p:scale>
        <p:origin x="-2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notesViewPr>
    <p:cSldViewPr>
      <p:cViewPr varScale="1">
        <p:scale>
          <a:sx n="76" d="100"/>
          <a:sy n="76" d="100"/>
        </p:scale>
        <p:origin x="-154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E066F-9D2B-4E52-A990-C7BC06101F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A2C3E4F-72B3-43CB-852F-4F711E0C32B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Urine </a:t>
          </a:r>
        </a:p>
      </dgm:t>
    </dgm:pt>
    <dgm:pt modelId="{938C6225-D38B-44ED-B19D-46F976996463}" type="parTrans" cxnId="{B3D6D5DC-1C73-4530-B10B-F6375310BF3C}">
      <dgm:prSet/>
      <dgm:spPr/>
      <dgm:t>
        <a:bodyPr/>
        <a:lstStyle/>
        <a:p>
          <a:endParaRPr lang="en-GB"/>
        </a:p>
      </dgm:t>
    </dgm:pt>
    <dgm:pt modelId="{F31D1013-48D8-4324-A004-B57C95496380}" type="sibTrans" cxnId="{B3D6D5DC-1C73-4530-B10B-F6375310BF3C}">
      <dgm:prSet/>
      <dgm:spPr/>
      <dgm:t>
        <a:bodyPr/>
        <a:lstStyle/>
        <a:p>
          <a:endParaRPr lang="en-GB"/>
        </a:p>
      </dgm:t>
    </dgm:pt>
    <dgm:pt modelId="{0C7EBFC3-3EA7-420B-88C3-74C2878093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Blood / Protein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Kidneys 1st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5423854-475D-4186-9204-CB14B3CBCE43}" type="parTrans" cxnId="{01765CB8-5AB3-40E4-B0B2-EBB25D94FE0A}">
      <dgm:prSet/>
      <dgm:spPr/>
      <dgm:t>
        <a:bodyPr/>
        <a:lstStyle/>
        <a:p>
          <a:endParaRPr lang="en-GB"/>
        </a:p>
      </dgm:t>
    </dgm:pt>
    <dgm:pt modelId="{3274288C-381A-4339-BDCA-C3F7D3D04051}" type="sibTrans" cxnId="{01765CB8-5AB3-40E4-B0B2-EBB25D94FE0A}">
      <dgm:prSet/>
      <dgm:spPr/>
      <dgm:t>
        <a:bodyPr/>
        <a:lstStyle/>
        <a:p>
          <a:endParaRPr lang="en-GB"/>
        </a:p>
      </dgm:t>
    </dgm:pt>
    <dgm:pt modelId="{F2045841-59D6-4537-ADA5-1C0970AC35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No Abnormalities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Detected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Kidneys 2nd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FDCC6A1-6739-44D7-BA6D-9277025B71A7}" type="parTrans" cxnId="{7746D0AC-130F-4FB2-926C-395723328083}">
      <dgm:prSet/>
      <dgm:spPr/>
      <dgm:t>
        <a:bodyPr/>
        <a:lstStyle/>
        <a:p>
          <a:endParaRPr lang="en-GB"/>
        </a:p>
      </dgm:t>
    </dgm:pt>
    <dgm:pt modelId="{4092C9AE-8973-4951-90FD-4CAE4E462A38}" type="sibTrans" cxnId="{7746D0AC-130F-4FB2-926C-395723328083}">
      <dgm:prSet/>
      <dgm:spPr/>
      <dgm:t>
        <a:bodyPr/>
        <a:lstStyle/>
        <a:p>
          <a:endParaRPr lang="en-GB"/>
        </a:p>
      </dgm:t>
    </dgm:pt>
    <dgm:pt modelId="{984CF33D-EA2D-4FBB-95D5-72AF306D33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Nitrites/leucocytes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(not relevant unless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UTI symptoms or septic)</a:t>
          </a:r>
        </a:p>
      </dgm:t>
    </dgm:pt>
    <dgm:pt modelId="{0127CBA8-F8C0-486A-ADF6-4E4368E22566}" type="parTrans" cxnId="{39243A04-75D7-495E-A32F-3BFE5F2349DA}">
      <dgm:prSet/>
      <dgm:spPr/>
      <dgm:t>
        <a:bodyPr/>
        <a:lstStyle/>
        <a:p>
          <a:endParaRPr lang="en-GB"/>
        </a:p>
      </dgm:t>
    </dgm:pt>
    <dgm:pt modelId="{8C6D124F-563E-450D-B18F-36586BEF7AE2}" type="sibTrans" cxnId="{39243A04-75D7-495E-A32F-3BFE5F2349DA}">
      <dgm:prSet/>
      <dgm:spPr/>
      <dgm:t>
        <a:bodyPr/>
        <a:lstStyle/>
        <a:p>
          <a:endParaRPr lang="en-GB"/>
        </a:p>
      </dgm:t>
    </dgm:pt>
    <dgm:pt modelId="{A72A542A-AA91-470E-8FE9-BA89B8295A43}" type="pres">
      <dgm:prSet presAssocID="{D85E066F-9D2B-4E52-A990-C7BC06101F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54BA28-562C-446E-AFFC-ED184D90686E}" type="pres">
      <dgm:prSet presAssocID="{0A2C3E4F-72B3-43CB-852F-4F711E0C32BA}" presName="hierRoot1" presStyleCnt="0">
        <dgm:presLayoutVars>
          <dgm:hierBranch/>
        </dgm:presLayoutVars>
      </dgm:prSet>
      <dgm:spPr/>
    </dgm:pt>
    <dgm:pt modelId="{2D869665-7D6C-440C-891B-A8B5B8B0421C}" type="pres">
      <dgm:prSet presAssocID="{0A2C3E4F-72B3-43CB-852F-4F711E0C32BA}" presName="rootComposite1" presStyleCnt="0"/>
      <dgm:spPr/>
    </dgm:pt>
    <dgm:pt modelId="{0E31E490-C5C1-4B44-958E-49172A95C28E}" type="pres">
      <dgm:prSet presAssocID="{0A2C3E4F-72B3-43CB-852F-4F711E0C32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1D66780-A0D5-451A-93BC-50DA30BEA55F}" type="pres">
      <dgm:prSet presAssocID="{0A2C3E4F-72B3-43CB-852F-4F711E0C32BA}" presName="rootConnector1" presStyleLbl="node1" presStyleIdx="0" presStyleCnt="0"/>
      <dgm:spPr/>
      <dgm:t>
        <a:bodyPr/>
        <a:lstStyle/>
        <a:p>
          <a:endParaRPr lang="en-GB"/>
        </a:p>
      </dgm:t>
    </dgm:pt>
    <dgm:pt modelId="{57277F15-7DEF-4FF1-A751-E55DAFA544AB}" type="pres">
      <dgm:prSet presAssocID="{0A2C3E4F-72B3-43CB-852F-4F711E0C32BA}" presName="hierChild2" presStyleCnt="0"/>
      <dgm:spPr/>
    </dgm:pt>
    <dgm:pt modelId="{260F5E76-1852-411B-AD8A-B02B35452DD0}" type="pres">
      <dgm:prSet presAssocID="{75423854-475D-4186-9204-CB14B3CBCE43}" presName="Name35" presStyleLbl="parChTrans1D2" presStyleIdx="0" presStyleCnt="3"/>
      <dgm:spPr/>
      <dgm:t>
        <a:bodyPr/>
        <a:lstStyle/>
        <a:p>
          <a:endParaRPr lang="en-GB"/>
        </a:p>
      </dgm:t>
    </dgm:pt>
    <dgm:pt modelId="{996FB051-4283-4365-B599-3B0B65C3E549}" type="pres">
      <dgm:prSet presAssocID="{0C7EBFC3-3EA7-420B-88C3-74C2878093A8}" presName="hierRoot2" presStyleCnt="0">
        <dgm:presLayoutVars>
          <dgm:hierBranch/>
        </dgm:presLayoutVars>
      </dgm:prSet>
      <dgm:spPr/>
    </dgm:pt>
    <dgm:pt modelId="{0C2942D5-E0D8-420B-BB15-F36E4C465D57}" type="pres">
      <dgm:prSet presAssocID="{0C7EBFC3-3EA7-420B-88C3-74C2878093A8}" presName="rootComposite" presStyleCnt="0"/>
      <dgm:spPr/>
    </dgm:pt>
    <dgm:pt modelId="{CE88AC07-2EB1-4D5D-9A3B-0D11C00A4C2F}" type="pres">
      <dgm:prSet presAssocID="{0C7EBFC3-3EA7-420B-88C3-74C2878093A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E0EAAC-78D5-463E-B4E0-698630DEDF3E}" type="pres">
      <dgm:prSet presAssocID="{0C7EBFC3-3EA7-420B-88C3-74C2878093A8}" presName="rootConnector" presStyleLbl="node2" presStyleIdx="0" presStyleCnt="3"/>
      <dgm:spPr/>
      <dgm:t>
        <a:bodyPr/>
        <a:lstStyle/>
        <a:p>
          <a:endParaRPr lang="en-GB"/>
        </a:p>
      </dgm:t>
    </dgm:pt>
    <dgm:pt modelId="{321DAA90-28C2-4241-A448-A854997570DA}" type="pres">
      <dgm:prSet presAssocID="{0C7EBFC3-3EA7-420B-88C3-74C2878093A8}" presName="hierChild4" presStyleCnt="0"/>
      <dgm:spPr/>
    </dgm:pt>
    <dgm:pt modelId="{D186DA24-54BD-435C-AEB9-EEA6B3275C61}" type="pres">
      <dgm:prSet presAssocID="{0C7EBFC3-3EA7-420B-88C3-74C2878093A8}" presName="hierChild5" presStyleCnt="0"/>
      <dgm:spPr/>
    </dgm:pt>
    <dgm:pt modelId="{2664684C-1E11-4FA3-9D02-AF6F049EF915}" type="pres">
      <dgm:prSet presAssocID="{7FDCC6A1-6739-44D7-BA6D-9277025B71A7}" presName="Name35" presStyleLbl="parChTrans1D2" presStyleIdx="1" presStyleCnt="3"/>
      <dgm:spPr/>
      <dgm:t>
        <a:bodyPr/>
        <a:lstStyle/>
        <a:p>
          <a:endParaRPr lang="en-GB"/>
        </a:p>
      </dgm:t>
    </dgm:pt>
    <dgm:pt modelId="{1C58C4AF-C8FB-4B79-8C98-E091E595E3B3}" type="pres">
      <dgm:prSet presAssocID="{F2045841-59D6-4537-ADA5-1C0970AC355D}" presName="hierRoot2" presStyleCnt="0">
        <dgm:presLayoutVars>
          <dgm:hierBranch/>
        </dgm:presLayoutVars>
      </dgm:prSet>
      <dgm:spPr/>
    </dgm:pt>
    <dgm:pt modelId="{4237D6AD-449B-4CEE-9007-BB64F48271B4}" type="pres">
      <dgm:prSet presAssocID="{F2045841-59D6-4537-ADA5-1C0970AC355D}" presName="rootComposite" presStyleCnt="0"/>
      <dgm:spPr/>
    </dgm:pt>
    <dgm:pt modelId="{EFB42B52-7B74-4910-B229-2CC56A1B7CD3}" type="pres">
      <dgm:prSet presAssocID="{F2045841-59D6-4537-ADA5-1C0970AC355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63EA4E-52FA-4C4B-8068-D4C9D5B32112}" type="pres">
      <dgm:prSet presAssocID="{F2045841-59D6-4537-ADA5-1C0970AC355D}" presName="rootConnector" presStyleLbl="node2" presStyleIdx="1" presStyleCnt="3"/>
      <dgm:spPr/>
      <dgm:t>
        <a:bodyPr/>
        <a:lstStyle/>
        <a:p>
          <a:endParaRPr lang="en-GB"/>
        </a:p>
      </dgm:t>
    </dgm:pt>
    <dgm:pt modelId="{C6103F6D-AB84-4E3E-ACA2-9569D8ED3C86}" type="pres">
      <dgm:prSet presAssocID="{F2045841-59D6-4537-ADA5-1C0970AC355D}" presName="hierChild4" presStyleCnt="0"/>
      <dgm:spPr/>
    </dgm:pt>
    <dgm:pt modelId="{5278A284-7719-4786-89C4-9B7896DB00B8}" type="pres">
      <dgm:prSet presAssocID="{F2045841-59D6-4537-ADA5-1C0970AC355D}" presName="hierChild5" presStyleCnt="0"/>
      <dgm:spPr/>
    </dgm:pt>
    <dgm:pt modelId="{592519C1-865D-4CA4-842D-161F697B40C8}" type="pres">
      <dgm:prSet presAssocID="{0127CBA8-F8C0-486A-ADF6-4E4368E22566}" presName="Name35" presStyleLbl="parChTrans1D2" presStyleIdx="2" presStyleCnt="3"/>
      <dgm:spPr/>
      <dgm:t>
        <a:bodyPr/>
        <a:lstStyle/>
        <a:p>
          <a:endParaRPr lang="en-GB"/>
        </a:p>
      </dgm:t>
    </dgm:pt>
    <dgm:pt modelId="{AF39D045-A9C7-4DA9-AB84-A8BF32D4B4F3}" type="pres">
      <dgm:prSet presAssocID="{984CF33D-EA2D-4FBB-95D5-72AF306D3362}" presName="hierRoot2" presStyleCnt="0">
        <dgm:presLayoutVars>
          <dgm:hierBranch/>
        </dgm:presLayoutVars>
      </dgm:prSet>
      <dgm:spPr/>
    </dgm:pt>
    <dgm:pt modelId="{CCDCF461-A087-4D37-B407-61B05F00844C}" type="pres">
      <dgm:prSet presAssocID="{984CF33D-EA2D-4FBB-95D5-72AF306D3362}" presName="rootComposite" presStyleCnt="0"/>
      <dgm:spPr/>
    </dgm:pt>
    <dgm:pt modelId="{3861826E-BF6A-4327-AEC1-387A4652B1E6}" type="pres">
      <dgm:prSet presAssocID="{984CF33D-EA2D-4FBB-95D5-72AF306D336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3F7A8A-51B5-4C9C-9501-27F969F1C76F}" type="pres">
      <dgm:prSet presAssocID="{984CF33D-EA2D-4FBB-95D5-72AF306D3362}" presName="rootConnector" presStyleLbl="node2" presStyleIdx="2" presStyleCnt="3"/>
      <dgm:spPr/>
      <dgm:t>
        <a:bodyPr/>
        <a:lstStyle/>
        <a:p>
          <a:endParaRPr lang="en-GB"/>
        </a:p>
      </dgm:t>
    </dgm:pt>
    <dgm:pt modelId="{E84B2EC2-67BE-49C9-BCE7-0E82A38005AF}" type="pres">
      <dgm:prSet presAssocID="{984CF33D-EA2D-4FBB-95D5-72AF306D3362}" presName="hierChild4" presStyleCnt="0"/>
      <dgm:spPr/>
    </dgm:pt>
    <dgm:pt modelId="{2DFF2746-54CE-42A0-8573-549B50B752F9}" type="pres">
      <dgm:prSet presAssocID="{984CF33D-EA2D-4FBB-95D5-72AF306D3362}" presName="hierChild5" presStyleCnt="0"/>
      <dgm:spPr/>
    </dgm:pt>
    <dgm:pt modelId="{90331E16-BA52-491A-ABB2-789A3F071BBA}" type="pres">
      <dgm:prSet presAssocID="{0A2C3E4F-72B3-43CB-852F-4F711E0C32BA}" presName="hierChild3" presStyleCnt="0"/>
      <dgm:spPr/>
    </dgm:pt>
  </dgm:ptLst>
  <dgm:cxnLst>
    <dgm:cxn modelId="{B7AC7ED3-804A-480B-9784-C511CF91BF01}" type="presOf" srcId="{F2045841-59D6-4537-ADA5-1C0970AC355D}" destId="{EFB42B52-7B74-4910-B229-2CC56A1B7CD3}" srcOrd="0" destOrd="0" presId="urn:microsoft.com/office/officeart/2005/8/layout/orgChart1"/>
    <dgm:cxn modelId="{7095394C-F88B-4F01-9151-3580203E6520}" type="presOf" srcId="{0127CBA8-F8C0-486A-ADF6-4E4368E22566}" destId="{592519C1-865D-4CA4-842D-161F697B40C8}" srcOrd="0" destOrd="0" presId="urn:microsoft.com/office/officeart/2005/8/layout/orgChart1"/>
    <dgm:cxn modelId="{39243A04-75D7-495E-A32F-3BFE5F2349DA}" srcId="{0A2C3E4F-72B3-43CB-852F-4F711E0C32BA}" destId="{984CF33D-EA2D-4FBB-95D5-72AF306D3362}" srcOrd="2" destOrd="0" parTransId="{0127CBA8-F8C0-486A-ADF6-4E4368E22566}" sibTransId="{8C6D124F-563E-450D-B18F-36586BEF7AE2}"/>
    <dgm:cxn modelId="{B3943508-EEB4-48F5-BB75-4014E25391E9}" type="presOf" srcId="{984CF33D-EA2D-4FBB-95D5-72AF306D3362}" destId="{3861826E-BF6A-4327-AEC1-387A4652B1E6}" srcOrd="0" destOrd="0" presId="urn:microsoft.com/office/officeart/2005/8/layout/orgChart1"/>
    <dgm:cxn modelId="{5E51B5C8-7E7A-4543-A640-A89D3E9FF035}" type="presOf" srcId="{D85E066F-9D2B-4E52-A990-C7BC06101F22}" destId="{A72A542A-AA91-470E-8FE9-BA89B8295A43}" srcOrd="0" destOrd="0" presId="urn:microsoft.com/office/officeart/2005/8/layout/orgChart1"/>
    <dgm:cxn modelId="{9BB3742A-F119-4BAF-9FF7-2145B5B86B4E}" type="presOf" srcId="{0A2C3E4F-72B3-43CB-852F-4F711E0C32BA}" destId="{0E31E490-C5C1-4B44-958E-49172A95C28E}" srcOrd="0" destOrd="0" presId="urn:microsoft.com/office/officeart/2005/8/layout/orgChart1"/>
    <dgm:cxn modelId="{8398EB6F-5019-4645-8C46-61E648260462}" type="presOf" srcId="{F2045841-59D6-4537-ADA5-1C0970AC355D}" destId="{1E63EA4E-52FA-4C4B-8068-D4C9D5B32112}" srcOrd="1" destOrd="0" presId="urn:microsoft.com/office/officeart/2005/8/layout/orgChart1"/>
    <dgm:cxn modelId="{D5B5B87F-2960-4C58-85D6-7EF3FBC1721B}" type="presOf" srcId="{0C7EBFC3-3EA7-420B-88C3-74C2878093A8}" destId="{CE88AC07-2EB1-4D5D-9A3B-0D11C00A4C2F}" srcOrd="0" destOrd="0" presId="urn:microsoft.com/office/officeart/2005/8/layout/orgChart1"/>
    <dgm:cxn modelId="{7746D0AC-130F-4FB2-926C-395723328083}" srcId="{0A2C3E4F-72B3-43CB-852F-4F711E0C32BA}" destId="{F2045841-59D6-4537-ADA5-1C0970AC355D}" srcOrd="1" destOrd="0" parTransId="{7FDCC6A1-6739-44D7-BA6D-9277025B71A7}" sibTransId="{4092C9AE-8973-4951-90FD-4CAE4E462A38}"/>
    <dgm:cxn modelId="{EFFF73A4-C932-4216-9266-09DF6794D550}" type="presOf" srcId="{984CF33D-EA2D-4FBB-95D5-72AF306D3362}" destId="{3E3F7A8A-51B5-4C9C-9501-27F969F1C76F}" srcOrd="1" destOrd="0" presId="urn:microsoft.com/office/officeart/2005/8/layout/orgChart1"/>
    <dgm:cxn modelId="{141C9272-7980-4CDE-AC9C-2361A9E8B587}" type="presOf" srcId="{0A2C3E4F-72B3-43CB-852F-4F711E0C32BA}" destId="{B1D66780-A0D5-451A-93BC-50DA30BEA55F}" srcOrd="1" destOrd="0" presId="urn:microsoft.com/office/officeart/2005/8/layout/orgChart1"/>
    <dgm:cxn modelId="{01765CB8-5AB3-40E4-B0B2-EBB25D94FE0A}" srcId="{0A2C3E4F-72B3-43CB-852F-4F711E0C32BA}" destId="{0C7EBFC3-3EA7-420B-88C3-74C2878093A8}" srcOrd="0" destOrd="0" parTransId="{75423854-475D-4186-9204-CB14B3CBCE43}" sibTransId="{3274288C-381A-4339-BDCA-C3F7D3D04051}"/>
    <dgm:cxn modelId="{9F282612-E665-49D6-98F6-0383A288704C}" type="presOf" srcId="{0C7EBFC3-3EA7-420B-88C3-74C2878093A8}" destId="{C2E0EAAC-78D5-463E-B4E0-698630DEDF3E}" srcOrd="1" destOrd="0" presId="urn:microsoft.com/office/officeart/2005/8/layout/orgChart1"/>
    <dgm:cxn modelId="{B3D6D5DC-1C73-4530-B10B-F6375310BF3C}" srcId="{D85E066F-9D2B-4E52-A990-C7BC06101F22}" destId="{0A2C3E4F-72B3-43CB-852F-4F711E0C32BA}" srcOrd="0" destOrd="0" parTransId="{938C6225-D38B-44ED-B19D-46F976996463}" sibTransId="{F31D1013-48D8-4324-A004-B57C95496380}"/>
    <dgm:cxn modelId="{2E07B285-BF7F-4D57-ABE3-59866B033769}" type="presOf" srcId="{75423854-475D-4186-9204-CB14B3CBCE43}" destId="{260F5E76-1852-411B-AD8A-B02B35452DD0}" srcOrd="0" destOrd="0" presId="urn:microsoft.com/office/officeart/2005/8/layout/orgChart1"/>
    <dgm:cxn modelId="{F4AD0F80-CA31-4EE5-B140-319AC2B2E422}" type="presOf" srcId="{7FDCC6A1-6739-44D7-BA6D-9277025B71A7}" destId="{2664684C-1E11-4FA3-9D02-AF6F049EF915}" srcOrd="0" destOrd="0" presId="urn:microsoft.com/office/officeart/2005/8/layout/orgChart1"/>
    <dgm:cxn modelId="{F428E81E-CAAB-4024-BF7B-4290695E863D}" type="presParOf" srcId="{A72A542A-AA91-470E-8FE9-BA89B8295A43}" destId="{4554BA28-562C-446E-AFFC-ED184D90686E}" srcOrd="0" destOrd="0" presId="urn:microsoft.com/office/officeart/2005/8/layout/orgChart1"/>
    <dgm:cxn modelId="{0E356CAE-217E-44AD-AAEA-7FD37B832284}" type="presParOf" srcId="{4554BA28-562C-446E-AFFC-ED184D90686E}" destId="{2D869665-7D6C-440C-891B-A8B5B8B0421C}" srcOrd="0" destOrd="0" presId="urn:microsoft.com/office/officeart/2005/8/layout/orgChart1"/>
    <dgm:cxn modelId="{874AD4AC-184D-4A70-9729-7579788DAC9F}" type="presParOf" srcId="{2D869665-7D6C-440C-891B-A8B5B8B0421C}" destId="{0E31E490-C5C1-4B44-958E-49172A95C28E}" srcOrd="0" destOrd="0" presId="urn:microsoft.com/office/officeart/2005/8/layout/orgChart1"/>
    <dgm:cxn modelId="{CBD6728A-F850-4470-A8DC-DC720093AC91}" type="presParOf" srcId="{2D869665-7D6C-440C-891B-A8B5B8B0421C}" destId="{B1D66780-A0D5-451A-93BC-50DA30BEA55F}" srcOrd="1" destOrd="0" presId="urn:microsoft.com/office/officeart/2005/8/layout/orgChart1"/>
    <dgm:cxn modelId="{3C27A792-1ACF-452D-9646-F3139488EEF2}" type="presParOf" srcId="{4554BA28-562C-446E-AFFC-ED184D90686E}" destId="{57277F15-7DEF-4FF1-A751-E55DAFA544AB}" srcOrd="1" destOrd="0" presId="urn:microsoft.com/office/officeart/2005/8/layout/orgChart1"/>
    <dgm:cxn modelId="{357BA95A-7719-4697-9A56-04BAF0295A60}" type="presParOf" srcId="{57277F15-7DEF-4FF1-A751-E55DAFA544AB}" destId="{260F5E76-1852-411B-AD8A-B02B35452DD0}" srcOrd="0" destOrd="0" presId="urn:microsoft.com/office/officeart/2005/8/layout/orgChart1"/>
    <dgm:cxn modelId="{D90F3429-B320-4792-95ED-0999FECD1065}" type="presParOf" srcId="{57277F15-7DEF-4FF1-A751-E55DAFA544AB}" destId="{996FB051-4283-4365-B599-3B0B65C3E549}" srcOrd="1" destOrd="0" presId="urn:microsoft.com/office/officeart/2005/8/layout/orgChart1"/>
    <dgm:cxn modelId="{BBE5AD53-53E4-4475-A006-1EC33085CFD1}" type="presParOf" srcId="{996FB051-4283-4365-B599-3B0B65C3E549}" destId="{0C2942D5-E0D8-420B-BB15-F36E4C465D57}" srcOrd="0" destOrd="0" presId="urn:microsoft.com/office/officeart/2005/8/layout/orgChart1"/>
    <dgm:cxn modelId="{8DCC0060-C4E0-4E61-9261-368A05329229}" type="presParOf" srcId="{0C2942D5-E0D8-420B-BB15-F36E4C465D57}" destId="{CE88AC07-2EB1-4D5D-9A3B-0D11C00A4C2F}" srcOrd="0" destOrd="0" presId="urn:microsoft.com/office/officeart/2005/8/layout/orgChart1"/>
    <dgm:cxn modelId="{61C1A60B-D9C7-4280-A265-4E96C5D109E7}" type="presParOf" srcId="{0C2942D5-E0D8-420B-BB15-F36E4C465D57}" destId="{C2E0EAAC-78D5-463E-B4E0-698630DEDF3E}" srcOrd="1" destOrd="0" presId="urn:microsoft.com/office/officeart/2005/8/layout/orgChart1"/>
    <dgm:cxn modelId="{5853B433-AD38-449E-9F49-5A38A18D5ACF}" type="presParOf" srcId="{996FB051-4283-4365-B599-3B0B65C3E549}" destId="{321DAA90-28C2-4241-A448-A854997570DA}" srcOrd="1" destOrd="0" presId="urn:microsoft.com/office/officeart/2005/8/layout/orgChart1"/>
    <dgm:cxn modelId="{E41DCA3B-3F10-4CEC-8892-FB97B9CB2E7F}" type="presParOf" srcId="{996FB051-4283-4365-B599-3B0B65C3E549}" destId="{D186DA24-54BD-435C-AEB9-EEA6B3275C61}" srcOrd="2" destOrd="0" presId="urn:microsoft.com/office/officeart/2005/8/layout/orgChart1"/>
    <dgm:cxn modelId="{8D809ACF-8FD8-42A8-A778-ED2B579C5BE0}" type="presParOf" srcId="{57277F15-7DEF-4FF1-A751-E55DAFA544AB}" destId="{2664684C-1E11-4FA3-9D02-AF6F049EF915}" srcOrd="2" destOrd="0" presId="urn:microsoft.com/office/officeart/2005/8/layout/orgChart1"/>
    <dgm:cxn modelId="{6BFCC5C0-EB7B-4175-8D84-A7D49B09C742}" type="presParOf" srcId="{57277F15-7DEF-4FF1-A751-E55DAFA544AB}" destId="{1C58C4AF-C8FB-4B79-8C98-E091E595E3B3}" srcOrd="3" destOrd="0" presId="urn:microsoft.com/office/officeart/2005/8/layout/orgChart1"/>
    <dgm:cxn modelId="{7AE8B87F-B12B-4C80-9663-565285D8E7F2}" type="presParOf" srcId="{1C58C4AF-C8FB-4B79-8C98-E091E595E3B3}" destId="{4237D6AD-449B-4CEE-9007-BB64F48271B4}" srcOrd="0" destOrd="0" presId="urn:microsoft.com/office/officeart/2005/8/layout/orgChart1"/>
    <dgm:cxn modelId="{702E97C9-9538-4CE7-A8EA-8DD0D08B2C44}" type="presParOf" srcId="{4237D6AD-449B-4CEE-9007-BB64F48271B4}" destId="{EFB42B52-7B74-4910-B229-2CC56A1B7CD3}" srcOrd="0" destOrd="0" presId="urn:microsoft.com/office/officeart/2005/8/layout/orgChart1"/>
    <dgm:cxn modelId="{E3F2FD6C-BEA9-4C19-A8D6-F43160AE11A1}" type="presParOf" srcId="{4237D6AD-449B-4CEE-9007-BB64F48271B4}" destId="{1E63EA4E-52FA-4C4B-8068-D4C9D5B32112}" srcOrd="1" destOrd="0" presId="urn:microsoft.com/office/officeart/2005/8/layout/orgChart1"/>
    <dgm:cxn modelId="{E97BB075-C7BC-4976-BB46-59CC66B9B945}" type="presParOf" srcId="{1C58C4AF-C8FB-4B79-8C98-E091E595E3B3}" destId="{C6103F6D-AB84-4E3E-ACA2-9569D8ED3C86}" srcOrd="1" destOrd="0" presId="urn:microsoft.com/office/officeart/2005/8/layout/orgChart1"/>
    <dgm:cxn modelId="{1FEE08F3-D645-4055-BC57-395BCBBEF2D8}" type="presParOf" srcId="{1C58C4AF-C8FB-4B79-8C98-E091E595E3B3}" destId="{5278A284-7719-4786-89C4-9B7896DB00B8}" srcOrd="2" destOrd="0" presId="urn:microsoft.com/office/officeart/2005/8/layout/orgChart1"/>
    <dgm:cxn modelId="{F41C284B-9161-4A1B-8FD3-CC914CF80DDA}" type="presParOf" srcId="{57277F15-7DEF-4FF1-A751-E55DAFA544AB}" destId="{592519C1-865D-4CA4-842D-161F697B40C8}" srcOrd="4" destOrd="0" presId="urn:microsoft.com/office/officeart/2005/8/layout/orgChart1"/>
    <dgm:cxn modelId="{A5718A77-833B-4ED6-B09A-D6B89F697664}" type="presParOf" srcId="{57277F15-7DEF-4FF1-A751-E55DAFA544AB}" destId="{AF39D045-A9C7-4DA9-AB84-A8BF32D4B4F3}" srcOrd="5" destOrd="0" presId="urn:microsoft.com/office/officeart/2005/8/layout/orgChart1"/>
    <dgm:cxn modelId="{BCAC3D85-7A81-4240-BA1E-F3F358865061}" type="presParOf" srcId="{AF39D045-A9C7-4DA9-AB84-A8BF32D4B4F3}" destId="{CCDCF461-A087-4D37-B407-61B05F00844C}" srcOrd="0" destOrd="0" presId="urn:microsoft.com/office/officeart/2005/8/layout/orgChart1"/>
    <dgm:cxn modelId="{1A8AAF12-EFA8-4C63-B813-59CAFDDB1154}" type="presParOf" srcId="{CCDCF461-A087-4D37-B407-61B05F00844C}" destId="{3861826E-BF6A-4327-AEC1-387A4652B1E6}" srcOrd="0" destOrd="0" presId="urn:microsoft.com/office/officeart/2005/8/layout/orgChart1"/>
    <dgm:cxn modelId="{A27562D7-247B-4930-AFD1-92710EB33FE2}" type="presParOf" srcId="{CCDCF461-A087-4D37-B407-61B05F00844C}" destId="{3E3F7A8A-51B5-4C9C-9501-27F969F1C76F}" srcOrd="1" destOrd="0" presId="urn:microsoft.com/office/officeart/2005/8/layout/orgChart1"/>
    <dgm:cxn modelId="{3132879B-2642-4076-AB23-27AAC855ADFE}" type="presParOf" srcId="{AF39D045-A9C7-4DA9-AB84-A8BF32D4B4F3}" destId="{E84B2EC2-67BE-49C9-BCE7-0E82A38005AF}" srcOrd="1" destOrd="0" presId="urn:microsoft.com/office/officeart/2005/8/layout/orgChart1"/>
    <dgm:cxn modelId="{1DFD8389-2117-48D8-8CE6-9A27E0848E6F}" type="presParOf" srcId="{AF39D045-A9C7-4DA9-AB84-A8BF32D4B4F3}" destId="{2DFF2746-54CE-42A0-8573-549B50B752F9}" srcOrd="2" destOrd="0" presId="urn:microsoft.com/office/officeart/2005/8/layout/orgChart1"/>
    <dgm:cxn modelId="{448EE784-FA6F-4DF0-8424-0BC1CC038872}" type="presParOf" srcId="{4554BA28-562C-446E-AFFC-ED184D90686E}" destId="{90331E16-BA52-491A-ABB2-789A3F071B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F10E2-0ED3-4BE5-B36C-B52A595B83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6A4FF-E82F-44E5-B22B-D1F04C009F9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400" dirty="0" smtClean="0"/>
            <a:t>Use fluid boluses to resuscitate  </a:t>
          </a:r>
          <a:r>
            <a:rPr lang="en-GB" sz="2400" dirty="0" err="1" smtClean="0"/>
            <a:t>hypotensive</a:t>
          </a:r>
          <a:r>
            <a:rPr lang="en-GB" sz="2400" dirty="0" smtClean="0"/>
            <a:t> pts</a:t>
          </a:r>
          <a:endParaRPr lang="en-GB" sz="2400" dirty="0"/>
        </a:p>
      </dgm:t>
    </dgm:pt>
    <dgm:pt modelId="{165862D8-3400-45F9-BFB0-95217B0CAAE6}" type="parTrans" cxnId="{C998C806-32D2-4421-A13C-CE122CDA137B}">
      <dgm:prSet/>
      <dgm:spPr/>
      <dgm:t>
        <a:bodyPr/>
        <a:lstStyle/>
        <a:p>
          <a:endParaRPr lang="en-GB"/>
        </a:p>
      </dgm:t>
    </dgm:pt>
    <dgm:pt modelId="{535D2FBF-87FC-4ABD-8A39-86C52C4779E5}" type="sibTrans" cxnId="{C998C806-32D2-4421-A13C-CE122CDA137B}">
      <dgm:prSet/>
      <dgm:spPr/>
      <dgm:t>
        <a:bodyPr/>
        <a:lstStyle/>
        <a:p>
          <a:endParaRPr lang="en-GB"/>
        </a:p>
      </dgm:t>
    </dgm:pt>
    <dgm:pt modelId="{17653390-61B1-4128-B6C9-4D580E66447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400" dirty="0" smtClean="0"/>
            <a:t>Go back and regularly review patient</a:t>
          </a:r>
          <a:endParaRPr lang="en-GB" sz="2400" dirty="0"/>
        </a:p>
      </dgm:t>
    </dgm:pt>
    <dgm:pt modelId="{801AAB61-27FD-440D-B5B4-51C6B45DD1E1}" type="parTrans" cxnId="{CDA0B65A-FDA4-4F14-BEB9-8BA08C47D49B}">
      <dgm:prSet/>
      <dgm:spPr/>
      <dgm:t>
        <a:bodyPr/>
        <a:lstStyle/>
        <a:p>
          <a:endParaRPr lang="en-GB"/>
        </a:p>
      </dgm:t>
    </dgm:pt>
    <dgm:pt modelId="{E1E5F7BC-9CF7-4A2D-A4D1-F8036CDFEFBA}" type="sibTrans" cxnId="{CDA0B65A-FDA4-4F14-BEB9-8BA08C47D49B}">
      <dgm:prSet/>
      <dgm:spPr/>
      <dgm:t>
        <a:bodyPr/>
        <a:lstStyle/>
        <a:p>
          <a:endParaRPr lang="en-GB"/>
        </a:p>
      </dgm:t>
    </dgm:pt>
    <dgm:pt modelId="{3D79EE13-588C-40E0-8971-F7942CED311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400" dirty="0" smtClean="0"/>
            <a:t>Use 0.9% saline for majority of cases</a:t>
          </a:r>
          <a:endParaRPr lang="en-GB" sz="2400" dirty="0"/>
        </a:p>
      </dgm:t>
    </dgm:pt>
    <dgm:pt modelId="{648E5767-8E02-4E92-AA31-4672B443B131}" type="parTrans" cxnId="{08AAE985-2019-41E2-AA4C-7E68EDE1EF14}">
      <dgm:prSet/>
      <dgm:spPr/>
      <dgm:t>
        <a:bodyPr/>
        <a:lstStyle/>
        <a:p>
          <a:endParaRPr lang="en-GB"/>
        </a:p>
      </dgm:t>
    </dgm:pt>
    <dgm:pt modelId="{E66F3E5E-0474-475D-BADC-F7B8DCCDB8EA}" type="sibTrans" cxnId="{08AAE985-2019-41E2-AA4C-7E68EDE1EF14}">
      <dgm:prSet/>
      <dgm:spPr/>
      <dgm:t>
        <a:bodyPr/>
        <a:lstStyle/>
        <a:p>
          <a:endParaRPr lang="en-GB"/>
        </a:p>
      </dgm:t>
    </dgm:pt>
    <dgm:pt modelId="{6A0C4DFF-00A4-4E25-95A5-8B86772B0C0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400" dirty="0" smtClean="0"/>
            <a:t>Use daily weights to monitor </a:t>
          </a:r>
          <a:r>
            <a:rPr lang="en-GB" sz="2400" smtClean="0"/>
            <a:t>fluid balance</a:t>
          </a:r>
          <a:endParaRPr lang="en-GB" sz="2400" dirty="0"/>
        </a:p>
      </dgm:t>
    </dgm:pt>
    <dgm:pt modelId="{CAA4BD47-CF3A-4061-853D-5085BDAA5286}" type="parTrans" cxnId="{1E6EE6E4-9BF0-425F-B1F2-8846DD4629AA}">
      <dgm:prSet/>
      <dgm:spPr/>
      <dgm:t>
        <a:bodyPr/>
        <a:lstStyle/>
        <a:p>
          <a:endParaRPr lang="en-GB"/>
        </a:p>
      </dgm:t>
    </dgm:pt>
    <dgm:pt modelId="{8D5FFE1E-D8C9-4DE2-BE8A-CD9209755C52}" type="sibTrans" cxnId="{1E6EE6E4-9BF0-425F-B1F2-8846DD4629AA}">
      <dgm:prSet/>
      <dgm:spPr/>
      <dgm:t>
        <a:bodyPr/>
        <a:lstStyle/>
        <a:p>
          <a:endParaRPr lang="en-GB"/>
        </a:p>
      </dgm:t>
    </dgm:pt>
    <dgm:pt modelId="{B70F990D-D282-447B-A2D3-B2BEE891E0E6}" type="pres">
      <dgm:prSet presAssocID="{716F10E2-0ED3-4BE5-B36C-B52A595B83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51DC8F-DEBD-4935-893F-8C1B6A03B08A}" type="pres">
      <dgm:prSet presAssocID="{8DA6A4FF-E82F-44E5-B22B-D1F04C009F95}" presName="parentText" presStyleLbl="node1" presStyleIdx="0" presStyleCnt="4" custScaleY="108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B0069D-6628-45D8-A09A-DECC9C1BCBC3}" type="pres">
      <dgm:prSet presAssocID="{535D2FBF-87FC-4ABD-8A39-86C52C4779E5}" presName="spacer" presStyleCnt="0"/>
      <dgm:spPr/>
    </dgm:pt>
    <dgm:pt modelId="{4711B427-00BB-46DD-95B5-4188ABD87B60}" type="pres">
      <dgm:prSet presAssocID="{17653390-61B1-4128-B6C9-4D580E664474}" presName="parentText" presStyleLbl="node1" presStyleIdx="1" presStyleCnt="4" custScaleY="108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46C412-EFBD-4A18-B2BA-8848CC64606B}" type="pres">
      <dgm:prSet presAssocID="{E1E5F7BC-9CF7-4A2D-A4D1-F8036CDFEFBA}" presName="spacer" presStyleCnt="0"/>
      <dgm:spPr/>
    </dgm:pt>
    <dgm:pt modelId="{69C09A1E-C50C-4B0D-A968-C73A7AFCFED2}" type="pres">
      <dgm:prSet presAssocID="{3D79EE13-588C-40E0-8971-F7942CED311B}" presName="parentText" presStyleLbl="node1" presStyleIdx="2" presStyleCnt="4" custScaleY="108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F7DF83-7F5D-4C27-AAD5-CBFB98F538F0}" type="pres">
      <dgm:prSet presAssocID="{E66F3E5E-0474-475D-BADC-F7B8DCCDB8EA}" presName="spacer" presStyleCnt="0"/>
      <dgm:spPr/>
    </dgm:pt>
    <dgm:pt modelId="{36981CC8-135D-42FB-8A0F-086F541A51A9}" type="pres">
      <dgm:prSet presAssocID="{6A0C4DFF-00A4-4E25-95A5-8B86772B0C0F}" presName="parentText" presStyleLbl="node1" presStyleIdx="3" presStyleCnt="4" custScaleY="108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A0B65A-FDA4-4F14-BEB9-8BA08C47D49B}" srcId="{716F10E2-0ED3-4BE5-B36C-B52A595B83AD}" destId="{17653390-61B1-4128-B6C9-4D580E664474}" srcOrd="1" destOrd="0" parTransId="{801AAB61-27FD-440D-B5B4-51C6B45DD1E1}" sibTransId="{E1E5F7BC-9CF7-4A2D-A4D1-F8036CDFEFBA}"/>
    <dgm:cxn modelId="{4E037F30-95E6-46D6-B4E3-3F3FFF22F0D3}" type="presOf" srcId="{17653390-61B1-4128-B6C9-4D580E664474}" destId="{4711B427-00BB-46DD-95B5-4188ABD87B60}" srcOrd="0" destOrd="0" presId="urn:microsoft.com/office/officeart/2005/8/layout/vList2"/>
    <dgm:cxn modelId="{C337FA49-A8F1-433C-87AA-301FD29F7F98}" type="presOf" srcId="{8DA6A4FF-E82F-44E5-B22B-D1F04C009F95}" destId="{AD51DC8F-DEBD-4935-893F-8C1B6A03B08A}" srcOrd="0" destOrd="0" presId="urn:microsoft.com/office/officeart/2005/8/layout/vList2"/>
    <dgm:cxn modelId="{C998C806-32D2-4421-A13C-CE122CDA137B}" srcId="{716F10E2-0ED3-4BE5-B36C-B52A595B83AD}" destId="{8DA6A4FF-E82F-44E5-B22B-D1F04C009F95}" srcOrd="0" destOrd="0" parTransId="{165862D8-3400-45F9-BFB0-95217B0CAAE6}" sibTransId="{535D2FBF-87FC-4ABD-8A39-86C52C4779E5}"/>
    <dgm:cxn modelId="{08AAE985-2019-41E2-AA4C-7E68EDE1EF14}" srcId="{716F10E2-0ED3-4BE5-B36C-B52A595B83AD}" destId="{3D79EE13-588C-40E0-8971-F7942CED311B}" srcOrd="2" destOrd="0" parTransId="{648E5767-8E02-4E92-AA31-4672B443B131}" sibTransId="{E66F3E5E-0474-475D-BADC-F7B8DCCDB8EA}"/>
    <dgm:cxn modelId="{1E6EE6E4-9BF0-425F-B1F2-8846DD4629AA}" srcId="{716F10E2-0ED3-4BE5-B36C-B52A595B83AD}" destId="{6A0C4DFF-00A4-4E25-95A5-8B86772B0C0F}" srcOrd="3" destOrd="0" parTransId="{CAA4BD47-CF3A-4061-853D-5085BDAA5286}" sibTransId="{8D5FFE1E-D8C9-4DE2-BE8A-CD9209755C52}"/>
    <dgm:cxn modelId="{DB62AA69-B2D8-44EE-881B-0AFBBAC136AB}" type="presOf" srcId="{3D79EE13-588C-40E0-8971-F7942CED311B}" destId="{69C09A1E-C50C-4B0D-A968-C73A7AFCFED2}" srcOrd="0" destOrd="0" presId="urn:microsoft.com/office/officeart/2005/8/layout/vList2"/>
    <dgm:cxn modelId="{73E0CDA9-D899-410E-B4BF-44AB4EA29F2A}" type="presOf" srcId="{716F10E2-0ED3-4BE5-B36C-B52A595B83AD}" destId="{B70F990D-D282-447B-A2D3-B2BEE891E0E6}" srcOrd="0" destOrd="0" presId="urn:microsoft.com/office/officeart/2005/8/layout/vList2"/>
    <dgm:cxn modelId="{97F3CB60-9B95-4FD6-91F4-BB29A6450EB9}" type="presOf" srcId="{6A0C4DFF-00A4-4E25-95A5-8B86772B0C0F}" destId="{36981CC8-135D-42FB-8A0F-086F541A51A9}" srcOrd="0" destOrd="0" presId="urn:microsoft.com/office/officeart/2005/8/layout/vList2"/>
    <dgm:cxn modelId="{9D23CF98-2671-4A05-865B-32E6E66DDAE5}" type="presParOf" srcId="{B70F990D-D282-447B-A2D3-B2BEE891E0E6}" destId="{AD51DC8F-DEBD-4935-893F-8C1B6A03B08A}" srcOrd="0" destOrd="0" presId="urn:microsoft.com/office/officeart/2005/8/layout/vList2"/>
    <dgm:cxn modelId="{9121A247-42B6-43A5-92CC-EA34A444F289}" type="presParOf" srcId="{B70F990D-D282-447B-A2D3-B2BEE891E0E6}" destId="{FEB0069D-6628-45D8-A09A-DECC9C1BCBC3}" srcOrd="1" destOrd="0" presId="urn:microsoft.com/office/officeart/2005/8/layout/vList2"/>
    <dgm:cxn modelId="{EF831D00-10D1-4B47-AD88-27BF573797CB}" type="presParOf" srcId="{B70F990D-D282-447B-A2D3-B2BEE891E0E6}" destId="{4711B427-00BB-46DD-95B5-4188ABD87B60}" srcOrd="2" destOrd="0" presId="urn:microsoft.com/office/officeart/2005/8/layout/vList2"/>
    <dgm:cxn modelId="{576C9A0F-2A49-4B39-B92D-19A07DEFBED6}" type="presParOf" srcId="{B70F990D-D282-447B-A2D3-B2BEE891E0E6}" destId="{FC46C412-EFBD-4A18-B2BA-8848CC64606B}" srcOrd="3" destOrd="0" presId="urn:microsoft.com/office/officeart/2005/8/layout/vList2"/>
    <dgm:cxn modelId="{0FBBF6A8-6B75-4C8F-AA7C-CACED79B7847}" type="presParOf" srcId="{B70F990D-D282-447B-A2D3-B2BEE891E0E6}" destId="{69C09A1E-C50C-4B0D-A968-C73A7AFCFED2}" srcOrd="4" destOrd="0" presId="urn:microsoft.com/office/officeart/2005/8/layout/vList2"/>
    <dgm:cxn modelId="{717903F6-24D8-4749-BF05-BA344B240722}" type="presParOf" srcId="{B70F990D-D282-447B-A2D3-B2BEE891E0E6}" destId="{4CF7DF83-7F5D-4C27-AAD5-CBFB98F538F0}" srcOrd="5" destOrd="0" presId="urn:microsoft.com/office/officeart/2005/8/layout/vList2"/>
    <dgm:cxn modelId="{E0BBA4C9-C269-41E5-964E-F8439463207A}" type="presParOf" srcId="{B70F990D-D282-447B-A2D3-B2BEE891E0E6}" destId="{36981CC8-135D-42FB-8A0F-086F541A51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F10E2-0ED3-4BE5-B36C-B52A595B83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653390-61B1-4128-B6C9-4D580E66447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 smtClean="0"/>
            <a:t>Prescribe ‘maintenance’ fluids </a:t>
          </a:r>
          <a:endParaRPr lang="en-GB" sz="2400" dirty="0"/>
        </a:p>
      </dgm:t>
    </dgm:pt>
    <dgm:pt modelId="{801AAB61-27FD-440D-B5B4-51C6B45DD1E1}" type="parTrans" cxnId="{CDA0B65A-FDA4-4F14-BEB9-8BA08C47D49B}">
      <dgm:prSet/>
      <dgm:spPr/>
      <dgm:t>
        <a:bodyPr/>
        <a:lstStyle/>
        <a:p>
          <a:endParaRPr lang="en-GB"/>
        </a:p>
      </dgm:t>
    </dgm:pt>
    <dgm:pt modelId="{E1E5F7BC-9CF7-4A2D-A4D1-F8036CDFEFBA}" type="sibTrans" cxnId="{CDA0B65A-FDA4-4F14-BEB9-8BA08C47D49B}">
      <dgm:prSet/>
      <dgm:spPr/>
      <dgm:t>
        <a:bodyPr/>
        <a:lstStyle/>
        <a:p>
          <a:endParaRPr lang="en-GB"/>
        </a:p>
      </dgm:t>
    </dgm:pt>
    <dgm:pt modelId="{3D79EE13-588C-40E0-8971-F7942CED311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 smtClean="0"/>
            <a:t>Prescribe a 24hr regime to an </a:t>
          </a:r>
          <a:r>
            <a:rPr lang="en-GB" sz="2400" dirty="0" err="1" smtClean="0"/>
            <a:t>oliguric</a:t>
          </a:r>
          <a:r>
            <a:rPr lang="en-GB" sz="2400" dirty="0" smtClean="0"/>
            <a:t> patient</a:t>
          </a:r>
          <a:endParaRPr lang="en-GB" sz="2400" dirty="0"/>
        </a:p>
      </dgm:t>
    </dgm:pt>
    <dgm:pt modelId="{648E5767-8E02-4E92-AA31-4672B443B131}" type="parTrans" cxnId="{08AAE985-2019-41E2-AA4C-7E68EDE1EF14}">
      <dgm:prSet/>
      <dgm:spPr/>
      <dgm:t>
        <a:bodyPr/>
        <a:lstStyle/>
        <a:p>
          <a:endParaRPr lang="en-GB"/>
        </a:p>
      </dgm:t>
    </dgm:pt>
    <dgm:pt modelId="{E66F3E5E-0474-475D-BADC-F7B8DCCDB8EA}" type="sibTrans" cxnId="{08AAE985-2019-41E2-AA4C-7E68EDE1EF14}">
      <dgm:prSet/>
      <dgm:spPr/>
      <dgm:t>
        <a:bodyPr/>
        <a:lstStyle/>
        <a:p>
          <a:endParaRPr lang="en-GB"/>
        </a:p>
      </dgm:t>
    </dgm:pt>
    <dgm:pt modelId="{6A0C4DFF-00A4-4E25-95A5-8B86772B0C0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 smtClean="0"/>
            <a:t>Give too much fluid unnecessarily</a:t>
          </a:r>
          <a:endParaRPr lang="en-GB" sz="2400" dirty="0"/>
        </a:p>
      </dgm:t>
    </dgm:pt>
    <dgm:pt modelId="{CAA4BD47-CF3A-4061-853D-5085BDAA5286}" type="parTrans" cxnId="{1E6EE6E4-9BF0-425F-B1F2-8846DD4629AA}">
      <dgm:prSet/>
      <dgm:spPr/>
      <dgm:t>
        <a:bodyPr/>
        <a:lstStyle/>
        <a:p>
          <a:endParaRPr lang="en-GB"/>
        </a:p>
      </dgm:t>
    </dgm:pt>
    <dgm:pt modelId="{8D5FFE1E-D8C9-4DE2-BE8A-CD9209755C52}" type="sibTrans" cxnId="{1E6EE6E4-9BF0-425F-B1F2-8846DD4629AA}">
      <dgm:prSet/>
      <dgm:spPr/>
      <dgm:t>
        <a:bodyPr/>
        <a:lstStyle/>
        <a:p>
          <a:endParaRPr lang="en-GB"/>
        </a:p>
      </dgm:t>
    </dgm:pt>
    <dgm:pt modelId="{8DA6A4FF-E82F-44E5-B22B-D1F04C009F9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 smtClean="0"/>
            <a:t>Use Hartmann’s if K</a:t>
          </a:r>
          <a:r>
            <a:rPr lang="en-GB" sz="2400" baseline="30000" dirty="0" smtClean="0"/>
            <a:t>+ </a:t>
          </a:r>
          <a:r>
            <a:rPr lang="en-GB" sz="2400" dirty="0" smtClean="0"/>
            <a:t>high</a:t>
          </a:r>
          <a:endParaRPr lang="en-GB" sz="2400" dirty="0"/>
        </a:p>
      </dgm:t>
    </dgm:pt>
    <dgm:pt modelId="{535D2FBF-87FC-4ABD-8A39-86C52C4779E5}" type="sibTrans" cxnId="{C998C806-32D2-4421-A13C-CE122CDA137B}">
      <dgm:prSet/>
      <dgm:spPr/>
      <dgm:t>
        <a:bodyPr/>
        <a:lstStyle/>
        <a:p>
          <a:endParaRPr lang="en-GB"/>
        </a:p>
      </dgm:t>
    </dgm:pt>
    <dgm:pt modelId="{165862D8-3400-45F9-BFB0-95217B0CAAE6}" type="parTrans" cxnId="{C998C806-32D2-4421-A13C-CE122CDA137B}">
      <dgm:prSet/>
      <dgm:spPr/>
      <dgm:t>
        <a:bodyPr/>
        <a:lstStyle/>
        <a:p>
          <a:endParaRPr lang="en-GB"/>
        </a:p>
      </dgm:t>
    </dgm:pt>
    <dgm:pt modelId="{B70F990D-D282-447B-A2D3-B2BEE891E0E6}" type="pres">
      <dgm:prSet presAssocID="{716F10E2-0ED3-4BE5-B36C-B52A595B83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51DC8F-DEBD-4935-893F-8C1B6A03B08A}" type="pres">
      <dgm:prSet presAssocID="{8DA6A4FF-E82F-44E5-B22B-D1F04C009F95}" presName="parentText" presStyleLbl="node1" presStyleIdx="0" presStyleCnt="4" custScaleY="108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B0069D-6628-45D8-A09A-DECC9C1BCBC3}" type="pres">
      <dgm:prSet presAssocID="{535D2FBF-87FC-4ABD-8A39-86C52C4779E5}" presName="spacer" presStyleCnt="0"/>
      <dgm:spPr/>
    </dgm:pt>
    <dgm:pt modelId="{4711B427-00BB-46DD-95B5-4188ABD87B60}" type="pres">
      <dgm:prSet presAssocID="{17653390-61B1-4128-B6C9-4D580E664474}" presName="parentText" presStyleLbl="node1" presStyleIdx="1" presStyleCnt="4" custScaleY="108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46C412-EFBD-4A18-B2BA-8848CC64606B}" type="pres">
      <dgm:prSet presAssocID="{E1E5F7BC-9CF7-4A2D-A4D1-F8036CDFEFBA}" presName="spacer" presStyleCnt="0"/>
      <dgm:spPr/>
    </dgm:pt>
    <dgm:pt modelId="{69C09A1E-C50C-4B0D-A968-C73A7AFCFED2}" type="pres">
      <dgm:prSet presAssocID="{3D79EE13-588C-40E0-8971-F7942CED311B}" presName="parentText" presStyleLbl="node1" presStyleIdx="2" presStyleCnt="4" custScaleY="108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F7DF83-7F5D-4C27-AAD5-CBFB98F538F0}" type="pres">
      <dgm:prSet presAssocID="{E66F3E5E-0474-475D-BADC-F7B8DCCDB8EA}" presName="spacer" presStyleCnt="0"/>
      <dgm:spPr/>
    </dgm:pt>
    <dgm:pt modelId="{36981CC8-135D-42FB-8A0F-086F541A51A9}" type="pres">
      <dgm:prSet presAssocID="{6A0C4DFF-00A4-4E25-95A5-8B86772B0C0F}" presName="parentText" presStyleLbl="node1" presStyleIdx="3" presStyleCnt="4" custScaleY="108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6EE6E4-9BF0-425F-B1F2-8846DD4629AA}" srcId="{716F10E2-0ED3-4BE5-B36C-B52A595B83AD}" destId="{6A0C4DFF-00A4-4E25-95A5-8B86772B0C0F}" srcOrd="3" destOrd="0" parTransId="{CAA4BD47-CF3A-4061-853D-5085BDAA5286}" sibTransId="{8D5FFE1E-D8C9-4DE2-BE8A-CD9209755C52}"/>
    <dgm:cxn modelId="{CDA0B65A-FDA4-4F14-BEB9-8BA08C47D49B}" srcId="{716F10E2-0ED3-4BE5-B36C-B52A595B83AD}" destId="{17653390-61B1-4128-B6C9-4D580E664474}" srcOrd="1" destOrd="0" parTransId="{801AAB61-27FD-440D-B5B4-51C6B45DD1E1}" sibTransId="{E1E5F7BC-9CF7-4A2D-A4D1-F8036CDFEFBA}"/>
    <dgm:cxn modelId="{F0857B3C-F26E-4035-A509-9DF8ABCA07EE}" type="presOf" srcId="{8DA6A4FF-E82F-44E5-B22B-D1F04C009F95}" destId="{AD51DC8F-DEBD-4935-893F-8C1B6A03B08A}" srcOrd="0" destOrd="0" presId="urn:microsoft.com/office/officeart/2005/8/layout/vList2"/>
    <dgm:cxn modelId="{F33C1933-5AA1-4F4A-8893-03BC91757EBE}" type="presOf" srcId="{716F10E2-0ED3-4BE5-B36C-B52A595B83AD}" destId="{B70F990D-D282-447B-A2D3-B2BEE891E0E6}" srcOrd="0" destOrd="0" presId="urn:microsoft.com/office/officeart/2005/8/layout/vList2"/>
    <dgm:cxn modelId="{BD62120E-BC3C-4CD6-A6D7-FA985E15E93B}" type="presOf" srcId="{17653390-61B1-4128-B6C9-4D580E664474}" destId="{4711B427-00BB-46DD-95B5-4188ABD87B60}" srcOrd="0" destOrd="0" presId="urn:microsoft.com/office/officeart/2005/8/layout/vList2"/>
    <dgm:cxn modelId="{0A3CBF1A-32D8-446B-A23B-A8992FA07786}" type="presOf" srcId="{6A0C4DFF-00A4-4E25-95A5-8B86772B0C0F}" destId="{36981CC8-135D-42FB-8A0F-086F541A51A9}" srcOrd="0" destOrd="0" presId="urn:microsoft.com/office/officeart/2005/8/layout/vList2"/>
    <dgm:cxn modelId="{286484FA-0EB7-4168-B184-6BA30351A050}" type="presOf" srcId="{3D79EE13-588C-40E0-8971-F7942CED311B}" destId="{69C09A1E-C50C-4B0D-A968-C73A7AFCFED2}" srcOrd="0" destOrd="0" presId="urn:microsoft.com/office/officeart/2005/8/layout/vList2"/>
    <dgm:cxn modelId="{C998C806-32D2-4421-A13C-CE122CDA137B}" srcId="{716F10E2-0ED3-4BE5-B36C-B52A595B83AD}" destId="{8DA6A4FF-E82F-44E5-B22B-D1F04C009F95}" srcOrd="0" destOrd="0" parTransId="{165862D8-3400-45F9-BFB0-95217B0CAAE6}" sibTransId="{535D2FBF-87FC-4ABD-8A39-86C52C4779E5}"/>
    <dgm:cxn modelId="{08AAE985-2019-41E2-AA4C-7E68EDE1EF14}" srcId="{716F10E2-0ED3-4BE5-B36C-B52A595B83AD}" destId="{3D79EE13-588C-40E0-8971-F7942CED311B}" srcOrd="2" destOrd="0" parTransId="{648E5767-8E02-4E92-AA31-4672B443B131}" sibTransId="{E66F3E5E-0474-475D-BADC-F7B8DCCDB8EA}"/>
    <dgm:cxn modelId="{DC9AECC3-50A4-487C-B354-5505BA99E991}" type="presParOf" srcId="{B70F990D-D282-447B-A2D3-B2BEE891E0E6}" destId="{AD51DC8F-DEBD-4935-893F-8C1B6A03B08A}" srcOrd="0" destOrd="0" presId="urn:microsoft.com/office/officeart/2005/8/layout/vList2"/>
    <dgm:cxn modelId="{45550CDD-FFF0-4C51-AD80-64B8DE224571}" type="presParOf" srcId="{B70F990D-D282-447B-A2D3-B2BEE891E0E6}" destId="{FEB0069D-6628-45D8-A09A-DECC9C1BCBC3}" srcOrd="1" destOrd="0" presId="urn:microsoft.com/office/officeart/2005/8/layout/vList2"/>
    <dgm:cxn modelId="{8CC3AE7D-773F-49E4-BBE8-B684C705D6C1}" type="presParOf" srcId="{B70F990D-D282-447B-A2D3-B2BEE891E0E6}" destId="{4711B427-00BB-46DD-95B5-4188ABD87B60}" srcOrd="2" destOrd="0" presId="urn:microsoft.com/office/officeart/2005/8/layout/vList2"/>
    <dgm:cxn modelId="{7255CF5C-87AE-415F-804D-7DF86D541ABA}" type="presParOf" srcId="{B70F990D-D282-447B-A2D3-B2BEE891E0E6}" destId="{FC46C412-EFBD-4A18-B2BA-8848CC64606B}" srcOrd="3" destOrd="0" presId="urn:microsoft.com/office/officeart/2005/8/layout/vList2"/>
    <dgm:cxn modelId="{21DA5614-01B9-4B8A-BBEB-F86278181AD3}" type="presParOf" srcId="{B70F990D-D282-447B-A2D3-B2BEE891E0E6}" destId="{69C09A1E-C50C-4B0D-A968-C73A7AFCFED2}" srcOrd="4" destOrd="0" presId="urn:microsoft.com/office/officeart/2005/8/layout/vList2"/>
    <dgm:cxn modelId="{30E9BE0B-8037-43A8-8E07-51A6F68134EE}" type="presParOf" srcId="{B70F990D-D282-447B-A2D3-B2BEE891E0E6}" destId="{4CF7DF83-7F5D-4C27-AAD5-CBFB98F538F0}" srcOrd="5" destOrd="0" presId="urn:microsoft.com/office/officeart/2005/8/layout/vList2"/>
    <dgm:cxn modelId="{EFD9BC57-18D0-4E70-87B5-FED24D89268F}" type="presParOf" srcId="{B70F990D-D282-447B-A2D3-B2BEE891E0E6}" destId="{36981CC8-135D-42FB-8A0F-086F541A51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519C1-865D-4CA4-842D-161F697B40C8}">
      <dsp:nvSpPr>
        <dsp:cNvPr id="0" name=""/>
        <dsp:cNvSpPr/>
      </dsp:nvSpPr>
      <dsp:spPr>
        <a:xfrm>
          <a:off x="4104481" y="1980029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95"/>
              </a:lnTo>
              <a:lnTo>
                <a:pt x="2903950" y="251995"/>
              </a:lnTo>
              <a:lnTo>
                <a:pt x="290395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4684C-1E11-4FA3-9D02-AF6F049EF915}">
      <dsp:nvSpPr>
        <dsp:cNvPr id="0" name=""/>
        <dsp:cNvSpPr/>
      </dsp:nvSpPr>
      <dsp:spPr>
        <a:xfrm>
          <a:off x="4058761" y="1980029"/>
          <a:ext cx="91440" cy="50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F5E76-1852-411B-AD8A-B02B35452DD0}">
      <dsp:nvSpPr>
        <dsp:cNvPr id="0" name=""/>
        <dsp:cNvSpPr/>
      </dsp:nvSpPr>
      <dsp:spPr>
        <a:xfrm>
          <a:off x="1200530" y="1980029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251995"/>
              </a:lnTo>
              <a:lnTo>
                <a:pt x="0" y="251995"/>
              </a:lnTo>
              <a:lnTo>
                <a:pt x="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1E490-C5C1-4B44-958E-49172A95C28E}">
      <dsp:nvSpPr>
        <dsp:cNvPr id="0" name=""/>
        <dsp:cNvSpPr/>
      </dsp:nvSpPr>
      <dsp:spPr>
        <a:xfrm>
          <a:off x="2904501" y="780049"/>
          <a:ext cx="2399959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Urine </a:t>
          </a:r>
        </a:p>
      </dsp:txBody>
      <dsp:txXfrm>
        <a:off x="2904501" y="780049"/>
        <a:ext cx="2399959" cy="1199979"/>
      </dsp:txXfrm>
    </dsp:sp>
    <dsp:sp modelId="{CE88AC07-2EB1-4D5D-9A3B-0D11C00A4C2F}">
      <dsp:nvSpPr>
        <dsp:cNvPr id="0" name=""/>
        <dsp:cNvSpPr/>
      </dsp:nvSpPr>
      <dsp:spPr>
        <a:xfrm>
          <a:off x="551" y="2484020"/>
          <a:ext cx="2399959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Blood / Protein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Kidneys 1st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51" y="2484020"/>
        <a:ext cx="2399959" cy="1199979"/>
      </dsp:txXfrm>
    </dsp:sp>
    <dsp:sp modelId="{EFB42B52-7B74-4910-B229-2CC56A1B7CD3}">
      <dsp:nvSpPr>
        <dsp:cNvPr id="0" name=""/>
        <dsp:cNvSpPr/>
      </dsp:nvSpPr>
      <dsp:spPr>
        <a:xfrm>
          <a:off x="2904501" y="2484020"/>
          <a:ext cx="2399959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No Abnormalities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Detected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Kidneys 2nd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904501" y="2484020"/>
        <a:ext cx="2399959" cy="1199979"/>
      </dsp:txXfrm>
    </dsp:sp>
    <dsp:sp modelId="{3861826E-BF6A-4327-AEC1-387A4652B1E6}">
      <dsp:nvSpPr>
        <dsp:cNvPr id="0" name=""/>
        <dsp:cNvSpPr/>
      </dsp:nvSpPr>
      <dsp:spPr>
        <a:xfrm>
          <a:off x="5808452" y="2484020"/>
          <a:ext cx="2399959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Nitrites/leucocytes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(not relevant unless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UTI symptoms or septic)</a:t>
          </a:r>
        </a:p>
      </dsp:txBody>
      <dsp:txXfrm>
        <a:off x="5808452" y="2484020"/>
        <a:ext cx="2399959" cy="1199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1DC8F-DEBD-4935-893F-8C1B6A03B08A}">
      <dsp:nvSpPr>
        <dsp:cNvPr id="0" name=""/>
        <dsp:cNvSpPr/>
      </dsp:nvSpPr>
      <dsp:spPr>
        <a:xfrm>
          <a:off x="0" y="498043"/>
          <a:ext cx="4038600" cy="86947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Use fluid boluses to resuscitate  </a:t>
          </a:r>
          <a:r>
            <a:rPr lang="en-GB" sz="2400" kern="1200" dirty="0" err="1" smtClean="0"/>
            <a:t>hypotensive</a:t>
          </a:r>
          <a:r>
            <a:rPr lang="en-GB" sz="2400" kern="1200" dirty="0" smtClean="0"/>
            <a:t> pts</a:t>
          </a:r>
          <a:endParaRPr lang="en-GB" sz="2400" kern="1200" dirty="0"/>
        </a:p>
      </dsp:txBody>
      <dsp:txXfrm>
        <a:off x="42444" y="540487"/>
        <a:ext cx="3953712" cy="784584"/>
      </dsp:txXfrm>
    </dsp:sp>
    <dsp:sp modelId="{4711B427-00BB-46DD-95B5-4188ABD87B60}">
      <dsp:nvSpPr>
        <dsp:cNvPr id="0" name=""/>
        <dsp:cNvSpPr/>
      </dsp:nvSpPr>
      <dsp:spPr>
        <a:xfrm>
          <a:off x="0" y="1379230"/>
          <a:ext cx="4038600" cy="86947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Go back and regularly review patient</a:t>
          </a:r>
          <a:endParaRPr lang="en-GB" sz="2400" kern="1200" dirty="0"/>
        </a:p>
      </dsp:txBody>
      <dsp:txXfrm>
        <a:off x="42444" y="1421674"/>
        <a:ext cx="3953712" cy="784584"/>
      </dsp:txXfrm>
    </dsp:sp>
    <dsp:sp modelId="{69C09A1E-C50C-4B0D-A968-C73A7AFCFED2}">
      <dsp:nvSpPr>
        <dsp:cNvPr id="0" name=""/>
        <dsp:cNvSpPr/>
      </dsp:nvSpPr>
      <dsp:spPr>
        <a:xfrm>
          <a:off x="0" y="2260417"/>
          <a:ext cx="4038600" cy="86947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Use 0.9% saline for majority of cases</a:t>
          </a:r>
          <a:endParaRPr lang="en-GB" sz="2400" kern="1200" dirty="0"/>
        </a:p>
      </dsp:txBody>
      <dsp:txXfrm>
        <a:off x="42444" y="2302861"/>
        <a:ext cx="3953712" cy="784584"/>
      </dsp:txXfrm>
    </dsp:sp>
    <dsp:sp modelId="{36981CC8-135D-42FB-8A0F-086F541A51A9}">
      <dsp:nvSpPr>
        <dsp:cNvPr id="0" name=""/>
        <dsp:cNvSpPr/>
      </dsp:nvSpPr>
      <dsp:spPr>
        <a:xfrm>
          <a:off x="0" y="3141603"/>
          <a:ext cx="4038600" cy="86947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Use daily weights to monitor </a:t>
          </a:r>
          <a:r>
            <a:rPr lang="en-GB" sz="2400" kern="1200" smtClean="0"/>
            <a:t>fluid balance</a:t>
          </a:r>
          <a:endParaRPr lang="en-GB" sz="2400" kern="1200" dirty="0"/>
        </a:p>
      </dsp:txBody>
      <dsp:txXfrm>
        <a:off x="42444" y="3184047"/>
        <a:ext cx="3953712" cy="784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1DC8F-DEBD-4935-893F-8C1B6A03B08A}">
      <dsp:nvSpPr>
        <dsp:cNvPr id="0" name=""/>
        <dsp:cNvSpPr/>
      </dsp:nvSpPr>
      <dsp:spPr>
        <a:xfrm>
          <a:off x="0" y="17246"/>
          <a:ext cx="4038600" cy="118054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Use Hartmann’s if K</a:t>
          </a:r>
          <a:r>
            <a:rPr lang="en-GB" sz="2400" kern="1200" baseline="30000" dirty="0" smtClean="0"/>
            <a:t>+ </a:t>
          </a:r>
          <a:r>
            <a:rPr lang="en-GB" sz="2400" kern="1200" dirty="0" smtClean="0"/>
            <a:t>high</a:t>
          </a:r>
          <a:endParaRPr lang="en-GB" sz="2400" kern="1200" dirty="0"/>
        </a:p>
      </dsp:txBody>
      <dsp:txXfrm>
        <a:off x="57630" y="74876"/>
        <a:ext cx="3923340" cy="1065286"/>
      </dsp:txXfrm>
    </dsp:sp>
    <dsp:sp modelId="{4711B427-00BB-46DD-95B5-4188ABD87B60}">
      <dsp:nvSpPr>
        <dsp:cNvPr id="0" name=""/>
        <dsp:cNvSpPr/>
      </dsp:nvSpPr>
      <dsp:spPr>
        <a:xfrm>
          <a:off x="0" y="1364833"/>
          <a:ext cx="4038600" cy="118054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Prescribe ‘maintenance’ fluids </a:t>
          </a:r>
          <a:endParaRPr lang="en-GB" sz="2400" kern="1200" dirty="0"/>
        </a:p>
      </dsp:txBody>
      <dsp:txXfrm>
        <a:off x="57630" y="1422463"/>
        <a:ext cx="3923340" cy="1065286"/>
      </dsp:txXfrm>
    </dsp:sp>
    <dsp:sp modelId="{69C09A1E-C50C-4B0D-A968-C73A7AFCFED2}">
      <dsp:nvSpPr>
        <dsp:cNvPr id="0" name=""/>
        <dsp:cNvSpPr/>
      </dsp:nvSpPr>
      <dsp:spPr>
        <a:xfrm>
          <a:off x="0" y="2712420"/>
          <a:ext cx="4038600" cy="118054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Prescribe a 24hr regime to an </a:t>
          </a:r>
          <a:r>
            <a:rPr lang="en-GB" sz="2400" kern="1200" dirty="0" err="1" smtClean="0"/>
            <a:t>oliguric</a:t>
          </a:r>
          <a:r>
            <a:rPr lang="en-GB" sz="2400" kern="1200" dirty="0" smtClean="0"/>
            <a:t> patient</a:t>
          </a:r>
          <a:endParaRPr lang="en-GB" sz="2400" kern="1200" dirty="0"/>
        </a:p>
      </dsp:txBody>
      <dsp:txXfrm>
        <a:off x="57630" y="2770050"/>
        <a:ext cx="3923340" cy="1065286"/>
      </dsp:txXfrm>
    </dsp:sp>
    <dsp:sp modelId="{36981CC8-135D-42FB-8A0F-086F541A51A9}">
      <dsp:nvSpPr>
        <dsp:cNvPr id="0" name=""/>
        <dsp:cNvSpPr/>
      </dsp:nvSpPr>
      <dsp:spPr>
        <a:xfrm>
          <a:off x="0" y="4060006"/>
          <a:ext cx="4038600" cy="118054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Give too much fluid unnecessarily</a:t>
          </a:r>
          <a:endParaRPr lang="en-GB" sz="2400" kern="1200" dirty="0"/>
        </a:p>
      </dsp:txBody>
      <dsp:txXfrm>
        <a:off x="57630" y="4117636"/>
        <a:ext cx="3923340" cy="106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7C2850-CAB5-4BA8-858D-0F36BA36AD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2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34FE82-2CD4-447C-ADB9-099C6633D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20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DC60FE-3165-44FA-AC46-F123C63DD361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5CC3B2-54E9-43E6-AD09-5196D266C835}" type="slidenum">
              <a:rPr lang="en-GB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A lot of drugs contribute to / cause AKI</a:t>
            </a: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Like liver, kidneys involved in excretion of drugs</a:t>
            </a: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These are main offenders – given regularly and nephrotoxic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199C47-E0BF-4D97-91AB-B8E1B4A4B355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 smtClean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632988-29C1-4AED-94A7-1A56D5331FA9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BFA416-E348-4F4F-88A7-27833503F824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000" smtClean="0">
                <a:latin typeface="Arial" pitchFamily="34" charset="0"/>
              </a:rPr>
              <a:t>What does your dipstick mean?</a:t>
            </a:r>
          </a:p>
          <a:p>
            <a:endParaRPr lang="en-GB" altLang="en-US" sz="2000" smtClean="0">
              <a:latin typeface="Arial" pitchFamily="34" charset="0"/>
            </a:endParaRPr>
          </a:p>
          <a:p>
            <a:r>
              <a:rPr lang="en-GB" altLang="en-US" sz="2000" smtClean="0">
                <a:latin typeface="Arial" pitchFamily="34" charset="0"/>
              </a:rPr>
              <a:t>Difficult if the patient does not produce urine </a:t>
            </a:r>
          </a:p>
          <a:p>
            <a:endParaRPr lang="en-GB" altLang="en-US" sz="2000" smtClean="0">
              <a:latin typeface="Arial" pitchFamily="34" charset="0"/>
            </a:endParaRPr>
          </a:p>
          <a:p>
            <a:r>
              <a:rPr lang="en-GB" altLang="en-US" sz="2000" smtClean="0">
                <a:latin typeface="Arial" pitchFamily="34" charset="0"/>
              </a:rPr>
              <a:t>Lidney sieve ensures that no blood or protein gets in the urine – if present, sign sieve is not working properly. </a:t>
            </a:r>
            <a:endParaRPr lang="en-US" altLang="en-US" sz="2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000" smtClean="0">
                <a:latin typeface="Arial" pitchFamily="34" charset="0"/>
              </a:rPr>
              <a:t>Chart obs and fluid balance</a:t>
            </a:r>
          </a:p>
          <a:p>
            <a:r>
              <a:rPr lang="en-GB" altLang="en-US" sz="2000" smtClean="0">
                <a:latin typeface="Arial" pitchFamily="34" charset="0"/>
              </a:rPr>
              <a:t>Weighing – daily alterations are fluid – gives us a baseline – helps further management</a:t>
            </a:r>
            <a:endParaRPr lang="en-US" altLang="en-US" sz="2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D31D7-25A0-4808-B883-C5E5D63FAA72}" type="slidenum">
              <a:rPr lang="en-GB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Dehydration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Obstructions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Nephrotoxins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Urine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Think</a:t>
            </a: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Once done simple interventions is about diagnostic tests (renal US), monitoring (U&amp;Es) and escalation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(renal team)</a:t>
            </a: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0F8339-0A0D-4664-B421-C15BEDDBC3DF}" type="slidenum">
              <a:rPr lang="en-GB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Treatment of AKI – this approach works with all pts – is simple.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118F1E-BFB4-4F8E-91FA-9C261C527CA9}" type="slidenum">
              <a:rPr lang="en-GB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000" smtClean="0">
                <a:latin typeface="Arial" pitchFamily="34" charset="0"/>
              </a:rPr>
              <a:t>AKI not a diagnosis – will be a cause</a:t>
            </a:r>
          </a:p>
          <a:p>
            <a:endParaRPr lang="en-GB" altLang="en-US" sz="2000" smtClean="0">
              <a:latin typeface="Arial" pitchFamily="34" charset="0"/>
            </a:endParaRPr>
          </a:p>
          <a:p>
            <a:r>
              <a:rPr lang="en-GB" altLang="en-US" sz="2000" smtClean="0">
                <a:latin typeface="Arial" pitchFamily="34" charset="0"/>
              </a:rPr>
              <a:t>Need team work to identify cause and treat</a:t>
            </a:r>
          </a:p>
          <a:p>
            <a:endParaRPr lang="en-GB" altLang="en-US" sz="2000" smtClean="0">
              <a:latin typeface="Arial" pitchFamily="34" charset="0"/>
            </a:endParaRPr>
          </a:p>
          <a:p>
            <a:r>
              <a:rPr lang="en-GB" altLang="en-US" sz="2000" smtClean="0">
                <a:latin typeface="Arial" pitchFamily="34" charset="0"/>
              </a:rPr>
              <a:t>Hydration, treat sepsis and medicines – important care</a:t>
            </a:r>
            <a:endParaRPr lang="en-US" altLang="en-US" sz="2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000" smtClean="0">
                <a:latin typeface="Arial" pitchFamily="34" charset="0"/>
              </a:rPr>
              <a:t>What is AKI?</a:t>
            </a:r>
          </a:p>
          <a:p>
            <a:endParaRPr lang="en-GB" altLang="en-US" sz="2000" smtClean="0">
              <a:latin typeface="Arial" pitchFamily="34" charset="0"/>
            </a:endParaRPr>
          </a:p>
          <a:p>
            <a:r>
              <a:rPr lang="en-GB" altLang="en-US" sz="2000" smtClean="0">
                <a:latin typeface="Arial" pitchFamily="34" charset="0"/>
              </a:rPr>
              <a:t>U&amp;Es shows stage / severity of AKI – can’t really tell if got it any other way</a:t>
            </a:r>
          </a:p>
          <a:p>
            <a:r>
              <a:rPr lang="en-GB" altLang="en-US" sz="2000" smtClean="0">
                <a:latin typeface="Arial" pitchFamily="34" charset="0"/>
              </a:rPr>
              <a:t>Other bloods help</a:t>
            </a:r>
          </a:p>
          <a:p>
            <a:endParaRPr lang="en-GB" altLang="en-US" sz="2000" smtClean="0">
              <a:latin typeface="Arial" pitchFamily="34" charset="0"/>
            </a:endParaRPr>
          </a:p>
          <a:p>
            <a:r>
              <a:rPr lang="en-GB" altLang="en-US" sz="2000" smtClean="0">
                <a:latin typeface="Arial" pitchFamily="34" charset="0"/>
              </a:rPr>
              <a:t>Pts with AKI have poorer mortality and outcomes.  </a:t>
            </a:r>
            <a:endParaRPr lang="en-US" altLang="en-US" sz="2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In reality this is what it means</a:t>
            </a: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Hydration – maintain BP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Medications – discuss in another slide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Monitoring – talked about in first session – nurses role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C423D3-E630-4FF3-AE76-4DCB87210A89}" type="slidenum">
              <a:rPr lang="en-GB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2000" smtClean="0">
                <a:latin typeface="Arial" pitchFamily="34" charset="0"/>
              </a:rPr>
              <a:t>More fluid you give and more overloaded the pt – the higher their mortality. </a:t>
            </a:r>
            <a:endParaRPr lang="en-US" altLang="en-US" sz="2000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AE8FEB-7590-47E9-AEBE-4F0899D7CD7F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2000" smtClean="0">
                <a:latin typeface="Arial" pitchFamily="34" charset="0"/>
              </a:rPr>
              <a:t>Advice we give to drs about fluid – good context for nurses to know</a:t>
            </a:r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97025E-F20C-4E78-BD40-6A6573695068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Insulin and dextrose will work if don’t need dx – can use and get kidneys working which when it returns it will excrete potassium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C8035E-E648-4390-97CA-107E26D6E8BA}" type="slidenum">
              <a:rPr lang="en-GB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Says what we just said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E4103F-48BE-4B7E-9F63-6B60146D97C4}" type="slidenum">
              <a:rPr lang="en-GB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Analgesia problematic</a:t>
            </a: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2 probs – nephrotoxic and lack of excretion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BECB0-B643-4F29-B2AA-3ECFE30D4477}" type="slidenum">
              <a:rPr lang="en-GB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538DBE-01EA-40C3-8FA2-519A4A3C98F6}" type="slidenum">
              <a:rPr lang="en-GB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GB" altLang="en-US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r>
              <a:rPr lang="en-GB" altLang="en-US" sz="2000" b="1" smtClean="0">
                <a:latin typeface="Arial" pitchFamily="34" charset="0"/>
              </a:rPr>
              <a:t>Only use dialysis when needed – if can correct without we will – dialysis damaging to kidneys</a:t>
            </a:r>
          </a:p>
          <a:p>
            <a:pPr eaLnBrk="1" hangingPunct="1"/>
            <a:endParaRPr lang="en-GB" altLang="en-US" sz="2000" b="1" smtClean="0">
              <a:latin typeface="Arial" pitchFamily="34" charset="0"/>
            </a:endParaRPr>
          </a:p>
          <a:p>
            <a:pPr eaLnBrk="1" hangingPunct="1"/>
            <a:r>
              <a:rPr lang="en-GB" altLang="en-US" sz="2000" b="1" smtClean="0">
                <a:latin typeface="Arial" pitchFamily="34" charset="0"/>
              </a:rPr>
              <a:t>Few things need to consider if have hyperkalaemic patient who needs dx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2000" smtClean="0">
                <a:latin typeface="Arial" pitchFamily="34" charset="0"/>
              </a:rPr>
              <a:t>Incidence (per hospital admission): 23.7 episodes per 1000 admissions</a:t>
            </a:r>
          </a:p>
          <a:p>
            <a:pPr>
              <a:spcBef>
                <a:spcPct val="0"/>
              </a:spcBef>
            </a:pPr>
            <a:endParaRPr lang="en-GB" altLang="en-US" sz="200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smtClean="0">
                <a:latin typeface="Arial" pitchFamily="34" charset="0"/>
              </a:rPr>
              <a:t>Hospital does things to cause AKI – operations, drugs other pathologies</a:t>
            </a:r>
          </a:p>
          <a:p>
            <a:pPr>
              <a:spcBef>
                <a:spcPct val="0"/>
              </a:spcBef>
            </a:pPr>
            <a:endParaRPr lang="en-GB" altLang="en-US" sz="200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smtClean="0">
                <a:latin typeface="Arial" pitchFamily="34" charset="0"/>
              </a:rPr>
              <a:t>For MAU 60% of AKI be walking through the door.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How judge AKI stage – worse AKI stage is, harder it is to resolve, longer it will take and less chance of resolution. </a:t>
            </a: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Based on urine output and creatinine and how prolonged reduced urine output is – exponential and quick</a:t>
            </a: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  <a:p>
            <a:pPr eaLnBrk="1" hangingPunct="1"/>
            <a:r>
              <a:rPr lang="en-GB" altLang="en-US" sz="2000" b="1" smtClean="0">
                <a:latin typeface="Arial" pitchFamily="34" charset="0"/>
              </a:rPr>
              <a:t>Check what AKIN stands for and how widely used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6F063E-AF7A-459B-BCD7-6ECE89406D23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DCDADF-910D-4A4F-B5EE-82C80277B36D}" type="slidenum">
              <a:rPr lang="en-GB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r>
              <a:rPr lang="en-US" altLang="en-US" sz="2000" smtClean="0">
                <a:latin typeface="Arial" pitchFamily="34" charset="0"/>
              </a:rPr>
              <a:t>Management of AKI falls into 2 boxes</a:t>
            </a:r>
          </a:p>
          <a:p>
            <a:pPr eaLnBrk="1" hangingPunct="1"/>
            <a:endParaRPr lang="en-GB" altLang="en-US" sz="2000" smtClean="0">
              <a:latin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First is about treatment of cause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	- need to know what has caused it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	- how to diagnose it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	- how to correct it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3 types of AKI – dependant on part of kidney affected – all critical to function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Where it is will affect the treatment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One of most important things is determining cause of AKI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9420FE-3D36-413B-AD5E-1D1160C63A3E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</a:rPr>
              <a:t>3 types of AKI – dependant on part of kidney affected – all critical to function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Where it is will affect the treatment</a:t>
            </a:r>
          </a:p>
          <a:p>
            <a:pPr eaLnBrk="1" hangingPunct="1"/>
            <a:r>
              <a:rPr lang="en-GB" altLang="en-US" sz="2000" smtClean="0">
                <a:latin typeface="Arial" pitchFamily="34" charset="0"/>
              </a:rPr>
              <a:t>One of most important things is determining cause of AKI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CBAFB-00C9-4281-AACD-5010F52EBA7B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E578A8-339C-418B-9CF4-71168C71B303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000" smtClean="0">
                <a:latin typeface="Arial" pitchFamily="34" charset="0"/>
              </a:rPr>
              <a:t>Totting up – are you looking at differences – are considering if this is correct. </a:t>
            </a:r>
          </a:p>
          <a:p>
            <a:endParaRPr lang="en-GB" altLang="en-US" sz="2000" smtClean="0">
              <a:latin typeface="Arial" pitchFamily="34" charset="0"/>
            </a:endParaRPr>
          </a:p>
          <a:p>
            <a:r>
              <a:rPr lang="en-GB" altLang="en-US" sz="2000" smtClean="0">
                <a:latin typeface="Arial" pitchFamily="34" charset="0"/>
              </a:rPr>
              <a:t>Assess your patient as a whole – look at signs not just one aspect</a:t>
            </a:r>
          </a:p>
          <a:p>
            <a:endParaRPr lang="en-GB" altLang="en-US" sz="2000" smtClean="0">
              <a:latin typeface="Arial" pitchFamily="34" charset="0"/>
            </a:endParaRPr>
          </a:p>
          <a:p>
            <a:r>
              <a:rPr lang="en-GB" altLang="en-US" sz="2000" smtClean="0">
                <a:latin typeface="Arial" pitchFamily="34" charset="0"/>
              </a:rPr>
              <a:t>Fluid balance provides another part of the picture for the renal team – along with weight and urine dipstick. </a:t>
            </a:r>
            <a:endParaRPr lang="en-US" altLang="en-US" sz="2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224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7538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115888"/>
            <a:ext cx="2105025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67438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040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4105275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557338"/>
            <a:ext cx="4135438" cy="4535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557338"/>
            <a:ext cx="4137025" cy="4535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7207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4105275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557338"/>
            <a:ext cx="8424863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3900488"/>
            <a:ext cx="8424863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032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8DE9-C073-4D5F-9248-FA0B5A56A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75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B066-863E-4C34-840D-8827414679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3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7880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1374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135438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557338"/>
            <a:ext cx="4137025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00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631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797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312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1081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6574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TakingPrincrg_heartinner_ 4Col_RG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26654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Flag, blu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6" descr="Flag, blu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41052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2054" name="Picture 27" descr="DHFTlogoRGB smal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88913"/>
            <a:ext cx="29352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42486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1"/>
            <a:r>
              <a:rPr lang="en-GB" altLang="en-US" smtClean="0"/>
              <a:t>Third level</a:t>
            </a:r>
          </a:p>
          <a:p>
            <a:pPr lvl="1"/>
            <a:r>
              <a:rPr lang="en-GB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2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ncepod.org.uk/2009aki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2733675"/>
            <a:ext cx="4895850" cy="1470025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solidFill>
                  <a:schemeClr val="tx1"/>
                </a:solidFill>
              </a:rPr>
              <a:t>Acute Kidney Injury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5734050"/>
            <a:ext cx="5795962" cy="1125538"/>
          </a:xfrm>
        </p:spPr>
        <p:txBody>
          <a:bodyPr/>
          <a:lstStyle/>
          <a:p>
            <a:pPr algn="l" eaLnBrk="1" hangingPunct="1"/>
            <a:r>
              <a:rPr lang="en-GB" altLang="en-US" sz="1600" smtClean="0"/>
              <a:t>Katie Fielding, Professional Development Advisor, RDU</a:t>
            </a:r>
          </a:p>
          <a:p>
            <a:pPr algn="l" eaLnBrk="1" hangingPunct="1"/>
            <a:r>
              <a:rPr lang="en-GB" altLang="en-US" sz="1600" smtClean="0"/>
              <a:t>Lindsay Chesterton, Renal Consultant</a:t>
            </a:r>
          </a:p>
          <a:p>
            <a:pPr algn="l" eaLnBrk="1" hangingPunct="1"/>
            <a:r>
              <a:rPr lang="en-GB" altLang="en-US" sz="1600" smtClean="0"/>
              <a:t>Rachel Cooper, Professional Development Advisor, MAU</a:t>
            </a:r>
          </a:p>
          <a:p>
            <a:pPr algn="l" eaLnBrk="1" hangingPunct="1"/>
            <a:endParaRPr lang="en-GB" altLang="en-US" sz="2000" smtClean="0"/>
          </a:p>
        </p:txBody>
      </p:sp>
      <p:sp>
        <p:nvSpPr>
          <p:cNvPr id="2" name="Rectangle 1"/>
          <p:cNvSpPr/>
          <p:nvPr/>
        </p:nvSpPr>
        <p:spPr>
          <a:xfrm>
            <a:off x="179388" y="188913"/>
            <a:ext cx="3529012" cy="64770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To navigate through the programme use the arrows on your keyboard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592288" cy="41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6898" y="5437504"/>
            <a:ext cx="234872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Calibri"/>
              </a:rPr>
              <a:t>http://pixabay.com/en/anatomy-kidney-organ-human-body-158998/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4" name="Group 12"/>
          <p:cNvGraphicFramePr>
            <a:graphicFrameLocks noGrp="1"/>
          </p:cNvGraphicFramePr>
          <p:nvPr/>
        </p:nvGraphicFramePr>
        <p:xfrm>
          <a:off x="395288" y="1916113"/>
          <a:ext cx="8382000" cy="3810000"/>
        </p:xfrm>
        <a:graphic>
          <a:graphicData uri="http://schemas.openxmlformats.org/drawingml/2006/table">
            <a:tbl>
              <a:tblPr/>
              <a:tblGrid>
                <a:gridCol w="2438400"/>
                <a:gridCol w="3505200"/>
                <a:gridCol w="2438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Prerenal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(Kidneys 2</a:t>
                      </a:r>
                      <a:r>
                        <a:rPr kumimoji="0" lang="en-GB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nd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Dehydration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Heart failure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Septic shock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GI bleeds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etc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Often multiple insults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6" name="Rectangle 21"/>
          <p:cNvSpPr>
            <a:spLocks noChangeArrowheads="1"/>
          </p:cNvSpPr>
          <p:nvPr/>
        </p:nvSpPr>
        <p:spPr bwMode="auto">
          <a:xfrm>
            <a:off x="323850" y="1628775"/>
            <a:ext cx="2735263" cy="41036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200"/>
          </a:p>
        </p:txBody>
      </p:sp>
      <p:sp>
        <p:nvSpPr>
          <p:cNvPr id="14347" name="Title 2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Common Causes of AKI – Pre-Renal</a:t>
            </a:r>
          </a:p>
        </p:txBody>
      </p:sp>
      <p:sp>
        <p:nvSpPr>
          <p:cNvPr id="2" name="Rounded Rectangular Callout 1"/>
          <p:cNvSpPr>
            <a:spLocks noChangeArrowheads="1"/>
          </p:cNvSpPr>
          <p:nvPr/>
        </p:nvSpPr>
        <p:spPr bwMode="auto">
          <a:xfrm>
            <a:off x="6732588" y="1557338"/>
            <a:ext cx="2087562" cy="1655762"/>
          </a:xfrm>
          <a:prstGeom prst="wedgeRoundRectCallout">
            <a:avLst>
              <a:gd name="adj1" fmla="val -20796"/>
              <a:gd name="adj2" fmla="val 60833"/>
              <a:gd name="adj3" fmla="val 16667"/>
            </a:avLst>
          </a:prstGeom>
          <a:solidFill>
            <a:srgbClr val="FFFF00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600"/>
              <a:t>Dehydration is the most common cause of pre-renal AKI, which if corrected rapidly resolves the AKI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356100" y="981075"/>
            <a:ext cx="2087563" cy="1439863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Approx. 65% of AKI is pre-renal – 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the most common form of AKI</a:t>
            </a:r>
          </a:p>
          <a:p>
            <a:pPr algn="ctr"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563938" y="2836863"/>
            <a:ext cx="2447925" cy="1671637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An accurate fluid balance and assessment can help the renal team identify whether dehydration could be an issue</a:t>
            </a:r>
          </a:p>
        </p:txBody>
      </p:sp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7235825" y="3608388"/>
            <a:ext cx="1849438" cy="1908175"/>
          </a:xfrm>
          <a:prstGeom prst="wedgeRoundRectCallout">
            <a:avLst>
              <a:gd name="adj1" fmla="val -20815"/>
              <a:gd name="adj2" fmla="val 56157"/>
              <a:gd name="adj3" fmla="val 16667"/>
            </a:avLst>
          </a:prstGeom>
          <a:solidFill>
            <a:srgbClr val="FFFF00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600"/>
              <a:t>An adequate BP is required to maintain blood flow / perfusion to the nephrons, </a:t>
            </a:r>
          </a:p>
          <a:p>
            <a:pPr algn="ctr" eaLnBrk="1" hangingPunct="1"/>
            <a:r>
              <a:rPr lang="en-GB" altLang="en-US" sz="1600"/>
              <a:t>aim for systolic BP &gt; 100mmHg</a:t>
            </a:r>
          </a:p>
        </p:txBody>
      </p:sp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3132138" y="5097463"/>
            <a:ext cx="2049462" cy="1439862"/>
          </a:xfrm>
          <a:prstGeom prst="wedgeRoundRectCallout">
            <a:avLst>
              <a:gd name="adj1" fmla="val -22190"/>
              <a:gd name="adj2" fmla="val 62458"/>
              <a:gd name="adj3" fmla="val 16667"/>
            </a:avLst>
          </a:prstGeom>
          <a:solidFill>
            <a:srgbClr val="FFFF00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+mn-lt"/>
              </a:rPr>
              <a:t>If you correct all causes of pre-renal AKI rapidly, the AKI will resolve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75" y="4599381"/>
            <a:ext cx="1592102" cy="224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Measuring Fluid Balance</a:t>
            </a:r>
            <a:endParaRPr lang="en-US" altLang="en-US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8893175" cy="55451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sz="1600" dirty="0" smtClean="0"/>
              <a:t>Tips for completing a fluid balance chart: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GB" altLang="en-US" sz="1600" dirty="0" smtClean="0"/>
          </a:p>
          <a:p>
            <a:pPr>
              <a:lnSpc>
                <a:spcPct val="90000"/>
              </a:lnSpc>
              <a:defRPr/>
            </a:pPr>
            <a:r>
              <a:rPr lang="en-GB" altLang="en-US" sz="1600" dirty="0" smtClean="0"/>
              <a:t>Be inclusive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Include all fluid input and </a:t>
            </a:r>
            <a:r>
              <a:rPr lang="en-GB" altLang="en-US" sz="1400" dirty="0"/>
              <a:t>o</a:t>
            </a:r>
            <a:r>
              <a:rPr lang="en-GB" altLang="en-US" sz="1400" dirty="0" smtClean="0"/>
              <a:t>utput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Input = Oral intake, IV infusions, IV drugs, flushes, ice cubes, liquid feeds, </a:t>
            </a:r>
            <a:r>
              <a:rPr lang="en-GB" altLang="en-US" sz="1400" dirty="0" err="1" smtClean="0"/>
              <a:t>fortisips</a:t>
            </a:r>
            <a:endParaRPr lang="en-GB" altLang="en-US" sz="1400" dirty="0" smtClean="0"/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Output = Urine output, diarrhoea, vomiting, NG aspirate, ileostomy / colostomy output</a:t>
            </a:r>
          </a:p>
          <a:p>
            <a:pPr lvl="1">
              <a:lnSpc>
                <a:spcPct val="90000"/>
              </a:lnSpc>
              <a:defRPr/>
            </a:pPr>
            <a:endParaRPr lang="en-GB" altLang="en-US" sz="1400" dirty="0" smtClean="0"/>
          </a:p>
          <a:p>
            <a:pPr>
              <a:lnSpc>
                <a:spcPct val="90000"/>
              </a:lnSpc>
              <a:defRPr/>
            </a:pPr>
            <a:r>
              <a:rPr lang="en-GB" altLang="en-US" sz="1600" dirty="0" smtClean="0"/>
              <a:t>Be accurate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Measure as much as you can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Ask your patient / relatives to help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Weigh bedpans / vomit bowls / sheets (1g = 1ml)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Everyone in the team can help</a:t>
            </a:r>
          </a:p>
          <a:p>
            <a:pPr lvl="1">
              <a:lnSpc>
                <a:spcPct val="90000"/>
              </a:lnSpc>
              <a:defRPr/>
            </a:pPr>
            <a:endParaRPr lang="en-GB" altLang="en-US" sz="1800" dirty="0" smtClean="0"/>
          </a:p>
          <a:p>
            <a:pPr>
              <a:lnSpc>
                <a:spcPct val="90000"/>
              </a:lnSpc>
              <a:defRPr/>
            </a:pPr>
            <a:r>
              <a:rPr lang="en-GB" altLang="en-US" sz="1600" dirty="0" smtClean="0"/>
              <a:t>Consider insensible loss = loss from sweating and breathing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Difficult to estimate – can be anything from 400mls-1l a day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Weighing wet sheets from excess sweating &amp; comparing to dry sheets  can provide an indication</a:t>
            </a:r>
          </a:p>
          <a:p>
            <a:pPr>
              <a:lnSpc>
                <a:spcPct val="90000"/>
              </a:lnSpc>
              <a:defRPr/>
            </a:pPr>
            <a:endParaRPr lang="en-GB" altLang="en-US" sz="1800" dirty="0" smtClean="0"/>
          </a:p>
          <a:p>
            <a:pPr>
              <a:lnSpc>
                <a:spcPct val="90000"/>
              </a:lnSpc>
              <a:defRPr/>
            </a:pPr>
            <a:r>
              <a:rPr lang="en-GB" altLang="en-US" sz="1600" dirty="0" smtClean="0"/>
              <a:t>Are you aiming for a net loss or gain?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1400" dirty="0" smtClean="0"/>
              <a:t>Total regularly and consider your aim e.g. if your patient is dehydrated and you are giving fluid to correct this, you would expect a net gain at the end of the day</a:t>
            </a:r>
          </a:p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endParaRPr lang="en-GB" altLang="en-US" sz="2000" dirty="0" smtClean="0"/>
          </a:p>
        </p:txBody>
      </p:sp>
      <p:pic>
        <p:nvPicPr>
          <p:cNvPr id="15364" name="Picture 12" descr="93025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2852738"/>
            <a:ext cx="1192212" cy="177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Fluid Assessment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557338"/>
            <a:ext cx="5617319" cy="453548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 smtClean="0"/>
              <a:t>Assessment of your patient, also gives an indication of fluid status</a:t>
            </a:r>
          </a:p>
          <a:p>
            <a:pPr marL="0" indent="0">
              <a:lnSpc>
                <a:spcPct val="90000"/>
              </a:lnSpc>
            </a:pPr>
            <a:endParaRPr lang="en-GB" altLang="en-US" sz="20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 smtClean="0"/>
              <a:t>Aspects to consider include:</a:t>
            </a:r>
          </a:p>
          <a:p>
            <a:pPr marL="0" indent="0">
              <a:lnSpc>
                <a:spcPct val="90000"/>
              </a:lnSpc>
            </a:pPr>
            <a:r>
              <a:rPr lang="en-GB" altLang="en-US" sz="2000" dirty="0" smtClean="0"/>
              <a:t> BP &amp; pulse</a:t>
            </a:r>
          </a:p>
          <a:p>
            <a:pPr marL="0" indent="0">
              <a:lnSpc>
                <a:spcPct val="90000"/>
              </a:lnSpc>
            </a:pPr>
            <a:r>
              <a:rPr lang="en-GB" altLang="en-US" sz="2000" dirty="0" smtClean="0"/>
              <a:t> Daily weight 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Fluctuations are normally related to fluid</a:t>
            </a:r>
          </a:p>
          <a:p>
            <a:pPr marL="0" indent="0">
              <a:lnSpc>
                <a:spcPct val="90000"/>
              </a:lnSpc>
            </a:pPr>
            <a:r>
              <a:rPr lang="en-GB" altLang="en-US" sz="2000" dirty="0" smtClean="0"/>
              <a:t> Signs of oedema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Peripheral oedema</a:t>
            </a:r>
          </a:p>
          <a:p>
            <a:pPr marL="914400" lvl="2" indent="0">
              <a:lnSpc>
                <a:spcPct val="90000"/>
              </a:lnSpc>
            </a:pPr>
            <a:r>
              <a:rPr lang="en-GB" altLang="en-US" sz="1200" dirty="0" smtClean="0"/>
              <a:t>Swollen ankles or legs</a:t>
            </a:r>
          </a:p>
          <a:p>
            <a:pPr marL="914400" lvl="2" indent="0">
              <a:lnSpc>
                <a:spcPct val="90000"/>
              </a:lnSpc>
            </a:pPr>
            <a:r>
              <a:rPr lang="en-GB" altLang="en-US" sz="1200" dirty="0" smtClean="0"/>
              <a:t>Could be swollen around abdomen / buttocks / thighs if laid flat</a:t>
            </a:r>
          </a:p>
          <a:p>
            <a:pPr marL="914400" lvl="2" indent="0">
              <a:lnSpc>
                <a:spcPct val="90000"/>
              </a:lnSpc>
            </a:pPr>
            <a:r>
              <a:rPr lang="en-GB" altLang="en-US" sz="1200" dirty="0" smtClean="0"/>
              <a:t>Fluid accumulates at lowest point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Pulmonary oedema</a:t>
            </a:r>
          </a:p>
          <a:p>
            <a:pPr marL="914400" lvl="2" indent="0">
              <a:lnSpc>
                <a:spcPct val="90000"/>
              </a:lnSpc>
            </a:pPr>
            <a:r>
              <a:rPr lang="en-GB" altLang="en-US" sz="1200" dirty="0" smtClean="0"/>
              <a:t>Shortness of breath; white frothy sputum; inability to lie flat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sz="16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en-US" sz="1600" dirty="0" smtClean="0"/>
              <a:t>The fluid balance chart totals will contribute to this assessment</a:t>
            </a:r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605702" cy="34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5517232"/>
            <a:ext cx="185395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 smtClean="0"/>
              <a:t>https://en.wikipedia.org/wiki/Heart_failure</a:t>
            </a:r>
            <a:endParaRPr lang="en-GB" sz="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Intrinsic / Renal AKI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5041900" cy="4967287"/>
          </a:xfrm>
        </p:spPr>
        <p:txBody>
          <a:bodyPr/>
          <a:lstStyle/>
          <a:p>
            <a:r>
              <a:rPr lang="en-GB" altLang="en-US" sz="2400" smtClean="0"/>
              <a:t>In this form of AKI, damage has occurred to the cells of the nephron</a:t>
            </a:r>
          </a:p>
          <a:p>
            <a:endParaRPr lang="en-GB" altLang="en-US" sz="2400" smtClean="0"/>
          </a:p>
          <a:p>
            <a:r>
              <a:rPr lang="en-GB" altLang="en-US" sz="2400" smtClean="0"/>
              <a:t>The kidneys are unable to perform their functions as the nephrons are not working due to damage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113" y="4652963"/>
            <a:ext cx="4679950" cy="107950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/>
              <a:t>This is kidneys 1</a:t>
            </a:r>
            <a:r>
              <a:rPr lang="en-GB" sz="1600" b="1" baseline="30000" dirty="0"/>
              <a:t>st</a:t>
            </a:r>
            <a:r>
              <a:rPr lang="en-GB" sz="1600" b="1" dirty="0"/>
              <a:t>. – there is direct damage to the kidneys.</a:t>
            </a:r>
          </a:p>
          <a:p>
            <a:pPr>
              <a:defRPr/>
            </a:pPr>
            <a:r>
              <a:rPr lang="en-GB" sz="1600" b="1" dirty="0"/>
              <a:t>All types of AKI will eventually lead to intrinsic AKI if not corrected rapidly.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16" y="3789040"/>
            <a:ext cx="1794437" cy="253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Katie\Desktop\Kidney_Cross_S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1996772" cy="26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atie\Desktop\Kidney_Cross_S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24" y="4193170"/>
            <a:ext cx="1996772" cy="26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24" name="Group 12"/>
          <p:cNvGraphicFramePr>
            <a:graphicFrameLocks noGrp="1"/>
          </p:cNvGraphicFramePr>
          <p:nvPr/>
        </p:nvGraphicFramePr>
        <p:xfrm>
          <a:off x="395288" y="1916113"/>
          <a:ext cx="8382000" cy="3810000"/>
        </p:xfrm>
        <a:graphic>
          <a:graphicData uri="http://schemas.openxmlformats.org/drawingml/2006/table">
            <a:tbl>
              <a:tblPr/>
              <a:tblGrid>
                <a:gridCol w="2438400"/>
                <a:gridCol w="3505200"/>
                <a:gridCol w="2438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(Kidneys 1</a:t>
                      </a:r>
                      <a:r>
                        <a:rPr kumimoji="0" lang="en-GB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Acute tubular necrosis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Glomerular injury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Drugs/Toxins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Tubular injury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Rectangle 21"/>
          <p:cNvSpPr>
            <a:spLocks noChangeArrowheads="1"/>
          </p:cNvSpPr>
          <p:nvPr/>
        </p:nvSpPr>
        <p:spPr bwMode="auto">
          <a:xfrm>
            <a:off x="2987675" y="1587500"/>
            <a:ext cx="3168650" cy="41036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200"/>
          </a:p>
        </p:txBody>
      </p:sp>
      <p:sp>
        <p:nvSpPr>
          <p:cNvPr id="18443" name="Title 2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Common Causes of AKI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50850" y="4105275"/>
            <a:ext cx="2087563" cy="1439863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There are often lots of weird and wonderful causes of intrinsic / renal AKI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0850" y="1916113"/>
            <a:ext cx="2087563" cy="1441450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This it the most complex and hardest form of AKI to correct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443663" y="981075"/>
            <a:ext cx="1873250" cy="1439863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These patients will often have to be managed on Ward 407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300788" y="3106738"/>
            <a:ext cx="2663825" cy="1258887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This is the form of AKI 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associated with the poorest outcomes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588125" y="5126038"/>
            <a:ext cx="2087563" cy="1439862"/>
          </a:xfrm>
          <a:prstGeom prst="wedgeRoundRectCallou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</a:rPr>
              <a:t>Remember:</a:t>
            </a:r>
          </a:p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All AKI will eventually become intrinsic unless corrected promptly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52925"/>
            <a:ext cx="2056397" cy="199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2228850" y="1916113"/>
            <a:ext cx="3124200" cy="2317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200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4572000" y="2132856"/>
            <a:ext cx="3456384" cy="222006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20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505200" y="3428999"/>
            <a:ext cx="3155032" cy="2143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200"/>
          </a:p>
        </p:txBody>
      </p:sp>
      <p:sp>
        <p:nvSpPr>
          <p:cNvPr id="9" name="Oval 8"/>
          <p:cNvSpPr/>
          <p:nvPr/>
        </p:nvSpPr>
        <p:spPr>
          <a:xfrm>
            <a:off x="1868488" y="3298825"/>
            <a:ext cx="1944687" cy="1871663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662238" y="2599528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600" dirty="0" smtClean="0">
                <a:latin typeface="+mn-lt"/>
              </a:rPr>
              <a:t>Gentamicin and </a:t>
            </a:r>
            <a:r>
              <a:rPr lang="en-GB" sz="1600" dirty="0" err="1" smtClean="0">
                <a:latin typeface="+mn-lt"/>
              </a:rPr>
              <a:t>Vancomycin</a:t>
            </a:r>
            <a:endParaRPr lang="en-GB" sz="1600" dirty="0" smtClean="0">
              <a:latin typeface="+mn-lt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80112" y="2599528"/>
            <a:ext cx="1834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600" dirty="0" smtClean="0">
                <a:latin typeface="+mn-lt"/>
              </a:rPr>
              <a:t>Non-Steroidal Anti-Inflammatory Drugs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908175" y="4019134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600" dirty="0" smtClean="0">
                <a:latin typeface="+mn-lt"/>
              </a:rPr>
              <a:t>ACE Inhibitors</a:t>
            </a: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4506453" y="4060537"/>
            <a:ext cx="1152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600" dirty="0" smtClean="0">
                <a:latin typeface="+mn-lt"/>
              </a:rPr>
              <a:t>IV Contrast</a:t>
            </a:r>
          </a:p>
        </p:txBody>
      </p:sp>
      <p:sp>
        <p:nvSpPr>
          <p:cNvPr id="194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 Unicode MS" pitchFamily="34" charset="-128"/>
              </a:rPr>
              <a:t>Common Drugs Causing </a:t>
            </a:r>
            <a:r>
              <a:rPr lang="en-GB" altLang="en-US" smtClean="0"/>
              <a:t>AKI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413" y="1125538"/>
            <a:ext cx="4779962" cy="71755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Many drugs cause damage to the kidneys. </a:t>
            </a:r>
          </a:p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The most common offenders you may need to consider are hi-lighted below: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5732463"/>
            <a:ext cx="3429000" cy="101282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Even if they are not directly the cause, you will want to minimise their use, as they could make the AKI worse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9" y="1086647"/>
            <a:ext cx="2017175" cy="151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2627876"/>
            <a:ext cx="1979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Calibri"/>
              </a:rPr>
              <a:t>http://commons.wikimedia.org/wiki/File:Tablets_pills_medicine_medical_waste.jpg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Post Renal AKI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5113338" cy="4535487"/>
          </a:xfrm>
        </p:spPr>
        <p:txBody>
          <a:bodyPr/>
          <a:lstStyle/>
          <a:p>
            <a:r>
              <a:rPr lang="en-GB" altLang="en-US" sz="2000" dirty="0" smtClean="0"/>
              <a:t>This form of AKI is caused by the drainage of urine out of the kidneys, once it is formed</a:t>
            </a:r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Initially the kidneys are working, urine is formed but the patient is not passing that urine</a:t>
            </a:r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The build up of urine causes back pressure, causing </a:t>
            </a:r>
            <a:r>
              <a:rPr lang="en-GB" altLang="en-US" sz="2000" dirty="0" err="1" smtClean="0"/>
              <a:t>hydronephrosis</a:t>
            </a:r>
            <a:endParaRPr lang="en-GB" altLang="en-US" sz="2000" dirty="0" smtClean="0"/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The kidneys then start to fail, if this pressure is not relieved</a:t>
            </a:r>
          </a:p>
        </p:txBody>
      </p:sp>
      <p:pic>
        <p:nvPicPr>
          <p:cNvPr id="204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28184" y="5085184"/>
            <a:ext cx="27363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Calibri"/>
              </a:rPr>
              <a:t>http://commons.wikimedia.org/wiki/File:Bladder_and_nearby_organs_(male).jpg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79" y="2060136"/>
            <a:ext cx="3523793" cy="35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Post Renal AKI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135438" cy="48958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dirty="0" smtClean="0"/>
              <a:t>The blockage can occur in 2 areas: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 smtClean="0"/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en-GB" dirty="0" smtClean="0"/>
              <a:t>In the ureters</a:t>
            </a:r>
          </a:p>
          <a:p>
            <a:pPr lvl="1" indent="-342900">
              <a:buFontTx/>
              <a:buChar char="-"/>
              <a:defRPr/>
            </a:pPr>
            <a:r>
              <a:rPr lang="en-GB" dirty="0" smtClean="0"/>
              <a:t>The bladder will not fill with urine</a:t>
            </a:r>
          </a:p>
          <a:p>
            <a:pPr lvl="1" indent="-342900">
              <a:buFontTx/>
              <a:buChar char="-"/>
              <a:defRPr/>
            </a:pPr>
            <a:endParaRPr lang="en-GB" dirty="0" smtClean="0"/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en-GB" dirty="0" smtClean="0"/>
              <a:t>Below the bladder</a:t>
            </a:r>
          </a:p>
          <a:p>
            <a:pPr marL="400050" lvl="1" indent="0">
              <a:buFontTx/>
              <a:buNone/>
              <a:defRPr/>
            </a:pPr>
            <a:r>
              <a:rPr lang="en-GB" dirty="0" smtClean="0"/>
              <a:t>- The bladder is full but the patient is unable to empty the bladder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364163" y="3213100"/>
            <a:ext cx="2447925" cy="9366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63990" y="4436638"/>
            <a:ext cx="64827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4" name="Group 12"/>
          <p:cNvGraphicFramePr>
            <a:graphicFrameLocks noGrp="1"/>
          </p:cNvGraphicFramePr>
          <p:nvPr/>
        </p:nvGraphicFramePr>
        <p:xfrm>
          <a:off x="395288" y="1916113"/>
          <a:ext cx="8382000" cy="3810000"/>
        </p:xfrm>
        <a:graphic>
          <a:graphicData uri="http://schemas.openxmlformats.org/drawingml/2006/table">
            <a:tbl>
              <a:tblPr/>
              <a:tblGrid>
                <a:gridCol w="2438400"/>
                <a:gridCol w="3505200"/>
                <a:gridCol w="2438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Postrenal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(Kidneys 2</a:t>
                      </a:r>
                      <a:r>
                        <a:rPr kumimoji="0" lang="en-GB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nd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Obstruction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Tumours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Kidney stones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Enlarged prostrate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9" name="Rectangle 21"/>
          <p:cNvSpPr>
            <a:spLocks noChangeArrowheads="1"/>
          </p:cNvSpPr>
          <p:nvPr/>
        </p:nvSpPr>
        <p:spPr bwMode="auto">
          <a:xfrm>
            <a:off x="6227763" y="1412875"/>
            <a:ext cx="2735262" cy="41036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200"/>
          </a:p>
        </p:txBody>
      </p:sp>
      <p:sp>
        <p:nvSpPr>
          <p:cNvPr id="22540" name="Title 2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Common Causes of AKI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71488" y="1557338"/>
            <a:ext cx="2089150" cy="1439862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This it the simplest and easiest form of AKI to correct, if managed promptly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059113" y="1268413"/>
            <a:ext cx="2617787" cy="1439862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Inserting </a:t>
            </a:r>
            <a:r>
              <a:rPr lang="en-GB" sz="1600" dirty="0" err="1">
                <a:solidFill>
                  <a:schemeClr val="tx1"/>
                </a:solidFill>
              </a:rPr>
              <a:t>urostomy</a:t>
            </a:r>
            <a:r>
              <a:rPr lang="en-GB" sz="1600" dirty="0">
                <a:solidFill>
                  <a:schemeClr val="tx1"/>
                </a:solidFill>
              </a:rPr>
              <a:t> tubes or a catheter  can bypass the blockage, the pressure is relieved and the AKI resolves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08213" y="3036888"/>
            <a:ext cx="3289300" cy="1012825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This is kidneys 2</a:t>
            </a:r>
            <a:r>
              <a:rPr lang="en-GB" sz="1600" baseline="30000" dirty="0">
                <a:solidFill>
                  <a:schemeClr val="tx1"/>
                </a:solidFill>
              </a:rPr>
              <a:t>nd</a:t>
            </a:r>
            <a:r>
              <a:rPr lang="en-GB" sz="1600" dirty="0">
                <a:solidFill>
                  <a:schemeClr val="tx1"/>
                </a:solidFill>
              </a:rPr>
              <a:t>., however this will rapidly turn into intrinsic AKI if not corrected promptly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93700" y="4292600"/>
            <a:ext cx="3459163" cy="1366838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A bladder scan will only detect an problem below the bladder. A renal </a:t>
            </a:r>
            <a:r>
              <a:rPr lang="en-GB" sz="1600" dirty="0" smtClean="0">
                <a:solidFill>
                  <a:schemeClr val="tx1"/>
                </a:solidFill>
              </a:rPr>
              <a:t>ultrasound </a:t>
            </a:r>
            <a:r>
              <a:rPr lang="en-GB" sz="1600" dirty="0">
                <a:solidFill>
                  <a:schemeClr val="tx1"/>
                </a:solidFill>
              </a:rPr>
              <a:t>scan is needed to detect a problem above the bladder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2052228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4" name="Group 12"/>
          <p:cNvGraphicFramePr>
            <a:graphicFrameLocks noGrp="1"/>
          </p:cNvGraphicFramePr>
          <p:nvPr/>
        </p:nvGraphicFramePr>
        <p:xfrm>
          <a:off x="395288" y="1916113"/>
          <a:ext cx="8382000" cy="3810000"/>
        </p:xfrm>
        <a:graphic>
          <a:graphicData uri="http://schemas.openxmlformats.org/drawingml/2006/table">
            <a:tbl>
              <a:tblPr/>
              <a:tblGrid>
                <a:gridCol w="2438400"/>
                <a:gridCol w="3505200"/>
                <a:gridCol w="2438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Prerenal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(Kidneys 2</a:t>
                      </a:r>
                      <a:r>
                        <a:rPr kumimoji="0" lang="en-GB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nd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(Kidneys 1</a:t>
                      </a:r>
                      <a:r>
                        <a:rPr kumimoji="0" lang="en-GB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Postrenal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(Kidneys 2</a:t>
                      </a:r>
                      <a:r>
                        <a:rPr kumimoji="0" lang="en-GB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nd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Dehydration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Heart failure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Septic shock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GI bleeds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etc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Often multiple insults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Acute tubular necrosis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Glomerular injury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Drugs/Toxins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Tubular injury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Obstruction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Tumours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Kidney stones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Enlarged prostrate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2" name="Rectangle 21"/>
          <p:cNvSpPr>
            <a:spLocks noChangeArrowheads="1"/>
          </p:cNvSpPr>
          <p:nvPr/>
        </p:nvSpPr>
        <p:spPr bwMode="auto">
          <a:xfrm>
            <a:off x="323850" y="1628775"/>
            <a:ext cx="2735263" cy="41036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200"/>
          </a:p>
        </p:txBody>
      </p:sp>
      <p:sp>
        <p:nvSpPr>
          <p:cNvPr id="23563" name="Title 2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Review – The Common Causes of AKI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93" y="4941168"/>
            <a:ext cx="1915407" cy="191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86576"/>
            <a:ext cx="1794437" cy="253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99053"/>
            <a:ext cx="1647913" cy="21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smtClean="0"/>
              <a:t>What does Acute Kidney Injury (AKI) mean?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50825" y="1268413"/>
            <a:ext cx="7489825" cy="3671887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Rapid deterioration in kidney function over days/weeks</a:t>
            </a:r>
          </a:p>
          <a:p>
            <a:pPr lvl="1">
              <a:defRPr/>
            </a:pPr>
            <a:r>
              <a:rPr lang="en-GB" sz="1800" dirty="0" smtClean="0"/>
              <a:t>Used to be known as acute renal failure</a:t>
            </a:r>
          </a:p>
          <a:p>
            <a:pPr marL="457200" lvl="1" indent="0">
              <a:buFontTx/>
              <a:buNone/>
              <a:defRPr/>
            </a:pPr>
            <a:endParaRPr lang="en-GB" sz="1800" dirty="0" smtClean="0"/>
          </a:p>
          <a:p>
            <a:pPr>
              <a:defRPr/>
            </a:pPr>
            <a:r>
              <a:rPr lang="en-GB" sz="2000" dirty="0" smtClean="0"/>
              <a:t>Often reversible, but requires prompt action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If not resolved promptly, can lead to permanent damage to the kidneys (chronic kidney disease)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 smtClean="0"/>
              <a:t>Prompt treatments and correction of AKI has a direct link with improved patient outcomes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81513"/>
            <a:ext cx="19256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11188" y="4797425"/>
            <a:ext cx="30257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Further Reading if interested: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NCEPOD (2009) ‘Adding Insult to Injury’ - </a:t>
            </a:r>
            <a:r>
              <a:rPr lang="en-US" altLang="en-US" sz="1200">
                <a:hlinkClick r:id="rId4"/>
              </a:rPr>
              <a:t>http://www.ncepod.org.uk/2009aki.htm</a:t>
            </a:r>
            <a:endParaRPr lang="en-US" altLang="en-US" sz="1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Only 50% of patients with AKI receive good medical care</a:t>
            </a:r>
            <a:r>
              <a:rPr lang="en-GB" altLang="en-US" sz="1400"/>
              <a:t> </a:t>
            </a:r>
          </a:p>
        </p:txBody>
      </p:sp>
      <p:pic>
        <p:nvPicPr>
          <p:cNvPr id="8" name="Picture 2" descr="C:\Users\Katie\Desktop\Kidney_Cross_Sec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6752"/>
            <a:ext cx="156472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68344" y="3356992"/>
            <a:ext cx="1475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Calibri"/>
              </a:rPr>
              <a:t>http://commons.wikimedia.org/wiki/File:Kidney_Cross_Section.png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4321175" cy="865187"/>
          </a:xfrm>
        </p:spPr>
        <p:txBody>
          <a:bodyPr/>
          <a:lstStyle/>
          <a:p>
            <a:r>
              <a:rPr lang="en-GB" altLang="en-US" sz="2400" smtClean="0"/>
              <a:t>Why is awareness of the causes of AKI important?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424863" cy="4895850"/>
          </a:xfrm>
        </p:spPr>
        <p:txBody>
          <a:bodyPr/>
          <a:lstStyle/>
          <a:p>
            <a:r>
              <a:rPr lang="en-GB" altLang="en-US" smtClean="0"/>
              <a:t>Identifying the cause of the AKI, allows us to identify the best action to correct it</a:t>
            </a:r>
          </a:p>
          <a:p>
            <a:endParaRPr lang="en-GB" altLang="en-US" smtClean="0"/>
          </a:p>
          <a:p>
            <a:r>
              <a:rPr lang="en-GB" altLang="en-US" smtClean="0"/>
              <a:t>If we can correct the AKI promptly and accurately, the AKI has a better chance of resolving</a:t>
            </a:r>
          </a:p>
          <a:p>
            <a:endParaRPr lang="en-GB" altLang="en-US" smtClean="0"/>
          </a:p>
          <a:p>
            <a:r>
              <a:rPr lang="en-GB" altLang="en-US" smtClean="0"/>
              <a:t>Awareness of other causes of AKI, help us avoid these ‘stressors’ reducing the burden on a recovering kidney</a:t>
            </a:r>
          </a:p>
          <a:p>
            <a:endParaRPr lang="en-GB" altLang="en-US" smtClean="0"/>
          </a:p>
          <a:p>
            <a:r>
              <a:rPr lang="en-GB" altLang="en-US" smtClean="0"/>
              <a:t>This improves outcomes for the patient, reduces the chance of chronic kidney disease and the patient is more likely to return to a normal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Why is the urinalysis so important?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2400360"/>
              </p:ext>
            </p:extLst>
          </p:nvPr>
        </p:nvGraphicFramePr>
        <p:xfrm>
          <a:off x="431800" y="1585913"/>
          <a:ext cx="82089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79388" y="1520825"/>
            <a:ext cx="2952750" cy="180022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This can help us determine whether it is Kidneys 1</a:t>
            </a:r>
            <a:r>
              <a:rPr lang="en-GB" sz="1400" baseline="30000" dirty="0">
                <a:solidFill>
                  <a:schemeClr val="bg1"/>
                </a:solidFill>
              </a:rPr>
              <a:t>st</a:t>
            </a:r>
            <a:r>
              <a:rPr lang="en-GB" sz="1400" dirty="0">
                <a:solidFill>
                  <a:schemeClr val="bg1"/>
                </a:solidFill>
              </a:rPr>
              <a:t>. or Kidneys 2</a:t>
            </a:r>
            <a:r>
              <a:rPr lang="en-GB" sz="1400" baseline="30000" dirty="0">
                <a:solidFill>
                  <a:schemeClr val="bg1"/>
                </a:solidFill>
              </a:rPr>
              <a:t>nd</a:t>
            </a:r>
            <a:endParaRPr lang="en-GB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This will affect the overall management of the AKI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It is vital information for the renal team!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6775" y="1520825"/>
            <a:ext cx="3162300" cy="184308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Blood and protein get into the urine when the filtration system of the nephrons is not working properly.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</a:rPr>
              <a:t>This indicates damage to the kidneys = Kidneys 1</a:t>
            </a:r>
            <a:r>
              <a:rPr lang="en-GB" sz="1400" baseline="30000" dirty="0">
                <a:solidFill>
                  <a:schemeClr val="bg1"/>
                </a:solidFill>
              </a:rPr>
              <a:t>st</a:t>
            </a:r>
            <a:r>
              <a:rPr lang="en-GB" sz="1400" dirty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</a:rPr>
              <a:t>If this is absent the kidneys are unlikely to be damaged 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= Kidneys 2</a:t>
            </a:r>
            <a:r>
              <a:rPr lang="en-GB" sz="1400" baseline="30000" dirty="0">
                <a:solidFill>
                  <a:schemeClr val="bg1"/>
                </a:solidFill>
              </a:rPr>
              <a:t>nd</a:t>
            </a:r>
            <a:r>
              <a:rPr lang="en-GB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6775" y="5994400"/>
            <a:ext cx="2924175" cy="86360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Nitrites and leucocytes only have clinical significance if the patient also has symptoms of a UTI.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Invaluable information</a:t>
            </a: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3635375" y="1700213"/>
            <a:ext cx="208915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Dip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Chart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Weigh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/>
          </a:p>
        </p:txBody>
      </p:sp>
      <p:pic>
        <p:nvPicPr>
          <p:cNvPr id="25607" name="Picture 12" descr="93025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17" y="1875185"/>
            <a:ext cx="2282825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3938" y="4076700"/>
            <a:ext cx="2736850" cy="259238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Hopefully, you can now see why these aspects are so important for managing patients with AKI!</a:t>
            </a:r>
          </a:p>
        </p:txBody>
      </p:sp>
      <p:pic>
        <p:nvPicPr>
          <p:cNvPr id="25611" name="Picture 11" descr="https://upload.wikimedia.org/wikipedia/commons/6/68/Chemstri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168352" cy="201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3289183"/>
            <a:ext cx="1925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 smtClean="0"/>
              <a:t>https://en.wikipedia.org/wiki/Urine_test_strip</a:t>
            </a:r>
            <a:endParaRPr lang="en-GB" sz="600" dirty="0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2" y="3573016"/>
            <a:ext cx="2486343" cy="248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532" y="6070743"/>
            <a:ext cx="23939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 smtClean="0"/>
              <a:t>https://pixabay.com/en/scale-machine-weight-weighing-37772/</a:t>
            </a:r>
            <a:endParaRPr lang="en-GB" sz="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Guidelines and Bundles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altLang="en-US" smtClean="0"/>
              <a:t>There are few clinical guidelines in place in the hospital, that will help with the management of AKI.</a:t>
            </a:r>
          </a:p>
          <a:p>
            <a:pPr marL="0" indent="0" eaLnBrk="1" hangingPunct="1"/>
            <a:endParaRPr lang="en-GB" altLang="en-US" smtClean="0"/>
          </a:p>
          <a:p>
            <a:pPr marL="0" indent="0" eaLnBrk="1" hangingPunct="1"/>
            <a:r>
              <a:rPr lang="en-GB" altLang="en-US" smtClean="0"/>
              <a:t> AKI Guidelines</a:t>
            </a:r>
          </a:p>
          <a:p>
            <a:pPr marL="0" indent="0" eaLnBrk="1" hangingPunct="1"/>
            <a:r>
              <a:rPr lang="en-GB" altLang="en-US" smtClean="0"/>
              <a:t> AKI Care Bundle</a:t>
            </a:r>
          </a:p>
          <a:p>
            <a:pPr marL="0" indent="0" eaLnBrk="1" hangingPunct="1"/>
            <a:r>
              <a:rPr lang="en-GB" altLang="en-US" smtClean="0"/>
              <a:t> Hyperkalaemia Bundle</a:t>
            </a:r>
          </a:p>
          <a:p>
            <a:pPr marL="0" indent="0" eaLnBrk="1" hangingPunct="1"/>
            <a:endParaRPr lang="en-GB" alt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altLang="en-US" smtClean="0"/>
              <a:t>They:</a:t>
            </a:r>
          </a:p>
          <a:p>
            <a:pPr marL="0" indent="0" eaLnBrk="1" hangingPunct="1"/>
            <a:r>
              <a:rPr lang="en-GB" altLang="en-US" smtClean="0"/>
              <a:t> Summarise the care the AKI patient requires</a:t>
            </a:r>
          </a:p>
          <a:p>
            <a:pPr marL="0" indent="0" eaLnBrk="1" hangingPunct="1"/>
            <a:r>
              <a:rPr lang="en-GB" altLang="en-US" smtClean="0"/>
              <a:t> Provide simple guidance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625" y="2420938"/>
            <a:ext cx="3024188" cy="201612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</a:rPr>
              <a:t>As we work through these, you will be able to identify how some simple steps help correct and prevent some of the causes of AKI discussed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5" name="Picture 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908050"/>
            <a:ext cx="3625850" cy="518477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179388" y="333375"/>
            <a:ext cx="4176712" cy="50482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chemeClr val="bg1"/>
                </a:solidFill>
              </a:rPr>
              <a:t>AKI Guidelines are available on the hospital intranet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67288" y="1125538"/>
            <a:ext cx="4176712" cy="3959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2825" y="6065838"/>
            <a:ext cx="4321175" cy="792162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chemeClr val="bg1"/>
                </a:solidFill>
              </a:rPr>
              <a:t>The key to these is ‘AUDITS’</a:t>
            </a:r>
          </a:p>
        </p:txBody>
      </p:sp>
      <p:sp>
        <p:nvSpPr>
          <p:cNvPr id="5" name="Down Arrow 4"/>
          <p:cNvSpPr/>
          <p:nvPr/>
        </p:nvSpPr>
        <p:spPr>
          <a:xfrm>
            <a:off x="6615743" y="5114124"/>
            <a:ext cx="879801" cy="960209"/>
          </a:xfrm>
          <a:prstGeom prst="downArrow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7666" name="Picture 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4308475" cy="5976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</a:t>
            </a:r>
            <a:r>
              <a:rPr lang="en-US" altLang="en-US" smtClean="0"/>
              <a:t>UDITS</a:t>
            </a:r>
            <a:endParaRPr lang="en-GB" altLang="en-US" smtClean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4744"/>
            <a:ext cx="4249738" cy="49680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dirty="0" smtClean="0"/>
              <a:t>Assess history and examine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Fluid status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Clinical history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Drug history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Urine Dipstick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Diagnosis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What is the cause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Investigations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Renal Ultrasound if obstruction suspected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Treatment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Fluid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Stop </a:t>
            </a:r>
            <a:r>
              <a:rPr lang="en-GB" altLang="en-US" sz="1600" dirty="0" err="1" smtClean="0"/>
              <a:t>nephrotoxins</a:t>
            </a:r>
            <a:endParaRPr lang="en-GB" altLang="en-US" sz="1600" dirty="0" smtClean="0"/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Treat underlying cause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Seek advice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AKI stage 3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Intrinsic AKI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 smtClean="0"/>
              <a:t>Complications e.g. hyperkalaemia</a:t>
            </a:r>
            <a:endParaRPr lang="en-US" altLang="en-US" sz="1600" dirty="0" smtClean="0"/>
          </a:p>
        </p:txBody>
      </p:sp>
      <p:graphicFrame>
        <p:nvGraphicFramePr>
          <p:cNvPr id="28678" name="Object 9"/>
          <p:cNvGraphicFramePr>
            <a:graphicFrameLocks noChangeAspect="1"/>
          </p:cNvGraphicFramePr>
          <p:nvPr/>
        </p:nvGraphicFramePr>
        <p:xfrm>
          <a:off x="4297363" y="0"/>
          <a:ext cx="48466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Acrobat Document" r:id="rId3" imgW="5667290" imgH="8019988" progId="AcroExch.Document.7">
                  <p:embed/>
                </p:oleObj>
              </mc:Choice>
              <mc:Fallback>
                <p:oleObj name="Acrobat Document" r:id="rId3" imgW="5667290" imgH="8019988" progId="AcroExch.Document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0"/>
                        <a:ext cx="48466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124075" y="2565400"/>
            <a:ext cx="2519363" cy="935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427538" y="3357563"/>
            <a:ext cx="4465637" cy="358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simple approach to AKI Management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196975"/>
            <a:ext cx="4135438" cy="4895850"/>
          </a:xfrm>
        </p:spPr>
        <p:txBody>
          <a:bodyPr/>
          <a:lstStyle/>
          <a:p>
            <a:pPr eaLnBrk="1" hangingPunct="1"/>
            <a:r>
              <a:rPr lang="en-GB" altLang="en-US" sz="2000" dirty="0" smtClean="0"/>
              <a:t>Correct dehydration</a:t>
            </a:r>
          </a:p>
          <a:p>
            <a:pPr lvl="1" eaLnBrk="1" hangingPunct="1"/>
            <a:r>
              <a:rPr lang="en-GB" altLang="en-US" sz="1800" dirty="0" smtClean="0"/>
              <a:t>IV 0.9% Saline in most situations</a:t>
            </a:r>
          </a:p>
          <a:p>
            <a:pPr eaLnBrk="1" hangingPunct="1"/>
            <a:r>
              <a:rPr lang="en-GB" altLang="en-US" sz="2000" dirty="0" smtClean="0"/>
              <a:t>Maintain BP</a:t>
            </a:r>
            <a:r>
              <a:rPr lang="en-GB" altLang="en-US" sz="1800" dirty="0" smtClean="0"/>
              <a:t> </a:t>
            </a:r>
          </a:p>
          <a:p>
            <a:pPr lvl="1" eaLnBrk="1" hangingPunct="1"/>
            <a:r>
              <a:rPr lang="en-GB" altLang="en-US" sz="1800" dirty="0" smtClean="0"/>
              <a:t>Systolic BP above 100mmHg</a:t>
            </a:r>
          </a:p>
          <a:p>
            <a:pPr lvl="1" eaLnBrk="1" hangingPunct="1"/>
            <a:r>
              <a:rPr lang="en-GB" altLang="en-US" sz="1800" dirty="0" smtClean="0"/>
              <a:t>To maintain blood supply to kidneys</a:t>
            </a:r>
          </a:p>
          <a:p>
            <a:pPr eaLnBrk="1" hangingPunct="1"/>
            <a:r>
              <a:rPr lang="en-GB" altLang="en-US" sz="2000" dirty="0" smtClean="0"/>
              <a:t>Take away the cause of AKI </a:t>
            </a:r>
          </a:p>
          <a:p>
            <a:pPr lvl="1" eaLnBrk="1" hangingPunct="1"/>
            <a:r>
              <a:rPr lang="en-GB" altLang="en-US" sz="1800" dirty="0" smtClean="0"/>
              <a:t>Involves diagnosis too</a:t>
            </a:r>
          </a:p>
          <a:p>
            <a:pPr eaLnBrk="1" hangingPunct="1"/>
            <a:r>
              <a:rPr lang="en-GB" altLang="en-US" sz="2000" dirty="0" smtClean="0"/>
              <a:t>Recovery time</a:t>
            </a:r>
          </a:p>
          <a:p>
            <a:pPr lvl="1" eaLnBrk="1" hangingPunct="1"/>
            <a:r>
              <a:rPr lang="en-GB" altLang="en-US" sz="1800" dirty="0" smtClean="0"/>
              <a:t>Reduce burden on kidneys, by eliminating other sources of ‘stress’ for the kidneys i.e. </a:t>
            </a:r>
            <a:r>
              <a:rPr lang="en-GB" altLang="en-US" sz="1800" dirty="0" err="1" smtClean="0"/>
              <a:t>nephrotoxins</a:t>
            </a:r>
            <a:r>
              <a:rPr lang="en-GB" altLang="en-US" sz="1800" dirty="0" smtClean="0"/>
              <a:t>; dehydration etc. </a:t>
            </a:r>
          </a:p>
          <a:p>
            <a:pPr eaLnBrk="1" hangingPunct="1"/>
            <a:endParaRPr lang="en-GB" altLang="en-US" sz="1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38663" y="2205038"/>
            <a:ext cx="4137025" cy="38877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altLang="en-US" dirty="0"/>
              <a:t>The vast majority of your patients with AKI will improve with this </a:t>
            </a:r>
            <a:r>
              <a:rPr lang="en-GB" altLang="en-US" dirty="0" smtClean="0"/>
              <a:t>approach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altLang="en-US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altLang="en-US" dirty="0"/>
              <a:t>If they don’t, CALL RENAL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Your role is important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smtClean="0"/>
              <a:t>Good nursing care is essential</a:t>
            </a:r>
          </a:p>
          <a:p>
            <a:r>
              <a:rPr lang="en-GB" altLang="en-US" sz="2800" smtClean="0"/>
              <a:t>Medical decisions are made upon the information you provide</a:t>
            </a:r>
          </a:p>
          <a:p>
            <a:r>
              <a:rPr lang="en-GB" altLang="en-US" sz="2800" smtClean="0"/>
              <a:t>You can make the difference to the quality of care the patient receives</a:t>
            </a:r>
          </a:p>
          <a:p>
            <a:pPr algn="ctr">
              <a:buFont typeface="Arial" pitchFamily="34" charset="0"/>
              <a:buNone/>
            </a:pPr>
            <a:endParaRPr lang="en-GB" altLang="en-US" i="1" smtClean="0"/>
          </a:p>
          <a:p>
            <a:pPr>
              <a:buFont typeface="Arial" pitchFamily="34" charset="0"/>
              <a:buNone/>
            </a:pPr>
            <a:r>
              <a:rPr lang="en-GB" altLang="en-US" i="1" smtClean="0"/>
              <a:t>			</a:t>
            </a:r>
            <a:r>
              <a:rPr lang="en-GB" altLang="en-US" i="1" smtClean="0">
                <a:solidFill>
                  <a:srgbClr val="DDD9C3"/>
                </a:solidFill>
              </a:rPr>
              <a:t>…hydration…     </a:t>
            </a:r>
          </a:p>
          <a:p>
            <a:pPr>
              <a:buFont typeface="Arial" pitchFamily="34" charset="0"/>
              <a:buNone/>
            </a:pPr>
            <a:r>
              <a:rPr lang="en-GB" altLang="en-US" i="1" smtClean="0">
                <a:solidFill>
                  <a:srgbClr val="DDD9C3"/>
                </a:solidFill>
              </a:rPr>
              <a:t>				…treat sepsis…</a:t>
            </a:r>
          </a:p>
          <a:p>
            <a:pPr>
              <a:buFont typeface="Arial" pitchFamily="34" charset="0"/>
              <a:buNone/>
            </a:pPr>
            <a:r>
              <a:rPr lang="en-GB" altLang="en-US" i="1" smtClean="0">
                <a:solidFill>
                  <a:srgbClr val="DDD9C3"/>
                </a:solidFill>
              </a:rPr>
              <a:t>					…medicines 	management…</a:t>
            </a:r>
          </a:p>
          <a:p>
            <a:endParaRPr lang="en-GB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Recognise the Risk</a:t>
            </a:r>
            <a:endParaRPr lang="en-GB" altLang="en-US" smtClean="0"/>
          </a:p>
        </p:txBody>
      </p:sp>
      <p:sp>
        <p:nvSpPr>
          <p:cNvPr id="32771" name="Text Placeholder 10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8424863" cy="1079500"/>
          </a:xfrm>
        </p:spPr>
        <p:txBody>
          <a:bodyPr/>
          <a:lstStyle/>
          <a:p>
            <a:r>
              <a:rPr lang="en-GB" altLang="en-US" sz="2000" smtClean="0"/>
              <a:t>All patients are at risk of developing AKI whilst in hospital</a:t>
            </a:r>
          </a:p>
          <a:p>
            <a:r>
              <a:rPr lang="en-GB" altLang="en-US" sz="2000" smtClean="0"/>
              <a:t>Don’t just think about those diagnosed with AKI, think about those who could be at risk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" y="2322512"/>
            <a:ext cx="90598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Section 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268413"/>
            <a:ext cx="4137025" cy="5113337"/>
          </a:xfrm>
        </p:spPr>
        <p:txBody>
          <a:bodyPr/>
          <a:lstStyle/>
          <a:p>
            <a:r>
              <a:rPr lang="en-GB" altLang="en-US" sz="2000" dirty="0" smtClean="0"/>
              <a:t>AKI comes with a number of complications that occur as the kidneys are not doing the job they normally do for the body</a:t>
            </a:r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As well as managing the cause of AKI, we also need to manage the complications</a:t>
            </a:r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Some of these can be life threatening and all can be serious, if not managed appropriately</a:t>
            </a:r>
          </a:p>
          <a:p>
            <a:endParaRPr lang="en-GB" altLang="en-US" sz="2000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3859212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mtClean="0"/>
              <a:t>AKI is common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700213"/>
            <a:ext cx="4394200" cy="515778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dirty="0" smtClean="0"/>
              <a:t>	In one year there will be 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4,269 episodes</a:t>
            </a:r>
            <a:endParaRPr lang="en-GB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dirty="0" smtClean="0"/>
              <a:t> of AKI at RDH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endParaRPr lang="en-GB" dirty="0" smtClean="0"/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dirty="0" smtClean="0"/>
              <a:t>60% AKI present on admission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endParaRPr lang="en-GB" dirty="0" smtClean="0"/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sz="800" dirty="0" smtClean="0"/>
              <a:t> </a:t>
            </a:r>
            <a:endParaRPr lang="en-GB" sz="2000" dirty="0" smtClean="0"/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dirty="0" smtClean="0"/>
              <a:t>40%  AKI acquired in hospital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endParaRPr lang="en-GB" dirty="0"/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sz="2000" dirty="0" smtClean="0"/>
              <a:t>Hospital acquired AKI can occur due to illness or as a side effect of medical treatment 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sz="2000" dirty="0" smtClean="0"/>
              <a:t>(i.e. drugs; operations etc.)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GB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GB" dirty="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81163"/>
            <a:ext cx="421005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688138" y="5049838"/>
            <a:ext cx="2451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1">
                <a:latin typeface="Calibri" pitchFamily="34" charset="0"/>
              </a:rPr>
              <a:t>Data from Jun 2010 – Feb 2011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5148263" y="5516563"/>
            <a:ext cx="3778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At least 14% of AKI is preventable (NCEPOD, 2009)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That’s a lot of cases!!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1" name="Tex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424863" cy="496728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800" b="1" dirty="0" smtClean="0"/>
              <a:t>The kidneys are involved in managing the aspects outlined below and if they don’t, complications can occur: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Fluid Balance </a:t>
            </a:r>
          </a:p>
          <a:p>
            <a:pPr lvl="1"/>
            <a:r>
              <a:rPr lang="en-GB" altLang="en-US" sz="1400" dirty="0" smtClean="0"/>
              <a:t>AKI increases risk of fluid overload, as the body cannot excrete excess fluid adequately</a:t>
            </a:r>
          </a:p>
          <a:p>
            <a:r>
              <a:rPr lang="en-GB" altLang="en-US" sz="1800" dirty="0" smtClean="0"/>
              <a:t>Electrolyte management </a:t>
            </a:r>
          </a:p>
          <a:p>
            <a:pPr lvl="1"/>
            <a:r>
              <a:rPr lang="en-GB" altLang="en-US" sz="1400" dirty="0" smtClean="0"/>
              <a:t>Excess potassium is the main risk in AKI</a:t>
            </a:r>
          </a:p>
          <a:p>
            <a:r>
              <a:rPr lang="en-GB" altLang="en-US" sz="1800" dirty="0" smtClean="0"/>
              <a:t>Acid base balance</a:t>
            </a:r>
          </a:p>
          <a:p>
            <a:pPr lvl="1"/>
            <a:r>
              <a:rPr lang="en-GB" altLang="en-US" sz="1400" dirty="0" smtClean="0"/>
              <a:t>Metabolic acidosis is a risk, as the waste acid builds up in the body</a:t>
            </a:r>
          </a:p>
          <a:p>
            <a:r>
              <a:rPr lang="en-GB" altLang="en-US" sz="1800" dirty="0" smtClean="0"/>
              <a:t>Build up of waste products</a:t>
            </a:r>
          </a:p>
          <a:p>
            <a:pPr lvl="1"/>
            <a:r>
              <a:rPr lang="en-GB" altLang="en-US" sz="1400" dirty="0" smtClean="0"/>
              <a:t>Urea is the main risk in AKI</a:t>
            </a:r>
          </a:p>
          <a:p>
            <a:r>
              <a:rPr lang="en-GB" altLang="en-US" sz="1800" dirty="0" smtClean="0"/>
              <a:t>Production of red blood cells </a:t>
            </a:r>
          </a:p>
          <a:p>
            <a:pPr lvl="1"/>
            <a:r>
              <a:rPr lang="en-GB" altLang="en-US" sz="1400" dirty="0" smtClean="0"/>
              <a:t>Anaemia can occur due to suppression of </a:t>
            </a:r>
            <a:r>
              <a:rPr lang="en-GB" altLang="en-US" sz="1400" dirty="0" err="1" smtClean="0"/>
              <a:t>erythropoeitin</a:t>
            </a:r>
            <a:r>
              <a:rPr lang="en-GB" altLang="en-US" sz="1400" dirty="0" smtClean="0"/>
              <a:t> release caused by AKI and destruction of RBC by high urea levels</a:t>
            </a:r>
          </a:p>
          <a:p>
            <a:endParaRPr lang="en-GB" altLang="en-US" sz="1800" dirty="0" smtClean="0"/>
          </a:p>
          <a:p>
            <a:endParaRPr lang="en-GB" alt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Fluid Overload</a:t>
            </a:r>
            <a:endParaRPr lang="en-GB" sz="3600" dirty="0" smtClean="0"/>
          </a:p>
        </p:txBody>
      </p:sp>
      <p:sp>
        <p:nvSpPr>
          <p:cNvPr id="36867" name="Content Placeholder 1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135438" cy="4751387"/>
          </a:xfrm>
        </p:spPr>
        <p:txBody>
          <a:bodyPr/>
          <a:lstStyle/>
          <a:p>
            <a:r>
              <a:rPr lang="en-GB" altLang="en-US" sz="2400" smtClean="0"/>
              <a:t>Fluid can easily build up to dangerous levels in the body</a:t>
            </a:r>
          </a:p>
          <a:p>
            <a:endParaRPr lang="en-GB" altLang="en-US" sz="2400" smtClean="0"/>
          </a:p>
          <a:p>
            <a:r>
              <a:rPr lang="en-GB" altLang="en-US" sz="2400" smtClean="0"/>
              <a:t>This has to be balanced with the need to give fluid to correct dehydration</a:t>
            </a:r>
          </a:p>
          <a:p>
            <a:endParaRPr lang="en-GB" altLang="en-US" sz="2400" smtClean="0"/>
          </a:p>
          <a:p>
            <a:r>
              <a:rPr lang="en-GB" altLang="en-US" sz="2400" smtClean="0"/>
              <a:t>The balance is difficult, but you need to be careful you don’t over-do it!</a:t>
            </a: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4859338" y="5013325"/>
            <a:ext cx="429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latin typeface="Frutiger 47LightCn"/>
              </a:rPr>
              <a:t>Adapted from Bouchard et al,  </a:t>
            </a:r>
            <a:r>
              <a:rPr lang="en-GB" altLang="en-US" sz="1200" i="1">
                <a:latin typeface="Frutiger 47LightCn"/>
              </a:rPr>
              <a:t>Kidney Int</a:t>
            </a:r>
            <a:r>
              <a:rPr lang="en-GB" altLang="en-US" sz="1200">
                <a:latin typeface="Frutiger 47LightCn"/>
              </a:rPr>
              <a:t>  2009.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latin typeface="Frutiger 47LightCn"/>
              </a:rPr>
              <a:t>Adjusted odds ratio for death associated with fluid overload at dialysis initiation = 2.07</a:t>
            </a:r>
          </a:p>
        </p:txBody>
      </p:sp>
      <p:pic>
        <p:nvPicPr>
          <p:cNvPr id="3686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8663" y="2681288"/>
            <a:ext cx="4137025" cy="22875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r>
              <a:rPr lang="en-GB" altLang="en-US" smtClean="0"/>
              <a:t>Fluid balance tips…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33155959"/>
              </p:ext>
            </p:extLst>
          </p:nvPr>
        </p:nvGraphicFramePr>
        <p:xfrm>
          <a:off x="467544" y="1556792"/>
          <a:ext cx="4038600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Content Placeholder 7"/>
          <p:cNvSpPr>
            <a:spLocks noGrp="1"/>
          </p:cNvSpPr>
          <p:nvPr>
            <p:ph sz="half" idx="4294967295"/>
          </p:nvPr>
        </p:nvSpPr>
        <p:spPr>
          <a:xfrm>
            <a:off x="468313" y="1268413"/>
            <a:ext cx="4038600" cy="5048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en-US" sz="2800" smtClean="0"/>
              <a:t>Do…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4891118" y="1600224"/>
          <a:ext cx="403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4857750" y="1071563"/>
            <a:ext cx="4038600" cy="49720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en-US" sz="2800" smtClean="0"/>
              <a:t>Don’t…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4820" grpId="0" build="p"/>
      <p:bldGraphic spid="10" grpId="0">
        <p:bldAsOne/>
      </p:bldGraphic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Medical Management of Hyperkalaemia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24863" cy="496728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000" dirty="0" smtClean="0"/>
              <a:t>Step 1</a:t>
            </a:r>
          </a:p>
          <a:p>
            <a:pPr lvl="1" eaLnBrk="1" hangingPunct="1">
              <a:defRPr/>
            </a:pPr>
            <a:r>
              <a:rPr lang="en-GB" altLang="en-US" sz="1800" dirty="0" smtClean="0"/>
              <a:t>ECG, cardiac monitoring and stabilize myocardium</a:t>
            </a:r>
          </a:p>
          <a:p>
            <a:pPr lvl="1" eaLnBrk="1" hangingPunct="1">
              <a:defRPr/>
            </a:pPr>
            <a:r>
              <a:rPr lang="en-GB" altLang="en-US" sz="1800" dirty="0" smtClean="0"/>
              <a:t>Calcium </a:t>
            </a:r>
            <a:r>
              <a:rPr lang="en-GB" altLang="en-US" sz="1800" dirty="0" err="1" smtClean="0"/>
              <a:t>gluconate</a:t>
            </a:r>
            <a:r>
              <a:rPr lang="en-GB" altLang="en-US" sz="1800" dirty="0" smtClean="0"/>
              <a:t> will help stabilise the heart muscle</a:t>
            </a:r>
          </a:p>
          <a:p>
            <a:pPr lvl="1" eaLnBrk="1" hangingPunct="1">
              <a:defRPr/>
            </a:pPr>
            <a:r>
              <a:rPr lang="en-GB" altLang="en-US" sz="1800" dirty="0" smtClean="0"/>
              <a:t>It reduces it’s sensitivity to a raised potassium</a:t>
            </a:r>
          </a:p>
          <a:p>
            <a:pPr marL="457200" lvl="1" indent="0" eaLnBrk="1" hangingPunct="1">
              <a:buFontTx/>
              <a:buNone/>
              <a:defRPr/>
            </a:pPr>
            <a:endParaRPr lang="en-GB" altLang="en-US" sz="1800" dirty="0" smtClean="0"/>
          </a:p>
          <a:p>
            <a:pPr eaLnBrk="1" hangingPunct="1">
              <a:defRPr/>
            </a:pPr>
            <a:r>
              <a:rPr lang="en-GB" altLang="en-US" sz="2000" dirty="0" smtClean="0"/>
              <a:t>Step 2</a:t>
            </a:r>
          </a:p>
          <a:p>
            <a:pPr lvl="1" eaLnBrk="1" hangingPunct="1">
              <a:defRPr/>
            </a:pPr>
            <a:r>
              <a:rPr lang="en-GB" altLang="en-US" sz="1800" dirty="0" smtClean="0"/>
              <a:t>Buy time</a:t>
            </a:r>
          </a:p>
          <a:p>
            <a:pPr lvl="1" eaLnBrk="1" hangingPunct="1">
              <a:defRPr/>
            </a:pPr>
            <a:r>
              <a:rPr lang="en-GB" altLang="en-US" sz="1800" dirty="0" smtClean="0"/>
              <a:t>Insulin will move the potassium into the cells, where it won’t affect the heart</a:t>
            </a:r>
          </a:p>
          <a:p>
            <a:pPr lvl="1" eaLnBrk="1" hangingPunct="1">
              <a:defRPr/>
            </a:pPr>
            <a:r>
              <a:rPr lang="en-GB" altLang="en-US" sz="1800" dirty="0" smtClean="0"/>
              <a:t>Dextrose is needed concurrently to correct the hypoglycaemia caused by the insulin</a:t>
            </a:r>
          </a:p>
          <a:p>
            <a:pPr lvl="1" eaLnBrk="1" hangingPunct="1">
              <a:defRPr/>
            </a:pPr>
            <a:endParaRPr lang="en-GB" altLang="en-US" sz="1800" dirty="0" smtClean="0"/>
          </a:p>
          <a:p>
            <a:pPr eaLnBrk="1" hangingPunct="1">
              <a:defRPr/>
            </a:pPr>
            <a:r>
              <a:rPr lang="en-GB" altLang="en-US" sz="2000" dirty="0" smtClean="0"/>
              <a:t>Step 3</a:t>
            </a:r>
          </a:p>
          <a:p>
            <a:pPr lvl="1" eaLnBrk="1" hangingPunct="1">
              <a:defRPr/>
            </a:pPr>
            <a:r>
              <a:rPr lang="en-GB" altLang="en-US" sz="1800" dirty="0" smtClean="0"/>
              <a:t>Ensure kidneys get rid of K – get them working again!</a:t>
            </a:r>
          </a:p>
          <a:p>
            <a:pPr lvl="1" eaLnBrk="1" hangingPunct="1">
              <a:defRPr/>
            </a:pPr>
            <a:r>
              <a:rPr lang="en-GB" altLang="en-US" sz="1800" dirty="0" smtClean="0"/>
              <a:t>Remember: The effects of insulin and calcium </a:t>
            </a:r>
            <a:r>
              <a:rPr lang="en-GB" altLang="en-US" sz="1800" dirty="0" err="1" smtClean="0"/>
              <a:t>gluconate</a:t>
            </a:r>
            <a:r>
              <a:rPr lang="en-GB" altLang="en-US" sz="1800" dirty="0" smtClean="0"/>
              <a:t> are temporary – if the kidneys don’t start excreting potassium, hyperkalaemia will return.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412875"/>
            <a:ext cx="4038600" cy="4895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/>
              <a:t>Can you see the trends?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mtClean="0"/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sz="2000" smtClean="0"/>
              <a:t> Cardiac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smtClean="0"/>
              <a:t>ECG changes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smtClean="0"/>
              <a:t>Monitor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smtClean="0"/>
              <a:t>Calcium gluconate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sz="2000" smtClean="0"/>
              <a:t> Excretion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smtClean="0"/>
              <a:t>Fluid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smtClean="0"/>
              <a:t>Diuretics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sz="2000" smtClean="0"/>
              <a:t> Buy time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smtClean="0"/>
              <a:t>Insulin &amp; dextrose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smtClean="0"/>
              <a:t>Not long term solution (i.e.&gt;2-4 hrs), unless excretion improves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sz="2000" smtClean="0"/>
              <a:t> Reassess &amp; referral</a:t>
            </a:r>
          </a:p>
        </p:txBody>
      </p:sp>
      <p:graphicFrame>
        <p:nvGraphicFramePr>
          <p:cNvPr id="39939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-19050" y="333375"/>
          <a:ext cx="4611688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Acrobat Document" r:id="rId4" imgW="5667290" imgH="8019988" progId="AcroExch.Document.7">
                  <p:embed/>
                </p:oleObj>
              </mc:Choice>
              <mc:Fallback>
                <p:oleObj name="Acrobat Document" r:id="rId4" imgW="5667290" imgH="8019988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333375"/>
                        <a:ext cx="4611688" cy="652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Analgesia &amp; AKI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4135438" cy="48958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altLang="en-US" sz="2000" b="1" smtClean="0"/>
              <a:t>Problem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altLang="en-US" sz="2000" smtClean="0"/>
          </a:p>
          <a:p>
            <a:pPr marL="0" indent="0" eaLnBrk="1" hangingPunct="1"/>
            <a:r>
              <a:rPr lang="en-GB" altLang="en-US" sz="2000" smtClean="0"/>
              <a:t> Some analgesia is nephrotoxic</a:t>
            </a:r>
          </a:p>
          <a:p>
            <a:pPr lvl="1" eaLnBrk="1" hangingPunct="1"/>
            <a:r>
              <a:rPr lang="en-GB" altLang="en-US" sz="1800" smtClean="0"/>
              <a:t>Increases burden and damage to the kidneys</a:t>
            </a:r>
          </a:p>
          <a:p>
            <a:pPr lvl="1" eaLnBrk="1" hangingPunct="1"/>
            <a:r>
              <a:rPr lang="en-GB" altLang="en-US" sz="1800" smtClean="0"/>
              <a:t>NSAID – avoid! (i.e. ibuprofen, diclofenac)</a:t>
            </a:r>
          </a:p>
          <a:p>
            <a:pPr lvl="1" eaLnBrk="1" hangingPunct="1">
              <a:buFontTx/>
              <a:buNone/>
            </a:pPr>
            <a:endParaRPr lang="en-GB" altLang="en-US" sz="1800" smtClean="0"/>
          </a:p>
          <a:p>
            <a:pPr marL="0" indent="0" eaLnBrk="1" hangingPunct="1"/>
            <a:r>
              <a:rPr lang="en-GB" altLang="en-US" sz="2000" smtClean="0"/>
              <a:t> Some analgesia is excreted by the kidneys</a:t>
            </a:r>
          </a:p>
          <a:p>
            <a:pPr lvl="1" eaLnBrk="1" hangingPunct="1"/>
            <a:r>
              <a:rPr lang="en-GB" altLang="en-US" sz="1800" smtClean="0"/>
              <a:t>Retention of drug in AKI</a:t>
            </a:r>
          </a:p>
          <a:p>
            <a:pPr lvl="1" eaLnBrk="1" hangingPunct="1"/>
            <a:r>
              <a:rPr lang="en-GB" altLang="en-US" sz="1800" smtClean="0"/>
              <a:t>Be wary of opiates</a:t>
            </a:r>
          </a:p>
          <a:p>
            <a:pPr lvl="1" eaLnBrk="1" hangingPunct="1"/>
            <a:r>
              <a:rPr lang="en-GB" altLang="en-US" sz="1800" smtClean="0"/>
              <a:t>Avoid long acting opiates and PCA’s</a:t>
            </a:r>
          </a:p>
          <a:p>
            <a:pPr marL="0" indent="0" eaLnBrk="1" hangingPunct="1"/>
            <a:endParaRPr lang="en-GB" altLang="en-US" smtClean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38663" y="1196975"/>
            <a:ext cx="4137025" cy="48958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altLang="en-US" sz="2000" b="1" smtClean="0"/>
              <a:t>Use:</a:t>
            </a:r>
            <a:endParaRPr lang="en-GB" altLang="en-US" sz="2000" smtClean="0"/>
          </a:p>
          <a:p>
            <a:pPr marL="0" indent="0" eaLnBrk="1" hangingPunct="1"/>
            <a:r>
              <a:rPr lang="en-GB" altLang="en-US" sz="2000" smtClean="0"/>
              <a:t> Paracetamol</a:t>
            </a:r>
          </a:p>
          <a:p>
            <a:pPr marL="0" indent="0" eaLnBrk="1" hangingPunct="1"/>
            <a:r>
              <a:rPr lang="en-GB" altLang="en-US" sz="2000" smtClean="0"/>
              <a:t> Nefopam </a:t>
            </a:r>
          </a:p>
          <a:p>
            <a:pPr lvl="1" eaLnBrk="1" hangingPunct="1"/>
            <a:r>
              <a:rPr lang="en-GB" altLang="en-US" sz="1600" smtClean="0"/>
              <a:t>30mg tds prn</a:t>
            </a:r>
          </a:p>
          <a:p>
            <a:pPr marL="0" indent="0" eaLnBrk="1" hangingPunct="1"/>
            <a:r>
              <a:rPr lang="en-GB" altLang="en-US" sz="2000" smtClean="0"/>
              <a:t> Morphine</a:t>
            </a:r>
          </a:p>
          <a:p>
            <a:pPr lvl="1" eaLnBrk="1" hangingPunct="1"/>
            <a:r>
              <a:rPr lang="en-GB" altLang="en-US" sz="1600" smtClean="0"/>
              <a:t>Low dose and monitor for side effects</a:t>
            </a:r>
          </a:p>
          <a:p>
            <a:pPr lvl="1" eaLnBrk="1" hangingPunct="1">
              <a:buFontTx/>
              <a:buNone/>
            </a:pPr>
            <a:endParaRPr lang="en-GB" altLang="en-US" sz="1600" smtClean="0"/>
          </a:p>
          <a:p>
            <a:pPr marL="0" indent="0" eaLnBrk="1" hangingPunct="1"/>
            <a:r>
              <a:rPr lang="en-GB" altLang="en-US" sz="2000" smtClean="0"/>
              <a:t> Ask the renal team</a:t>
            </a:r>
          </a:p>
          <a:p>
            <a:pPr marL="0" indent="0" eaLnBrk="1" hangingPunct="1"/>
            <a:r>
              <a:rPr lang="en-GB" altLang="en-US" sz="2000" smtClean="0"/>
              <a:t> Ask the pain team</a:t>
            </a:r>
          </a:p>
          <a:p>
            <a:pPr lvl="1" eaLnBrk="1" hangingPunct="1"/>
            <a:r>
              <a:rPr lang="en-GB" altLang="en-US" sz="1600" smtClean="0"/>
              <a:t>More unusual pain relief can be OK in AKI e.g. amitriptyline, gabapentin</a:t>
            </a:r>
          </a:p>
          <a:p>
            <a:pPr marL="0" indent="0" eaLnBrk="1" hangingPunct="1"/>
            <a:endParaRPr lang="en-GB" altLang="en-US" smtClean="0"/>
          </a:p>
          <a:p>
            <a:pPr marL="0" indent="0" eaLnBrk="1" hangingPunct="1"/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Dialysis &amp; AKI</a:t>
            </a:r>
            <a:endParaRPr lang="en-US" altLang="en-US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424863" cy="46799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smtClean="0"/>
              <a:t>Can be used to correct life threatening complications:</a:t>
            </a:r>
          </a:p>
          <a:p>
            <a:pPr marL="0" indent="0">
              <a:lnSpc>
                <a:spcPct val="80000"/>
              </a:lnSpc>
            </a:pPr>
            <a:r>
              <a:rPr lang="en-GB" altLang="en-US" sz="2000" smtClean="0"/>
              <a:t> Hyperkalaemia</a:t>
            </a:r>
          </a:p>
          <a:p>
            <a:pPr marL="0" indent="0">
              <a:lnSpc>
                <a:spcPct val="80000"/>
              </a:lnSpc>
            </a:pPr>
            <a:r>
              <a:rPr lang="en-GB" altLang="en-US" sz="2000" smtClean="0"/>
              <a:t> Fluid overload</a:t>
            </a:r>
          </a:p>
          <a:p>
            <a:pPr marL="0" indent="0">
              <a:lnSpc>
                <a:spcPct val="80000"/>
              </a:lnSpc>
            </a:pPr>
            <a:r>
              <a:rPr lang="en-GB" altLang="en-US" sz="2000" smtClean="0"/>
              <a:t> Acidosis</a:t>
            </a:r>
          </a:p>
          <a:p>
            <a:pPr marL="0" indent="0">
              <a:lnSpc>
                <a:spcPct val="80000"/>
              </a:lnSpc>
            </a:pPr>
            <a:endParaRPr lang="en-GB" altLang="en-US" smtClean="0"/>
          </a:p>
          <a:p>
            <a:pPr marL="0" indent="0">
              <a:lnSpc>
                <a:spcPct val="80000"/>
              </a:lnSpc>
            </a:pPr>
            <a:r>
              <a:rPr lang="en-GB" altLang="en-US" sz="2000" smtClean="0"/>
              <a:t> With AKI or CKD:</a:t>
            </a:r>
          </a:p>
          <a:p>
            <a:pPr lvl="1">
              <a:lnSpc>
                <a:spcPct val="80000"/>
              </a:lnSpc>
            </a:pPr>
            <a:r>
              <a:rPr lang="en-GB" altLang="en-US" sz="1800" smtClean="0"/>
              <a:t>Kidneys are not working</a:t>
            </a:r>
          </a:p>
          <a:p>
            <a:pPr lvl="1">
              <a:lnSpc>
                <a:spcPct val="80000"/>
              </a:lnSpc>
            </a:pPr>
            <a:r>
              <a:rPr lang="en-GB" altLang="en-US" sz="1800" smtClean="0"/>
              <a:t>Dialysis is the only way to correct</a:t>
            </a:r>
          </a:p>
          <a:p>
            <a:pPr lvl="1">
              <a:lnSpc>
                <a:spcPct val="80000"/>
              </a:lnSpc>
            </a:pPr>
            <a:r>
              <a:rPr lang="en-GB" altLang="en-US" sz="1800" smtClean="0"/>
              <a:t>Dialysis is only available on RDU, 407 and ITU</a:t>
            </a:r>
          </a:p>
          <a:p>
            <a:pPr lvl="1">
              <a:lnSpc>
                <a:spcPct val="80000"/>
              </a:lnSpc>
            </a:pPr>
            <a:endParaRPr lang="en-GB" altLang="en-US" smtClean="0"/>
          </a:p>
          <a:p>
            <a:pPr marL="0" indent="0">
              <a:lnSpc>
                <a:spcPct val="80000"/>
              </a:lnSpc>
            </a:pPr>
            <a:r>
              <a:rPr lang="en-GB" altLang="en-US" sz="2000" smtClean="0"/>
              <a:t> Get them transferred asap – don’t wait for the patient to stabilise, as they won’t until they have dialysis</a:t>
            </a:r>
            <a:endParaRPr lang="en-US" altLang="en-US" sz="2000" smtClean="0"/>
          </a:p>
        </p:txBody>
      </p:sp>
      <p:pic>
        <p:nvPicPr>
          <p:cNvPr id="41988" name="Content Placeholder 5" descr="DSC004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1774825"/>
            <a:ext cx="18843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1774825"/>
            <a:ext cx="24892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Hyperkalaemia &amp; Dialysis</a:t>
            </a:r>
            <a:endParaRPr lang="en-GB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46600" y="1557338"/>
            <a:ext cx="4129088" cy="4535487"/>
          </a:xfrm>
        </p:spPr>
        <p:txBody>
          <a:bodyPr/>
          <a:lstStyle/>
          <a:p>
            <a:pPr eaLnBrk="1" hangingPunct="1"/>
            <a:r>
              <a:rPr lang="en-GB" altLang="en-US" sz="2400" b="1" u="sng" smtClean="0"/>
              <a:t>Do</a:t>
            </a:r>
            <a:r>
              <a:rPr lang="en-GB" altLang="en-US" sz="2400" smtClean="0"/>
              <a:t> use Calcium gluconate: cardio-protect</a:t>
            </a:r>
          </a:p>
          <a:p>
            <a:pPr eaLnBrk="1" hangingPunct="1"/>
            <a:r>
              <a:rPr lang="en-GB" altLang="en-US" sz="2400" b="1" u="sng" smtClean="0"/>
              <a:t>Don’t</a:t>
            </a:r>
            <a:r>
              <a:rPr lang="en-GB" altLang="en-US" sz="2400" smtClean="0"/>
              <a:t> use insulin &amp; dextrose / salbutamol – moves potassium into cells </a:t>
            </a:r>
          </a:p>
          <a:p>
            <a:pPr lvl="1" eaLnBrk="1" hangingPunct="1"/>
            <a:r>
              <a:rPr lang="en-GB" altLang="en-US" sz="2000" smtClean="0"/>
              <a:t>Dialysis then can’t remove potassium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Unless the kidneys are working, dialysis is the most effective way to remove potassium</a:t>
            </a:r>
            <a:endParaRPr lang="en-GB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129088" cy="4375150"/>
          </a:xfrm>
        </p:spPr>
        <p:txBody>
          <a:bodyPr/>
          <a:lstStyle/>
          <a:p>
            <a:pPr eaLnBrk="1" hangingPunct="1"/>
            <a:r>
              <a:rPr lang="en-GB" altLang="en-US" smtClean="0"/>
              <a:t>Dialysis can only remove potassium from blood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1125538"/>
            <a:ext cx="8424863" cy="4967287"/>
          </a:xfrm>
        </p:spPr>
        <p:txBody>
          <a:bodyPr/>
          <a:lstStyle/>
          <a:p>
            <a:r>
              <a:rPr lang="en-GB" altLang="en-US" sz="2200" smtClean="0"/>
              <a:t>AKI requires prompt recognition and correction, to prevent long term damage to the kidneys</a:t>
            </a:r>
          </a:p>
          <a:p>
            <a:endParaRPr lang="en-GB" altLang="en-US" sz="2200" smtClean="0"/>
          </a:p>
          <a:p>
            <a:r>
              <a:rPr lang="en-GB" altLang="en-US" sz="2200" smtClean="0"/>
              <a:t>Nursing staff have an important role is diagnosing, monitoring and treating AKI</a:t>
            </a:r>
          </a:p>
          <a:p>
            <a:endParaRPr lang="en-GB" altLang="en-US" sz="2200" smtClean="0"/>
          </a:p>
          <a:p>
            <a:r>
              <a:rPr lang="en-GB" altLang="en-US" sz="2200" smtClean="0"/>
              <a:t>Life-threatening complications occur in the body whilst the kidneys are not working properly</a:t>
            </a:r>
          </a:p>
          <a:p>
            <a:endParaRPr lang="en-GB" altLang="en-US" sz="2200" smtClean="0"/>
          </a:p>
          <a:p>
            <a:r>
              <a:rPr lang="en-GB" altLang="en-US" sz="2200" smtClean="0"/>
              <a:t>Whilst the majority of management is simple, dialysis complicates things </a:t>
            </a:r>
          </a:p>
          <a:p>
            <a:endParaRPr lang="en-GB" altLang="en-US" sz="2200" smtClean="0"/>
          </a:p>
          <a:p>
            <a:r>
              <a:rPr lang="en-GB" altLang="en-US" sz="2200" smtClean="0"/>
              <a:t>Use the renal team’s expertise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dirty="0" smtClean="0"/>
              <a:t>Thank you for taking the time to complete this presentation</a:t>
            </a:r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If you have any queries, please feel free to contact Katie</a:t>
            </a:r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Please take time to complete the Multiple Choice Questions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AKIN Stages</a:t>
            </a:r>
          </a:p>
        </p:txBody>
      </p:sp>
      <p:sp>
        <p:nvSpPr>
          <p:cNvPr id="8195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1800" smtClean="0"/>
              <a:t>AKI is diagnosed from a rise in creatinine </a:t>
            </a:r>
          </a:p>
          <a:p>
            <a:pPr lvl="1"/>
            <a:r>
              <a:rPr lang="en-GB" altLang="en-US" sz="1600" smtClean="0"/>
              <a:t>Normally rises exponentially from baseline, dependant on severity</a:t>
            </a:r>
          </a:p>
          <a:p>
            <a:r>
              <a:rPr lang="en-GB" altLang="en-US" sz="1800" smtClean="0"/>
              <a:t>This can occur with reduction of urine output</a:t>
            </a:r>
          </a:p>
          <a:p>
            <a:r>
              <a:rPr lang="en-GB" altLang="en-US" sz="1800" smtClean="0"/>
              <a:t>AKI is diagnosed via AKIN stages (as below)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50825" y="4652963"/>
            <a:ext cx="8424863" cy="1439862"/>
          </a:xfrm>
        </p:spPr>
        <p:txBody>
          <a:bodyPr/>
          <a:lstStyle/>
          <a:p>
            <a:r>
              <a:rPr lang="en-GB" altLang="en-US" sz="1800" smtClean="0"/>
              <a:t>Note: Stage 1 does not require a large change in creatinine or prolonged drop in urine output – AKI can occur rapidly and subtly</a:t>
            </a:r>
          </a:p>
          <a:p>
            <a:r>
              <a:rPr lang="en-GB" altLang="en-US" sz="1800" smtClean="0"/>
              <a:t>AKI will progress through the stages until the cause is corrected / treated</a:t>
            </a:r>
          </a:p>
          <a:p>
            <a:r>
              <a:rPr lang="en-GB" altLang="en-US" sz="1800" smtClean="0"/>
              <a:t>U&amp;E results on iCM now include the stage of AKI</a:t>
            </a:r>
          </a:p>
          <a:p>
            <a:endParaRPr lang="en-GB" altLang="en-US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91573"/>
              </p:ext>
            </p:extLst>
          </p:nvPr>
        </p:nvGraphicFramePr>
        <p:xfrm>
          <a:off x="1307976" y="2924944"/>
          <a:ext cx="6096000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0"/>
                <a:gridCol w="317624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Stage</a:t>
                      </a:r>
                      <a:endParaRPr lang="en-GB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Serum Creatinine</a:t>
                      </a:r>
                      <a:endParaRPr lang="en-GB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Urine Output</a:t>
                      </a:r>
                      <a:endParaRPr lang="en-GB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Increase of </a:t>
                      </a:r>
                      <a:r>
                        <a:rPr lang="en-GB" sz="10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n-GB" sz="1000" u="none" dirty="0" smtClean="0">
                          <a:solidFill>
                            <a:schemeClr val="bg1"/>
                          </a:solidFill>
                        </a:rPr>
                        <a:t> 26.4 µ</a:t>
                      </a:r>
                      <a:r>
                        <a:rPr lang="en-GB" sz="1000" u="none" dirty="0" err="1" smtClean="0">
                          <a:solidFill>
                            <a:schemeClr val="bg1"/>
                          </a:solidFill>
                        </a:rPr>
                        <a:t>mol</a:t>
                      </a:r>
                      <a:r>
                        <a:rPr lang="en-GB" sz="1000" u="none" dirty="0" smtClean="0">
                          <a:solidFill>
                            <a:schemeClr val="bg1"/>
                          </a:solidFill>
                        </a:rPr>
                        <a:t>/l (0.3mg/dl)</a:t>
                      </a:r>
                      <a:r>
                        <a:rPr lang="en-GB" sz="1000" u="none" baseline="0" dirty="0" smtClean="0">
                          <a:solidFill>
                            <a:schemeClr val="bg1"/>
                          </a:solidFill>
                        </a:rPr>
                        <a:t> OR to 150-200% of baseline (1.5-2.0 fold)</a:t>
                      </a:r>
                      <a:endParaRPr lang="en-GB" sz="10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&lt;0.5 ml/kg/hr for &gt;6hrs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Increase to &gt;200-300%</a:t>
                      </a:r>
                      <a:r>
                        <a:rPr lang="en-GB" sz="1000" baseline="0" dirty="0" smtClean="0">
                          <a:solidFill>
                            <a:schemeClr val="bg1"/>
                          </a:solidFill>
                        </a:rPr>
                        <a:t> of baseline (&gt;2-3 fold)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&lt;0.5 ml/kg/hr for &gt;12hrs</a:t>
                      </a: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3a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Increase to &gt;300% of baseline (&gt;3</a:t>
                      </a:r>
                      <a:r>
                        <a:rPr lang="en-GB" sz="1000" baseline="0" dirty="0" smtClean="0">
                          <a:solidFill>
                            <a:schemeClr val="bg1"/>
                          </a:solidFill>
                        </a:rPr>
                        <a:t> fold) or serum creatinine greater than </a:t>
                      </a:r>
                      <a:r>
                        <a:rPr lang="en-GB" sz="1000" u="sng" dirty="0" smtClean="0">
                          <a:solidFill>
                            <a:schemeClr val="bg1"/>
                          </a:solidFill>
                        </a:rPr>
                        <a:t>&gt; </a:t>
                      </a:r>
                      <a:r>
                        <a:rPr lang="en-GB" sz="1000" u="none" dirty="0" smtClean="0">
                          <a:solidFill>
                            <a:schemeClr val="bg1"/>
                          </a:solidFill>
                        </a:rPr>
                        <a:t>354 µ</a:t>
                      </a:r>
                      <a:r>
                        <a:rPr lang="en-GB" sz="1000" u="none" dirty="0" err="1" smtClean="0">
                          <a:solidFill>
                            <a:schemeClr val="bg1"/>
                          </a:solidFill>
                        </a:rPr>
                        <a:t>mol</a:t>
                      </a:r>
                      <a:r>
                        <a:rPr lang="en-GB" sz="1000" u="none" dirty="0" smtClean="0">
                          <a:solidFill>
                            <a:schemeClr val="bg1"/>
                          </a:solidFill>
                        </a:rPr>
                        <a:t>/l (4mg/dl) with</a:t>
                      </a:r>
                      <a:r>
                        <a:rPr lang="en-GB" sz="1000" u="none" baseline="0" dirty="0" smtClean="0">
                          <a:solidFill>
                            <a:schemeClr val="bg1"/>
                          </a:solidFill>
                        </a:rPr>
                        <a:t> an acute rise of at least 44 </a:t>
                      </a:r>
                      <a:r>
                        <a:rPr lang="en-GB" sz="1000" u="none" dirty="0" smtClean="0">
                          <a:solidFill>
                            <a:schemeClr val="bg1"/>
                          </a:solidFill>
                        </a:rPr>
                        <a:t>µ</a:t>
                      </a:r>
                      <a:r>
                        <a:rPr lang="en-GB" sz="1000" u="none" dirty="0" err="1" smtClean="0">
                          <a:solidFill>
                            <a:schemeClr val="bg1"/>
                          </a:solidFill>
                        </a:rPr>
                        <a:t>mol</a:t>
                      </a:r>
                      <a:r>
                        <a:rPr lang="en-GB" sz="1000" u="none" dirty="0" smtClean="0">
                          <a:solidFill>
                            <a:schemeClr val="bg1"/>
                          </a:solidFill>
                        </a:rPr>
                        <a:t>/l (0.5mg/dl)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&lt;0.3ml/kg/hr for 24hrs</a:t>
                      </a:r>
                      <a:r>
                        <a:rPr lang="en-GB" sz="1000" baseline="0" dirty="0" smtClean="0">
                          <a:solidFill>
                            <a:schemeClr val="bg1"/>
                          </a:solidFill>
                        </a:rPr>
                        <a:t> OR anuria for 12 hrs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</a:rPr>
              <a:t>MCQ Questions - AKI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altLang="en-US" dirty="0" smtClean="0"/>
              <a:t>Please note down your answers on a piece of paper – the answers are available at the end.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sz="2800" smtClean="0"/>
              <a:t>1) </a:t>
            </a:r>
            <a:r>
              <a:rPr lang="en-US" altLang="en-US" sz="2800" smtClean="0"/>
              <a:t>What percentage of Acute Kidney Injury is acquired whilst patients are in hospital?</a:t>
            </a:r>
            <a:endParaRPr lang="en-GB" altLang="en-US" sz="2800" smtClean="0"/>
          </a:p>
          <a:p>
            <a:pPr marL="457200" lvl="1" indent="0">
              <a:buFontTx/>
              <a:buNone/>
            </a:pPr>
            <a:r>
              <a:rPr lang="en-US" altLang="en-US" sz="2800" smtClean="0"/>
              <a:t>a)10%</a:t>
            </a:r>
            <a:endParaRPr lang="en-GB" altLang="en-US" sz="2800" smtClean="0"/>
          </a:p>
          <a:p>
            <a:pPr marL="457200" lvl="1" indent="0">
              <a:buFontTx/>
              <a:buNone/>
            </a:pPr>
            <a:r>
              <a:rPr lang="en-US" altLang="en-US" sz="2800" smtClean="0"/>
              <a:t>b) 60%</a:t>
            </a:r>
            <a:endParaRPr lang="en-GB" altLang="en-US" sz="2800" smtClean="0"/>
          </a:p>
          <a:p>
            <a:pPr marL="457200" lvl="1" indent="0">
              <a:buFontTx/>
              <a:buNone/>
            </a:pPr>
            <a:r>
              <a:rPr lang="en-US" altLang="en-US" sz="2800" smtClean="0"/>
              <a:t>c) 40%</a:t>
            </a:r>
            <a:endParaRPr lang="en-GB" altLang="en-US" sz="2800" smtClean="0"/>
          </a:p>
          <a:p>
            <a:pPr marL="457200" lvl="1" indent="0">
              <a:buFontTx/>
              <a:buNone/>
            </a:pPr>
            <a:r>
              <a:rPr lang="en-US" altLang="en-US" sz="2800" smtClean="0"/>
              <a:t>d) 25.5%</a:t>
            </a:r>
            <a:endParaRPr lang="en-GB" altLang="en-US" sz="2800" smtClean="0"/>
          </a:p>
          <a:p>
            <a:pPr marL="0" indent="0">
              <a:buFont typeface="Wingdings" pitchFamily="2" charset="2"/>
              <a:buNone/>
            </a:pPr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2) Which </a:t>
            </a:r>
            <a:r>
              <a:rPr lang="en-US" sz="2800" dirty="0"/>
              <a:t>of these tests is </a:t>
            </a:r>
            <a:r>
              <a:rPr lang="en-US" sz="2800" b="1" u="sng" dirty="0"/>
              <a:t>most</a:t>
            </a:r>
            <a:r>
              <a:rPr lang="en-US" sz="2800" dirty="0"/>
              <a:t> accurate in assessing the severity of AKI?</a:t>
            </a:r>
            <a:endParaRPr lang="en-GB" sz="2800" dirty="0"/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a) U&amp;E </a:t>
            </a:r>
            <a:r>
              <a:rPr lang="en-US" sz="2800" dirty="0"/>
              <a:t>blood test</a:t>
            </a:r>
            <a:endParaRPr lang="en-GB" sz="2800" dirty="0"/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b) Kidney </a:t>
            </a:r>
            <a:r>
              <a:rPr lang="en-US" sz="2800" dirty="0"/>
              <a:t>biopsy</a:t>
            </a:r>
            <a:endParaRPr lang="en-GB" sz="2800" dirty="0"/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c) Dialysis </a:t>
            </a:r>
            <a:endParaRPr lang="en-GB" sz="2800" dirty="0"/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d) CT </a:t>
            </a:r>
            <a:r>
              <a:rPr lang="en-US" sz="2800" dirty="0"/>
              <a:t>scan</a:t>
            </a:r>
            <a:endParaRPr lang="en-GB" sz="2800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3) </a:t>
            </a:r>
            <a:r>
              <a:rPr lang="en-US" sz="2800" dirty="0"/>
              <a:t>Why is a urine dipstick </a:t>
            </a:r>
            <a:r>
              <a:rPr lang="en-US" sz="2800" b="1" u="sng" dirty="0"/>
              <a:t>most</a:t>
            </a:r>
            <a:r>
              <a:rPr lang="en-US" sz="2800" dirty="0"/>
              <a:t> important for a patient with AKI?</a:t>
            </a:r>
            <a:endParaRPr lang="en-GB" sz="2800" dirty="0"/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a) To </a:t>
            </a:r>
            <a:r>
              <a:rPr lang="en-US" sz="2800" dirty="0"/>
              <a:t>help diagnose infection</a:t>
            </a:r>
            <a:endParaRPr lang="en-GB" sz="2800" dirty="0"/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b) To </a:t>
            </a:r>
            <a:r>
              <a:rPr lang="en-US" sz="2800" dirty="0"/>
              <a:t>detect diabetic ketoacidosis</a:t>
            </a:r>
            <a:endParaRPr lang="en-GB" sz="2800" dirty="0"/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c) To </a:t>
            </a:r>
            <a:r>
              <a:rPr lang="en-US" sz="2800" dirty="0"/>
              <a:t>ascertain </a:t>
            </a:r>
            <a:r>
              <a:rPr lang="en-US" sz="2800" dirty="0" smtClean="0"/>
              <a:t>if there is </a:t>
            </a:r>
            <a:r>
              <a:rPr lang="en-US" sz="2800" dirty="0"/>
              <a:t>damage to the kidneys</a:t>
            </a:r>
            <a:endParaRPr lang="en-GB" sz="2800" dirty="0"/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d) To </a:t>
            </a:r>
            <a:r>
              <a:rPr lang="en-US" sz="2800" dirty="0"/>
              <a:t>keep the renal consultants happy</a:t>
            </a:r>
            <a:endParaRPr lang="en-GB" sz="2800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smtClean="0"/>
              <a:t>4) Dehydration is a priority to correct with AKI as: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It makes the patient uncomfortable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It reduces the blood flow to kidneys, exacerbating / causing AKI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It helps dilute the electrolytes in the blood, reducing the creatinine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It’s not a priority, we don’t want to risk giving the patient fluid overload</a:t>
            </a:r>
            <a:endParaRPr lang="en-GB" altLang="en-US" sz="2800" smtClean="0"/>
          </a:p>
          <a:p>
            <a:pPr marL="0" indent="0"/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smtClean="0"/>
              <a:t>5) Which of these conditions exacerbates / causes AKI: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Cardiac failure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GI bleed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Vascular disease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All of the above</a:t>
            </a:r>
            <a:endParaRPr lang="en-GB" altLang="en-US" sz="2800" smtClean="0"/>
          </a:p>
          <a:p>
            <a:pPr marL="0" indent="0"/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smtClean="0"/>
              <a:t>6) A patient’s whose weight increases daily, indicates:</a:t>
            </a:r>
            <a:endParaRPr lang="en-GB" altLang="en-US" sz="2800" smtClean="0"/>
          </a:p>
          <a:p>
            <a:pPr marL="971550" lvl="1" indent="-514350">
              <a:buFontTx/>
              <a:buAutoNum type="alphaLcParenR"/>
            </a:pPr>
            <a:r>
              <a:rPr lang="en-US" altLang="en-US" sz="2800" smtClean="0"/>
              <a:t>They are eating too much</a:t>
            </a:r>
            <a:endParaRPr lang="en-GB" altLang="en-US" sz="2800" smtClean="0"/>
          </a:p>
          <a:p>
            <a:pPr marL="971550" lvl="1" indent="-514350">
              <a:buFontTx/>
              <a:buAutoNum type="alphaLcParenR"/>
            </a:pPr>
            <a:r>
              <a:rPr lang="en-US" altLang="en-US" sz="2800" smtClean="0"/>
              <a:t>Accumulation of fluid potentially leading to fluid overload</a:t>
            </a:r>
            <a:endParaRPr lang="en-GB" altLang="en-US" sz="2800" smtClean="0"/>
          </a:p>
          <a:p>
            <a:pPr marL="971550" lvl="1" indent="-514350">
              <a:buFontTx/>
              <a:buAutoNum type="alphaLcParenR"/>
            </a:pPr>
            <a:r>
              <a:rPr lang="en-US" altLang="en-US" sz="2800" smtClean="0"/>
              <a:t>Constipation</a:t>
            </a:r>
            <a:endParaRPr lang="en-GB" altLang="en-US" sz="2800" smtClean="0"/>
          </a:p>
          <a:p>
            <a:pPr marL="971550" lvl="1" indent="-514350">
              <a:buFontTx/>
              <a:buAutoNum type="alphaLcParenR"/>
            </a:pPr>
            <a:r>
              <a:rPr lang="en-US" altLang="en-US" sz="2800" smtClean="0"/>
              <a:t>Inaccurate scales</a:t>
            </a:r>
            <a:endParaRPr lang="en-GB" altLang="en-US" sz="2800" smtClean="0"/>
          </a:p>
          <a:p>
            <a:pPr marL="0" indent="0"/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smtClean="0"/>
              <a:t>7) Which of these drugs will cause damage to the kidney and exacerbate / cause AKI: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Gentamicin and vancomycin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Paracetamol and morphine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Digoxin and adenosine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Lansoprazole and gaviscon</a:t>
            </a:r>
            <a:endParaRPr lang="en-GB" altLang="en-US" sz="2800" smtClean="0"/>
          </a:p>
          <a:p>
            <a:pPr marL="0" indent="0"/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smtClean="0"/>
              <a:t>8) For a patient with AKI, we aim to keep their systolic BP above: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80mmHg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90mmHg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100mmHg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110mmHg </a:t>
            </a:r>
            <a:endParaRPr lang="en-GB" altLang="en-US" sz="2800" smtClean="0"/>
          </a:p>
          <a:p>
            <a:pPr marL="0" indent="0"/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smtClean="0"/>
              <a:t>9) Which of these analgesics can you give to a patient with AKI: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Diclofenac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Codeine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Co-codamol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Nefopam</a:t>
            </a:r>
            <a:endParaRPr lang="en-GB" altLang="en-US" sz="2800" smtClean="0"/>
          </a:p>
          <a:p>
            <a:pPr marL="0" indent="0"/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Diagnosis of AKI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sz="2400" smtClean="0"/>
              <a:t>Blood test is the only way to know</a:t>
            </a:r>
          </a:p>
          <a:p>
            <a:pPr lvl="1"/>
            <a:r>
              <a:rPr lang="en-GB" altLang="en-US" smtClean="0"/>
              <a:t>U&amp;E</a:t>
            </a:r>
          </a:p>
          <a:p>
            <a:r>
              <a:rPr lang="en-GB" altLang="en-US" sz="2400" smtClean="0"/>
              <a:t>Detects rise in creatinine</a:t>
            </a:r>
          </a:p>
          <a:p>
            <a:r>
              <a:rPr lang="en-GB" altLang="en-US" sz="2400" smtClean="0"/>
              <a:t>Only differential diagnosis of AKI is creatinine rise</a:t>
            </a:r>
          </a:p>
          <a:p>
            <a:endParaRPr lang="en-GB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400" b="1" dirty="0" smtClean="0"/>
              <a:t>Other Useful Information</a:t>
            </a:r>
          </a:p>
          <a:p>
            <a:pPr>
              <a:defRPr/>
            </a:pPr>
            <a:r>
              <a:rPr lang="en-GB" sz="2400" dirty="0" smtClean="0"/>
              <a:t>Additional bloods</a:t>
            </a:r>
          </a:p>
          <a:p>
            <a:pPr lvl="1">
              <a:defRPr/>
            </a:pPr>
            <a:r>
              <a:rPr lang="en-GB" sz="2000" dirty="0" smtClean="0"/>
              <a:t>FBC</a:t>
            </a:r>
            <a:r>
              <a:rPr lang="en-GB" sz="2000" dirty="0"/>
              <a:t>, </a:t>
            </a:r>
            <a:r>
              <a:rPr lang="en-GB" sz="2000" dirty="0" smtClean="0"/>
              <a:t>Bicarbonate</a:t>
            </a:r>
            <a:r>
              <a:rPr lang="en-GB" sz="2000" dirty="0"/>
              <a:t>, P</a:t>
            </a:r>
            <a:r>
              <a:rPr lang="en-GB" sz="2000" dirty="0" smtClean="0"/>
              <a:t>hosphate, </a:t>
            </a:r>
            <a:r>
              <a:rPr lang="en-GB" sz="2000" dirty="0"/>
              <a:t>C</a:t>
            </a:r>
            <a:r>
              <a:rPr lang="en-GB" sz="2000" dirty="0" smtClean="0"/>
              <a:t>alcium</a:t>
            </a:r>
            <a:r>
              <a:rPr lang="en-GB" sz="2000" dirty="0"/>
              <a:t>, LFTs, </a:t>
            </a:r>
            <a:r>
              <a:rPr lang="en-GB" sz="2000" dirty="0" smtClean="0"/>
              <a:t>Arterial Blood Gas</a:t>
            </a:r>
            <a:endParaRPr lang="en-GB" sz="2000" dirty="0"/>
          </a:p>
          <a:p>
            <a:pPr>
              <a:defRPr/>
            </a:pPr>
            <a:r>
              <a:rPr lang="en-GB" sz="2400" dirty="0" smtClean="0"/>
              <a:t>Fluid balance &amp; urine output</a:t>
            </a:r>
          </a:p>
          <a:p>
            <a:pPr>
              <a:defRPr/>
            </a:pPr>
            <a:r>
              <a:rPr lang="en-GB" sz="2400" dirty="0" smtClean="0"/>
              <a:t>Urinalysis</a:t>
            </a:r>
          </a:p>
          <a:p>
            <a:pPr>
              <a:defRPr/>
            </a:pPr>
            <a:r>
              <a:rPr lang="en-GB" sz="2400" dirty="0" smtClean="0"/>
              <a:t>Bladder scan / renal ultrasound</a:t>
            </a:r>
          </a:p>
          <a:p>
            <a:pPr>
              <a:defRPr/>
            </a:pPr>
            <a:r>
              <a:rPr lang="en-GB" sz="2400" dirty="0" smtClean="0"/>
              <a:t>Medication list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4716463" y="6021388"/>
            <a:ext cx="3959225" cy="72072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You will see the significance of these tests as you work through the programme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GB" altLang="en-US" sz="2800" smtClean="0"/>
              <a:t>10) Post renal AKI leads to no urine output as: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 altLang="en-US" sz="2800" smtClean="0"/>
              <a:t>	a) The kidneys are unable to produce urine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 altLang="en-US" sz="2800" smtClean="0"/>
              <a:t>	b) The urine produced is unable to drain out of the kidneys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 altLang="en-US" sz="2800" smtClean="0"/>
              <a:t>	c) The patient is dehydrated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 altLang="en-US" sz="2800" smtClean="0"/>
              <a:t>	d) The filtration system in the kidneys is leaking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sz="2800" smtClean="0"/>
              <a:t>11) Which of the list below are complications of AKI (i.e. occur as the kidneys are not working properly):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Hyperkalaemia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Fluid overload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Anaemia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Immunosuppression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Metabolic acidosis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All of the above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sz="2800" smtClean="0"/>
              <a:t>12) Which of these might indicate fluid overload of a patient with AKI: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No urine output with no other symptoms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Tachycardia and low BP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SOB, ankle oedema and positive fluid balance</a:t>
            </a:r>
          </a:p>
          <a:p>
            <a:pPr lvl="1">
              <a:buFont typeface="Wingdings" pitchFamily="2" charset="2"/>
              <a:buAutoNum type="alphaLcParenR"/>
            </a:pPr>
            <a:r>
              <a:rPr lang="en-GB" altLang="en-US" sz="2800" smtClean="0"/>
              <a:t> 880mls in bladder (from scan) with no urine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dirty="0" smtClean="0"/>
              <a:t>13) A patient becomes unstable who has AKI, potassium is 8.4 and no urine output. They have been prescribed haemodialysis. What is the </a:t>
            </a:r>
            <a:r>
              <a:rPr lang="en-US" altLang="en-US" sz="2800" b="1" u="sng" dirty="0" smtClean="0"/>
              <a:t>most important</a:t>
            </a:r>
            <a:r>
              <a:rPr lang="en-US" altLang="en-US" sz="2800" dirty="0" smtClean="0"/>
              <a:t> thing you can do for that patient:</a:t>
            </a:r>
            <a:endParaRPr lang="en-GB" altLang="en-US" sz="2800" dirty="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dirty="0" smtClean="0"/>
              <a:t>Administer calcium </a:t>
            </a:r>
            <a:r>
              <a:rPr lang="en-US" altLang="en-US" sz="2800" dirty="0" err="1" smtClean="0"/>
              <a:t>resonium</a:t>
            </a:r>
            <a:endParaRPr lang="en-GB" altLang="en-US" sz="2800" dirty="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dirty="0" smtClean="0"/>
              <a:t>Start insulin and dextrose infusion</a:t>
            </a:r>
            <a:endParaRPr lang="en-GB" altLang="en-US" sz="2800" dirty="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dirty="0" smtClean="0"/>
              <a:t>Contact their next-of-kin</a:t>
            </a:r>
            <a:endParaRPr lang="en-GB" altLang="en-US" sz="2800" dirty="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dirty="0" smtClean="0"/>
              <a:t>Transfer to renal ward asap </a:t>
            </a:r>
            <a:endParaRPr lang="en-GB" altLang="en-US" sz="2800" dirty="0" smtClean="0"/>
          </a:p>
          <a:p>
            <a:pPr marL="0" indent="0"/>
            <a:endParaRPr lang="en-GB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smtClean="0"/>
              <a:t>14) Nursing care of AKI is important because: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Good nursing care is linked to good patient outcomes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Renal consultants make decisions based on the information provided by nurses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Because nurses are special</a:t>
            </a:r>
            <a:endParaRPr lang="en-GB" altLang="en-US" sz="2800" smtClean="0"/>
          </a:p>
          <a:p>
            <a:pPr marL="914400" lvl="1" indent="-457200">
              <a:buFontTx/>
              <a:buAutoNum type="alphaLcParenR"/>
            </a:pPr>
            <a:r>
              <a:rPr lang="en-US" altLang="en-US" sz="2800" smtClean="0"/>
              <a:t>All of the above</a:t>
            </a:r>
            <a:endParaRPr lang="en-GB" altLang="en-US" sz="2800" smtClean="0"/>
          </a:p>
          <a:p>
            <a:pPr marL="0" indent="0"/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dirty="0" smtClean="0"/>
              <a:t>15) For a patient with AKI, the main priority for medical care is:</a:t>
            </a:r>
            <a:endParaRPr lang="en-GB" altLang="en-US" sz="2800" dirty="0" smtClean="0"/>
          </a:p>
          <a:p>
            <a:pPr marL="971550" lvl="1" indent="-514350">
              <a:buFontTx/>
              <a:buAutoNum type="alphaLcParenR"/>
            </a:pPr>
            <a:r>
              <a:rPr lang="en-US" altLang="en-US" sz="2800" dirty="0" smtClean="0"/>
              <a:t>Hydration, monitoring, diagnosis and treatment of cause</a:t>
            </a:r>
            <a:endParaRPr lang="en-GB" altLang="en-US" sz="2800" dirty="0" smtClean="0"/>
          </a:p>
          <a:p>
            <a:pPr marL="971550" lvl="1" indent="-514350">
              <a:buFontTx/>
              <a:buAutoNum type="alphaLcParenR"/>
            </a:pPr>
            <a:r>
              <a:rPr lang="en-US" altLang="en-US" sz="2800" dirty="0" smtClean="0"/>
              <a:t>Strict fluid restriction, monitoring, diagnosis and treatment of cause</a:t>
            </a:r>
            <a:endParaRPr lang="en-GB" altLang="en-US" sz="2800" dirty="0" smtClean="0"/>
          </a:p>
          <a:p>
            <a:pPr marL="971550" lvl="1" indent="-514350">
              <a:buFontTx/>
              <a:buAutoNum type="alphaLcParenR"/>
            </a:pPr>
            <a:r>
              <a:rPr lang="en-US" altLang="en-US" sz="2800" dirty="0" smtClean="0"/>
              <a:t>Strict fluid restriction and transferring to </a:t>
            </a:r>
            <a:r>
              <a:rPr lang="en-GB" altLang="en-US" sz="2800" dirty="0" smtClean="0"/>
              <a:t>renal ward</a:t>
            </a:r>
          </a:p>
          <a:p>
            <a:pPr marL="971550" lvl="1" indent="-514350">
              <a:buFontTx/>
              <a:buAutoNum type="alphaLcParenR"/>
            </a:pPr>
            <a:r>
              <a:rPr lang="en-US" altLang="en-US" sz="2800" dirty="0" smtClean="0"/>
              <a:t>Hydration and transferring to renal ward</a:t>
            </a:r>
            <a:endParaRPr lang="en-GB" altLang="en-US" sz="2800" dirty="0" smtClean="0"/>
          </a:p>
          <a:p>
            <a:pPr marL="0" indent="0"/>
            <a:endParaRPr lang="en-GB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GB" dirty="0" smtClean="0"/>
              <a:t>Thank you for completing the quiz.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GB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GB" dirty="0" smtClean="0"/>
              <a:t>Please implement what you have learnt into practice!!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63" y="1761406"/>
            <a:ext cx="2591025" cy="41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answers to the quiz are:</a:t>
            </a:r>
          </a:p>
          <a:p>
            <a:pPr marL="514350" indent="-514350">
              <a:buAutoNum type="arabicParenR"/>
            </a:pPr>
            <a:r>
              <a:rPr lang="en-GB" dirty="0" smtClean="0"/>
              <a:t>c</a:t>
            </a:r>
          </a:p>
          <a:p>
            <a:pPr marL="514350" indent="-514350">
              <a:buAutoNum type="arabicParenR"/>
            </a:pPr>
            <a:r>
              <a:rPr lang="en-GB" dirty="0" smtClean="0"/>
              <a:t>a</a:t>
            </a:r>
          </a:p>
          <a:p>
            <a:pPr marL="514350" indent="-514350">
              <a:buAutoNum type="arabicParenR"/>
            </a:pPr>
            <a:r>
              <a:rPr lang="en-GB" dirty="0" smtClean="0"/>
              <a:t>c</a:t>
            </a:r>
          </a:p>
          <a:p>
            <a:pPr marL="514350" indent="-514350">
              <a:buAutoNum type="arabicParenR"/>
            </a:pPr>
            <a:r>
              <a:rPr lang="en-GB" dirty="0" smtClean="0"/>
              <a:t>b</a:t>
            </a:r>
          </a:p>
          <a:p>
            <a:pPr marL="514350" indent="-514350">
              <a:buAutoNum type="arabicParenR"/>
            </a:pPr>
            <a:r>
              <a:rPr lang="en-GB" dirty="0" smtClean="0"/>
              <a:t>d</a:t>
            </a:r>
          </a:p>
          <a:p>
            <a:pPr marL="514350" indent="-514350">
              <a:buAutoNum type="arabicParenR"/>
            </a:pPr>
            <a:r>
              <a:rPr lang="en-GB" dirty="0" smtClean="0"/>
              <a:t>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7"/>
            </a:pPr>
            <a:r>
              <a:rPr lang="en-GB" dirty="0"/>
              <a:t>a</a:t>
            </a:r>
          </a:p>
          <a:p>
            <a:pPr marL="514350" indent="-514350">
              <a:buAutoNum type="arabicParenR" startAt="7"/>
            </a:pPr>
            <a:r>
              <a:rPr lang="en-GB" dirty="0"/>
              <a:t>c</a:t>
            </a:r>
          </a:p>
          <a:p>
            <a:pPr marL="514350" indent="-514350">
              <a:buAutoNum type="arabicParenR" startAt="7"/>
            </a:pPr>
            <a:r>
              <a:rPr lang="en-GB" dirty="0"/>
              <a:t>b</a:t>
            </a:r>
          </a:p>
          <a:p>
            <a:pPr marL="514350" indent="-514350">
              <a:buAutoNum type="arabicParenR" startAt="7"/>
            </a:pPr>
            <a:r>
              <a:rPr lang="en-GB" dirty="0"/>
              <a:t> b</a:t>
            </a:r>
          </a:p>
          <a:p>
            <a:pPr marL="514350" indent="-514350">
              <a:buAutoNum type="arabicParenR" startAt="7"/>
            </a:pPr>
            <a:r>
              <a:rPr lang="en-GB" dirty="0"/>
              <a:t> f</a:t>
            </a:r>
          </a:p>
          <a:p>
            <a:pPr marL="514350" indent="-514350">
              <a:buAutoNum type="arabicParenR" startAt="7"/>
            </a:pPr>
            <a:r>
              <a:rPr lang="en-GB" dirty="0"/>
              <a:t> c</a:t>
            </a:r>
          </a:p>
          <a:p>
            <a:pPr marL="514350" indent="-514350">
              <a:buAutoNum type="arabicParenR" startAt="7"/>
            </a:pPr>
            <a:r>
              <a:rPr lang="en-GB" dirty="0"/>
              <a:t> d</a:t>
            </a:r>
          </a:p>
          <a:p>
            <a:pPr marL="514350" indent="-514350">
              <a:buAutoNum type="arabicParenR" startAt="7"/>
            </a:pPr>
            <a:r>
              <a:rPr lang="en-GB" dirty="0"/>
              <a:t> d</a:t>
            </a:r>
          </a:p>
          <a:p>
            <a:pPr marL="514350" indent="-514350">
              <a:buAutoNum type="arabicParenR" startAt="7"/>
            </a:pPr>
            <a:r>
              <a:rPr lang="en-GB" dirty="0"/>
              <a:t> a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arenR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455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Management of AKI</a:t>
            </a:r>
            <a:endParaRPr lang="en-GB" altLang="en-US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133600"/>
            <a:ext cx="3733800" cy="297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Treatment / Correction of Cause of AKI</a:t>
            </a:r>
            <a:endParaRPr lang="en-GB" altLang="en-US" sz="3600">
              <a:solidFill>
                <a:schemeClr val="bg1"/>
              </a:solidFill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800600" y="2133600"/>
            <a:ext cx="3581400" cy="297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Management of Complications</a:t>
            </a:r>
            <a:endParaRPr lang="en-GB" altLang="en-US" sz="3600">
              <a:solidFill>
                <a:schemeClr val="bg1"/>
              </a:solidFill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684213" y="1341438"/>
            <a:ext cx="7697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AKI management falls into 2 categories: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638175" y="5300663"/>
            <a:ext cx="7697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2C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We will explore these  aspects further ….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268413"/>
            <a:ext cx="4137025" cy="5113337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How we treat AKI depends on the cause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This cause can be related to the kidneys or secondary to something else in the body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We often talk about …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 smtClean="0"/>
              <a:t>	‘is it kidneys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. or 	kidneys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?’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dirty="0" smtClean="0"/>
              <a:t>i.e. is the problem with the kidneys or is it elsewhere in the body</a:t>
            </a:r>
            <a:endParaRPr lang="en-GB" sz="1600" dirty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" y="2332038"/>
            <a:ext cx="3748088" cy="29860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What causes AKI?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>
          <a:xfrm>
            <a:off x="179388" y="1196975"/>
            <a:ext cx="6121400" cy="4895850"/>
          </a:xfrm>
        </p:spPr>
        <p:txBody>
          <a:bodyPr/>
          <a:lstStyle/>
          <a:p>
            <a:r>
              <a:rPr lang="en-GB" altLang="en-US" dirty="0" smtClean="0"/>
              <a:t>This can be grouped into 3 categories:</a:t>
            </a:r>
          </a:p>
          <a:p>
            <a:endParaRPr lang="en-GB" altLang="en-US" dirty="0" smtClean="0"/>
          </a:p>
          <a:p>
            <a:r>
              <a:rPr lang="en-GB" altLang="en-US" b="1" dirty="0" smtClean="0"/>
              <a:t>Pre Renal </a:t>
            </a:r>
          </a:p>
          <a:p>
            <a:endParaRPr lang="en-GB" altLang="en-US" b="1" dirty="0" smtClean="0"/>
          </a:p>
          <a:p>
            <a:r>
              <a:rPr lang="en-GB" altLang="en-US" b="1" dirty="0" smtClean="0"/>
              <a:t>Intrinsic / Renal</a:t>
            </a:r>
          </a:p>
          <a:p>
            <a:endParaRPr lang="en-GB" altLang="en-US" b="1" dirty="0" smtClean="0"/>
          </a:p>
          <a:p>
            <a:r>
              <a:rPr lang="en-GB" altLang="en-US" b="1" dirty="0" smtClean="0"/>
              <a:t>Post Renal</a:t>
            </a:r>
          </a:p>
          <a:p>
            <a:endParaRPr lang="en-GB" altLang="en-US" b="1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00113" y="5084763"/>
            <a:ext cx="4679950" cy="792162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Is it kidneys 1</a:t>
            </a:r>
            <a:r>
              <a:rPr lang="en-GB" sz="2400" b="1" baseline="30000" dirty="0"/>
              <a:t>st</a:t>
            </a:r>
            <a:r>
              <a:rPr lang="en-GB" sz="2400" b="1" dirty="0"/>
              <a:t> or kidneys 2</a:t>
            </a:r>
            <a:r>
              <a:rPr lang="en-GB" sz="2400" b="1" baseline="30000" dirty="0"/>
              <a:t>nd</a:t>
            </a:r>
            <a:r>
              <a:rPr lang="en-GB" sz="2400" b="1" dirty="0"/>
              <a:t>?</a:t>
            </a:r>
          </a:p>
        </p:txBody>
      </p:sp>
      <p:pic>
        <p:nvPicPr>
          <p:cNvPr id="10" name="Picture 2" descr="G:\Renal 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34699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85278" y="4077072"/>
            <a:ext cx="187220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Calibri"/>
              </a:rPr>
              <a:t>http://en.wikipedia.org/wiki/Urinary_bladder_disease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93096"/>
            <a:ext cx="1592102" cy="224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76363" y="6673334"/>
            <a:ext cx="276763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Calibri"/>
              </a:rPr>
              <a:t>http://commons.wikimedia.org/wiki/File:2611_Blood_Flow_in_the_Nephron.jpg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4" y="1270168"/>
            <a:ext cx="2632075" cy="371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105275" cy="865187"/>
          </a:xfrm>
        </p:spPr>
        <p:txBody>
          <a:bodyPr/>
          <a:lstStyle/>
          <a:p>
            <a:r>
              <a:rPr lang="en-GB" altLang="en-US" smtClean="0"/>
              <a:t>Pre Renal AKI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135438" cy="4967287"/>
          </a:xfrm>
        </p:spPr>
        <p:txBody>
          <a:bodyPr/>
          <a:lstStyle/>
          <a:p>
            <a:pPr>
              <a:defRPr/>
            </a:pPr>
            <a:r>
              <a:rPr lang="en-GB" sz="1800" dirty="0" smtClean="0"/>
              <a:t>The filtration unit of the kidneys is the nephron</a:t>
            </a:r>
          </a:p>
          <a:p>
            <a:pPr>
              <a:defRPr/>
            </a:pPr>
            <a:r>
              <a:rPr lang="en-GB" sz="1800" dirty="0" smtClean="0"/>
              <a:t>The nephrons perform the regulatory functions of the kidneys</a:t>
            </a:r>
          </a:p>
          <a:p>
            <a:pPr lvl="1">
              <a:defRPr/>
            </a:pPr>
            <a:r>
              <a:rPr lang="en-GB" sz="1400" dirty="0" smtClean="0"/>
              <a:t>Excrete waste products of metabolism</a:t>
            </a:r>
          </a:p>
          <a:p>
            <a:pPr lvl="1">
              <a:defRPr/>
            </a:pPr>
            <a:r>
              <a:rPr lang="en-GB" sz="1400" dirty="0" smtClean="0"/>
              <a:t>Regulate electrolytes</a:t>
            </a:r>
          </a:p>
          <a:p>
            <a:pPr lvl="1">
              <a:defRPr/>
            </a:pPr>
            <a:r>
              <a:rPr lang="en-GB" sz="1400" dirty="0" smtClean="0"/>
              <a:t>Manage fluid balance</a:t>
            </a:r>
          </a:p>
          <a:p>
            <a:pPr lvl="1">
              <a:defRPr/>
            </a:pPr>
            <a:r>
              <a:rPr lang="en-GB" sz="1400" dirty="0" smtClean="0"/>
              <a:t>Manage acid produced by metabolism </a:t>
            </a:r>
          </a:p>
          <a:p>
            <a:pPr>
              <a:defRPr/>
            </a:pPr>
            <a:r>
              <a:rPr lang="en-GB" sz="1800" dirty="0" smtClean="0"/>
              <a:t>This requires an adequate blood supply to manage these aspects</a:t>
            </a:r>
          </a:p>
          <a:p>
            <a:pPr>
              <a:defRPr/>
            </a:pPr>
            <a:r>
              <a:rPr lang="en-GB" sz="1800" dirty="0"/>
              <a:t>If the blood supply to the nephrons is inadequate, it suspends the filtration function of the nephrons, causing </a:t>
            </a:r>
            <a:r>
              <a:rPr lang="en-GB" sz="1800" dirty="0" smtClean="0"/>
              <a:t>AKI</a:t>
            </a:r>
          </a:p>
          <a:p>
            <a:pPr>
              <a:defRPr/>
            </a:pPr>
            <a:endParaRPr lang="en-GB" sz="1000" dirty="0"/>
          </a:p>
          <a:p>
            <a:pPr>
              <a:defRPr/>
            </a:pPr>
            <a:r>
              <a:rPr lang="en-GB" sz="1800" dirty="0" smtClean="0"/>
              <a:t>In pre-renal AKI, the kidneys are not receiving the blood supply they need to function</a:t>
            </a:r>
          </a:p>
          <a:p>
            <a:pPr>
              <a:defRPr/>
            </a:pPr>
            <a:endParaRPr lang="en-GB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511925" y="993775"/>
            <a:ext cx="144145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The Nephron</a:t>
            </a:r>
          </a:p>
        </p:txBody>
      </p:sp>
      <p:cxnSp>
        <p:nvCxnSpPr>
          <p:cNvPr id="10" name="Straight Arrow Connector 9"/>
          <p:cNvCxnSpPr>
            <a:endCxn id="6" idx="2"/>
          </p:cNvCxnSpPr>
          <p:nvPr/>
        </p:nvCxnSpPr>
        <p:spPr>
          <a:xfrm flipV="1">
            <a:off x="4067175" y="2925081"/>
            <a:ext cx="1220788" cy="79125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56100" y="5013325"/>
            <a:ext cx="4679950" cy="172878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/>
              <a:t>This is kidneys 2</a:t>
            </a:r>
            <a:r>
              <a:rPr lang="en-GB" sz="1600" b="1" baseline="30000" dirty="0"/>
              <a:t>nd</a:t>
            </a:r>
            <a:r>
              <a:rPr lang="en-GB" sz="1600" b="1" dirty="0"/>
              <a:t>. – the kidneys are not yet damaged, they are only failing due to lack of blood supply.</a:t>
            </a:r>
          </a:p>
          <a:p>
            <a:pPr>
              <a:defRPr/>
            </a:pPr>
            <a:r>
              <a:rPr lang="en-GB" sz="1600" b="1" dirty="0"/>
              <a:t>If you can correct the blood supply to the kidneys, AKI will resolve.</a:t>
            </a:r>
          </a:p>
          <a:p>
            <a:pPr>
              <a:defRPr/>
            </a:pPr>
            <a:r>
              <a:rPr lang="en-GB" sz="1600" b="1" dirty="0"/>
              <a:t>If you don’t the kidneys become ischaemic and damaged and you develop intrinsic AKI.</a:t>
            </a:r>
          </a:p>
        </p:txBody>
      </p:sp>
      <p:sp>
        <p:nvSpPr>
          <p:cNvPr id="6" name="Oval 5"/>
          <p:cNvSpPr/>
          <p:nvPr/>
        </p:nvSpPr>
        <p:spPr>
          <a:xfrm>
            <a:off x="5287963" y="1052736"/>
            <a:ext cx="3100461" cy="3744689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6" grpId="0" animBg="1"/>
    </p:bldLst>
  </p:timing>
</p:sld>
</file>

<file path=ppt/theme/theme1.xml><?xml version="1.0" encoding="utf-8"?>
<a:theme xmlns:a="http://schemas.openxmlformats.org/drawingml/2006/main" name="dh_powerpoint_presentation_template">
  <a:themeElements>
    <a:clrScheme name="dh_powerpoint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h_powerpoint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2"/>
          </a:solidFill>
        </a:ln>
      </a:spPr>
      <a:bodyPr rtlCol="0" anchor="ctr"/>
      <a:lstStyle>
        <a:defPPr>
          <a:defRPr sz="16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h_powerpoint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_powerpoint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_powerpoint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_powerpoint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_powerpoint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_powerpoint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_powerpoint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_powerpoint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_powerpoint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_powerpoint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_powerpoint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_powerpoint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3824</Words>
  <Application>Microsoft Office PowerPoint</Application>
  <PresentationFormat>On-screen Show (4:3)</PresentationFormat>
  <Paragraphs>647</Paragraphs>
  <Slides>57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dh_powerpoint_presentation_template</vt:lpstr>
      <vt:lpstr>Acrobat Document</vt:lpstr>
      <vt:lpstr>Acute Kidney Injury</vt:lpstr>
      <vt:lpstr>What does Acute Kidney Injury (AKI) mean?</vt:lpstr>
      <vt:lpstr>AKI is common</vt:lpstr>
      <vt:lpstr>AKIN Stages</vt:lpstr>
      <vt:lpstr>Diagnosis of AKI</vt:lpstr>
      <vt:lpstr>Management of AKI</vt:lpstr>
      <vt:lpstr>PowerPoint Presentation</vt:lpstr>
      <vt:lpstr>What causes AKI?</vt:lpstr>
      <vt:lpstr>Pre Renal AKI</vt:lpstr>
      <vt:lpstr>Common Causes of AKI – Pre-Renal</vt:lpstr>
      <vt:lpstr>Measuring Fluid Balance</vt:lpstr>
      <vt:lpstr>Fluid Assessment Skills</vt:lpstr>
      <vt:lpstr>Intrinsic / Renal AKI</vt:lpstr>
      <vt:lpstr>Common Causes of AKI</vt:lpstr>
      <vt:lpstr>Common Drugs Causing AKI</vt:lpstr>
      <vt:lpstr>Post Renal AKI</vt:lpstr>
      <vt:lpstr>Post Renal AKI</vt:lpstr>
      <vt:lpstr>Common Causes of AKI</vt:lpstr>
      <vt:lpstr>Review – The Common Causes of AKI</vt:lpstr>
      <vt:lpstr>Why is awareness of the causes of AKI important?</vt:lpstr>
      <vt:lpstr>Why is the urinalysis so important?</vt:lpstr>
      <vt:lpstr>Invaluable information</vt:lpstr>
      <vt:lpstr>Guidelines and Bundles</vt:lpstr>
      <vt:lpstr>PowerPoint Presentation</vt:lpstr>
      <vt:lpstr>AUDITS</vt:lpstr>
      <vt:lpstr>A simple approach to AKI Management</vt:lpstr>
      <vt:lpstr>Your role is important</vt:lpstr>
      <vt:lpstr>Recognise the Risk</vt:lpstr>
      <vt:lpstr>Next Section ….</vt:lpstr>
      <vt:lpstr>PowerPoint Presentation</vt:lpstr>
      <vt:lpstr> Fluid Overload</vt:lpstr>
      <vt:lpstr>Fluid balance tips…</vt:lpstr>
      <vt:lpstr>Medical Management of Hyperkalaemia</vt:lpstr>
      <vt:lpstr>PowerPoint Presentation</vt:lpstr>
      <vt:lpstr>Analgesia &amp; AKI</vt:lpstr>
      <vt:lpstr>Dialysis &amp; AKI</vt:lpstr>
      <vt:lpstr>Hyperkalaemia &amp; Dialysis</vt:lpstr>
      <vt:lpstr>Summary</vt:lpstr>
      <vt:lpstr>PowerPoint Presentation</vt:lpstr>
      <vt:lpstr>MCQ Questions - AKI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</vt:vector>
  </TitlesOfParts>
  <Company>DHFT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DHFT</dc:creator>
  <cp:lastModifiedBy>Melanie</cp:lastModifiedBy>
  <cp:revision>65</cp:revision>
  <dcterms:created xsi:type="dcterms:W3CDTF">2009-07-17T08:00:46Z</dcterms:created>
  <dcterms:modified xsi:type="dcterms:W3CDTF">2015-11-10T16:24:25Z</dcterms:modified>
</cp:coreProperties>
</file>