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8" r:id="rId2"/>
    <p:sldId id="276" r:id="rId3"/>
    <p:sldId id="274" r:id="rId4"/>
    <p:sldId id="261" r:id="rId5"/>
    <p:sldId id="262" r:id="rId6"/>
    <p:sldId id="263" r:id="rId7"/>
    <p:sldId id="264" r:id="rId8"/>
    <p:sldId id="269" r:id="rId9"/>
    <p:sldId id="265" r:id="rId10"/>
    <p:sldId id="266" r:id="rId11"/>
    <p:sldId id="267" r:id="rId12"/>
    <p:sldId id="268" r:id="rId13"/>
    <p:sldId id="275" r:id="rId14"/>
    <p:sldId id="270" r:id="rId15"/>
    <p:sldId id="271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020" y="-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5503E-4917-43B1-BFAD-5E43E31F0B6D}" type="datetimeFigureOut">
              <a:rPr lang="en-GB" smtClean="0"/>
              <a:t>16/11/2015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12BE2-08D9-4C3E-A6AB-CC6CF072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119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patient is critically unwell.</a:t>
            </a:r>
          </a:p>
          <a:p>
            <a:endParaRPr lang="en-GB" dirty="0" smtClean="0"/>
          </a:p>
          <a:p>
            <a:r>
              <a:rPr lang="en-GB" dirty="0" smtClean="0"/>
              <a:t>Has</a:t>
            </a:r>
            <a:r>
              <a:rPr lang="en-GB" baseline="0" dirty="0" smtClean="0"/>
              <a:t> received 3000mls of fluid with deteriorating observations.</a:t>
            </a:r>
          </a:p>
          <a:p>
            <a:r>
              <a:rPr lang="en-GB" baseline="0" dirty="0" smtClean="0"/>
              <a:t>May still require more fluid at this stage but would require senior level input.</a:t>
            </a:r>
          </a:p>
          <a:p>
            <a:r>
              <a:rPr lang="en-GB" baseline="0" dirty="0" smtClean="0"/>
              <a:t>Urine output remains poor for his weight.</a:t>
            </a:r>
          </a:p>
          <a:p>
            <a:r>
              <a:rPr lang="en-GB" baseline="0" dirty="0" smtClean="0"/>
              <a:t>Likely to require invasive monitoring in HDU/ITU with possible medications to support blood pressure and possible </a:t>
            </a:r>
            <a:r>
              <a:rPr lang="en-GB" baseline="0" dirty="0" err="1" smtClean="0"/>
              <a:t>haemofiltration</a:t>
            </a:r>
            <a:r>
              <a:rPr lang="en-GB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12BE2-08D9-4C3E-A6AB-CC6CF0720A5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080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Observations completed by HCA – patients who are sick should have at least hourly</a:t>
            </a:r>
            <a:r>
              <a:rPr lang="en-GB" baseline="0" dirty="0" smtClean="0"/>
              <a:t> observations completed manually (where possible) and by a registered Nurse.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Patient is critically unwell here.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Key with observations is the trend is more important than specific numbers.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12BE2-08D9-4C3E-A6AB-CC6CF0720A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62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Points for discussion:</a:t>
            </a:r>
          </a:p>
          <a:p>
            <a:endParaRPr lang="en-GB" dirty="0" smtClean="0"/>
          </a:p>
          <a:p>
            <a:r>
              <a:rPr lang="en-GB" dirty="0" smtClean="0"/>
              <a:t>How much fluid is too much?</a:t>
            </a:r>
          </a:p>
          <a:p>
            <a:r>
              <a:rPr lang="en-GB" dirty="0" smtClean="0"/>
              <a:t>What</a:t>
            </a:r>
            <a:r>
              <a:rPr lang="en-GB" baseline="0" dirty="0" smtClean="0"/>
              <a:t> fluid should be used in fluid resuscitation?</a:t>
            </a:r>
          </a:p>
          <a:p>
            <a:r>
              <a:rPr lang="en-GB" baseline="0" dirty="0" smtClean="0"/>
              <a:t>Complications of fluid resuscitation?</a:t>
            </a:r>
          </a:p>
          <a:p>
            <a:r>
              <a:rPr lang="en-GB" baseline="0" dirty="0" smtClean="0"/>
              <a:t>Signs of hypo/</a:t>
            </a:r>
            <a:r>
              <a:rPr lang="en-GB" baseline="0" dirty="0" err="1" smtClean="0"/>
              <a:t>hypervolaemia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12BE2-08D9-4C3E-A6AB-CC6CF0720A5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149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12BE2-08D9-4C3E-A6AB-CC6CF0720A5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015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Discuss when</a:t>
            </a:r>
            <a:r>
              <a:rPr lang="en-GB" baseline="0" dirty="0" smtClean="0"/>
              <a:t> to escalate for medical review concerning fluid balance?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Discuss residual volume and this can be </a:t>
            </a:r>
            <a:r>
              <a:rPr lang="en-GB" baseline="0" dirty="0" err="1" smtClean="0"/>
              <a:t>misconstrood</a:t>
            </a:r>
            <a:r>
              <a:rPr lang="en-GB" baseline="0" dirty="0" smtClean="0"/>
              <a:t> as adequate urine output.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12BE2-08D9-4C3E-A6AB-CC6CF0720A5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0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Medications</a:t>
            </a:r>
            <a:r>
              <a:rPr lang="en-GB" baseline="0" dirty="0" smtClean="0"/>
              <a:t> should always be reviewed in patients who are admitted to hospital.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Flucloxacillin</a:t>
            </a:r>
            <a:r>
              <a:rPr lang="en-GB" baseline="0" dirty="0" smtClean="0"/>
              <a:t> – wrong dose. </a:t>
            </a:r>
          </a:p>
          <a:p>
            <a:r>
              <a:rPr lang="en-GB" baseline="0" dirty="0" smtClean="0"/>
              <a:t>Enoxaparin – Should renal dose be given and why?</a:t>
            </a:r>
          </a:p>
          <a:p>
            <a:r>
              <a:rPr lang="en-GB" baseline="0" dirty="0" err="1" smtClean="0"/>
              <a:t>Ramipril</a:t>
            </a:r>
            <a:r>
              <a:rPr lang="en-GB" baseline="0" dirty="0" smtClean="0"/>
              <a:t> &amp; Metformin should be omitted unwell improving – 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12BE2-08D9-4C3E-A6AB-CC6CF0720A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20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Discuss expected</a:t>
            </a:r>
            <a:r>
              <a:rPr lang="en-GB" baseline="0" dirty="0" smtClean="0"/>
              <a:t> urine output for suggested weight – remember calculation should be based on ideal body weight.</a:t>
            </a:r>
          </a:p>
          <a:p>
            <a:r>
              <a:rPr lang="en-GB" baseline="0" dirty="0" smtClean="0"/>
              <a:t>Candidates should discuss the fact that input is minimal and by documenting sips we are unable to quantify.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12BE2-08D9-4C3E-A6AB-CC6CF0720A5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08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12BE2-08D9-4C3E-A6AB-CC6CF0720A5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5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-382587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Hexagon 1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560889" y="-22224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1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4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CF3D37E3-A55D-4AB7-BC2A-4178F4952820}" type="datetimeFigureOut">
              <a:rPr lang="en-GB"/>
              <a:pPr>
                <a:defRPr/>
              </a:pPr>
              <a:t>16/11/2015</a:t>
            </a:fld>
            <a:endParaRPr lang="en-GB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9" y="5719764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rgbClr val="0F6FC6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9" y="5719764"/>
            <a:ext cx="642937" cy="365125"/>
          </a:xfrm>
        </p:spPr>
        <p:txBody>
          <a:bodyPr/>
          <a:lstStyle>
            <a:lvl1pPr>
              <a:defRPr>
                <a:solidFill>
                  <a:srgbClr val="0F6FC6"/>
                </a:solidFill>
              </a:defRPr>
            </a:lvl1pPr>
          </a:lstStyle>
          <a:p>
            <a:pPr>
              <a:defRPr/>
            </a:pPr>
            <a:fld id="{EB048119-6A7E-438C-BCFD-7F2AFC914F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80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C02EC-1F25-4CDC-8AE9-B09EF266D283}" type="datetimeFigureOut">
              <a:rPr lang="en-GB"/>
              <a:pPr>
                <a:defRPr/>
              </a:pPr>
              <a:t>16/11/2015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CAB68-2976-46C4-A622-7009797110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22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F1F44-AA26-49F2-8B2E-6D0E0F11E1BF}" type="datetimeFigureOut">
              <a:rPr lang="en-GB"/>
              <a:pPr>
                <a:defRPr/>
              </a:pPr>
              <a:t>16/11/2015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D1A53-D2B7-44FB-B095-B2DDFA1D77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26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34B43-8578-4BAC-AF79-3E2123646E27}" type="datetimeFigureOut">
              <a:rPr lang="en-GB"/>
              <a:pPr>
                <a:defRPr/>
              </a:pPr>
              <a:t>16/11/2015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C4A74-A36D-4620-9D40-7C5D7B989E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325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6" y="2900830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1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F224F-88E4-452B-BAA1-44E90964204D}" type="datetimeFigureOut">
              <a:rPr lang="en-GB"/>
              <a:pPr>
                <a:defRPr/>
              </a:pPr>
              <a:t>16/11/2015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38753-7892-4994-89E5-626A1F715B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725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911CF-E781-495E-A38B-77D4176D392C}" type="datetimeFigureOut">
              <a:rPr lang="en-GB"/>
              <a:pPr>
                <a:defRPr/>
              </a:pPr>
              <a:t>16/11/2015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F84E6-1250-40C2-BD7D-579EF64753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44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5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5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050B9-0700-4D21-A553-3C0BEA0B04A4}" type="datetimeFigureOut">
              <a:rPr lang="en-GB"/>
              <a:pPr>
                <a:defRPr/>
              </a:pPr>
              <a:t>16/11/2015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CB9E4-DE9F-4C1F-95BA-F8836AF3F9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356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85487-1BDF-49B8-8B80-420FCD55492A}" type="datetimeFigureOut">
              <a:rPr lang="en-GB"/>
              <a:pPr>
                <a:defRPr/>
              </a:pPr>
              <a:t>16/11/2015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0E863-6310-461A-8E58-A22FFB26FC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422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47CAE-812F-4F34-A689-ABD1514FFF5C}" type="datetimeFigureOut">
              <a:rPr lang="en-GB"/>
              <a:pPr>
                <a:defRPr/>
              </a:pPr>
              <a:t>16/11/2015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F647-62F1-4FE7-BD7C-635FD38C10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7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9" y="-22224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04875" y="601664"/>
            <a:ext cx="3562351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5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4" y="2657435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8A75A-D7D3-4D18-843F-959CCF7CA3F2}" type="datetimeFigureOut">
              <a:rPr lang="en-GB"/>
              <a:pPr>
                <a:defRPr/>
              </a:pPr>
              <a:t>16/11/2015</a:t>
            </a:fld>
            <a:endParaRPr lang="en-GB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04DE7-BF50-4017-8E40-014888BB88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1" y="5724526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7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7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9" y="-22224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04875" y="601664"/>
            <a:ext cx="3562351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10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4133089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5D07D-0502-4FFD-A43C-73B128B525AD}" type="datetimeFigureOut">
              <a:rPr lang="en-GB"/>
              <a:pPr>
                <a:defRPr/>
              </a:pPr>
              <a:t>16/11/2015</a:t>
            </a:fld>
            <a:endParaRPr lang="en-GB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1" y="5724526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13C16-13DE-4B9C-A1EE-19B27B1F70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791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4EBF1"/>
            </a:gs>
            <a:gs pos="62000">
              <a:srgbClr val="88ACB2"/>
            </a:gs>
            <a:gs pos="100000">
              <a:srgbClr val="749AA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1"/>
          <p:cNvGrpSpPr>
            <a:grpSpLocks/>
          </p:cNvGrpSpPr>
          <p:nvPr/>
        </p:nvGrpSpPr>
        <p:grpSpPr bwMode="auto">
          <a:xfrm>
            <a:off x="-304799" y="0"/>
            <a:ext cx="9932988" cy="6858000"/>
            <a:chOff x="-382404" y="0"/>
            <a:chExt cx="9932332" cy="6858000"/>
          </a:xfrm>
        </p:grpSpPr>
        <p:grpSp>
          <p:nvGrpSpPr>
            <p:cNvPr id="2059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082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083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084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6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0889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4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90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1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81FE45-D7AC-4A92-B910-F6EB67591E9E}" type="datetimeFigureOut">
              <a:rPr lang="en-GB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16/11/2015</a:t>
            </a:fld>
            <a:endParaRPr lang="en-GB"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1" y="5851526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F6FC6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9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9B4AA2-C1DE-4D95-8238-8FDC3203A873}" type="slidenum">
              <a:rPr lang="en-GB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76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1" y="2420888"/>
            <a:ext cx="3474720" cy="1512168"/>
          </a:xfrm>
        </p:spPr>
        <p:txBody>
          <a:bodyPr>
            <a:normAutofit fontScale="90000"/>
          </a:bodyPr>
          <a:lstStyle/>
          <a:p>
            <a:r>
              <a:rPr lang="en-GB" dirty="0"/>
              <a:t>F</a:t>
            </a:r>
            <a:r>
              <a:rPr lang="en-GB" dirty="0" smtClean="0"/>
              <a:t>acilitator Guidance Notes.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63892"/>
            <a:ext cx="2232248" cy="18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7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575" y="1523847"/>
            <a:ext cx="5256586" cy="3738300"/>
          </a:xfrm>
        </p:spPr>
      </p:pic>
      <p:sp>
        <p:nvSpPr>
          <p:cNvPr id="6" name="TextBox 5"/>
          <p:cNvSpPr txBox="1"/>
          <p:nvPr/>
        </p:nvSpPr>
        <p:spPr>
          <a:xfrm>
            <a:off x="4716016" y="1268760"/>
            <a:ext cx="3528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Observations completed hourly.</a:t>
            </a:r>
          </a:p>
          <a:p>
            <a:endParaRPr lang="en-GB" dirty="0"/>
          </a:p>
          <a:p>
            <a:r>
              <a:rPr lang="en-GB" dirty="0" err="1" smtClean="0"/>
              <a:t>Pyrexial</a:t>
            </a:r>
            <a:r>
              <a:rPr lang="en-GB" dirty="0" smtClean="0"/>
              <a:t> 39.3</a:t>
            </a:r>
          </a:p>
          <a:p>
            <a:endParaRPr lang="en-GB" dirty="0"/>
          </a:p>
          <a:p>
            <a:r>
              <a:rPr lang="en-GB" dirty="0" smtClean="0"/>
              <a:t>Worsening Tachycardia</a:t>
            </a:r>
          </a:p>
          <a:p>
            <a:endParaRPr lang="en-GB" dirty="0"/>
          </a:p>
          <a:p>
            <a:r>
              <a:rPr lang="en-GB" dirty="0" smtClean="0"/>
              <a:t>Hypotension</a:t>
            </a:r>
          </a:p>
          <a:p>
            <a:endParaRPr lang="en-GB" dirty="0"/>
          </a:p>
          <a:p>
            <a:r>
              <a:rPr lang="en-GB" dirty="0" smtClean="0"/>
              <a:t>Reduced conscious level</a:t>
            </a:r>
          </a:p>
          <a:p>
            <a:endParaRPr lang="en-GB" dirty="0"/>
          </a:p>
          <a:p>
            <a:r>
              <a:rPr lang="en-GB" dirty="0" smtClean="0"/>
              <a:t>EWS 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9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091" y="1785253"/>
            <a:ext cx="4685377" cy="3508375"/>
          </a:xfrm>
        </p:spPr>
      </p:pic>
      <p:sp>
        <p:nvSpPr>
          <p:cNvPr id="6" name="TextBox 5"/>
          <p:cNvSpPr txBox="1"/>
          <p:nvPr/>
        </p:nvSpPr>
        <p:spPr>
          <a:xfrm>
            <a:off x="4932040" y="1556792"/>
            <a:ext cx="3024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Input: 100mls</a:t>
            </a:r>
          </a:p>
          <a:p>
            <a:endParaRPr lang="en-GB" dirty="0"/>
          </a:p>
          <a:p>
            <a:r>
              <a:rPr lang="en-GB" dirty="0" smtClean="0"/>
              <a:t>Total Output: 85mls</a:t>
            </a:r>
          </a:p>
          <a:p>
            <a:endParaRPr lang="en-GB" dirty="0"/>
          </a:p>
          <a:p>
            <a:r>
              <a:rPr lang="en-GB" dirty="0" smtClean="0"/>
              <a:t>Over 6 hours.</a:t>
            </a:r>
          </a:p>
          <a:p>
            <a:endParaRPr lang="en-GB" dirty="0"/>
          </a:p>
          <a:p>
            <a:r>
              <a:rPr lang="en-GB" dirty="0" smtClean="0"/>
              <a:t>Weight: 110kg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81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5035" y="269260"/>
            <a:ext cx="2085438" cy="3508375"/>
          </a:xfr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0768" y="2733809"/>
            <a:ext cx="2196662" cy="373106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5996" y="975198"/>
            <a:ext cx="2446590" cy="404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253" y="857014"/>
            <a:ext cx="5331227" cy="5256585"/>
          </a:xfrm>
        </p:spPr>
      </p:pic>
    </p:spTree>
    <p:extLst>
      <p:ext uri="{BB962C8B-B14F-4D97-AF65-F5344CB8AC3E}">
        <p14:creationId xmlns:p14="http://schemas.microsoft.com/office/powerpoint/2010/main" val="1719661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807" y="918433"/>
            <a:ext cx="5688674" cy="53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2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533" y="1808821"/>
            <a:ext cx="4896541" cy="3528392"/>
          </a:xfrm>
        </p:spPr>
      </p:pic>
      <p:sp>
        <p:nvSpPr>
          <p:cNvPr id="6" name="TextBox 5"/>
          <p:cNvSpPr txBox="1"/>
          <p:nvPr/>
        </p:nvSpPr>
        <p:spPr>
          <a:xfrm>
            <a:off x="4932040" y="1844824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Input: </a:t>
            </a:r>
          </a:p>
          <a:p>
            <a:r>
              <a:rPr lang="en-GB" dirty="0" smtClean="0"/>
              <a:t>3 episodes of sips.</a:t>
            </a:r>
          </a:p>
          <a:p>
            <a:endParaRPr lang="en-GB" dirty="0"/>
          </a:p>
          <a:p>
            <a:r>
              <a:rPr lang="en-GB" dirty="0" smtClean="0"/>
              <a:t>Total Output:</a:t>
            </a:r>
          </a:p>
          <a:p>
            <a:r>
              <a:rPr lang="en-GB" dirty="0" smtClean="0"/>
              <a:t>200mls in 6 hours</a:t>
            </a:r>
          </a:p>
          <a:p>
            <a:endParaRPr lang="en-GB" dirty="0"/>
          </a:p>
          <a:p>
            <a:r>
              <a:rPr lang="en-GB" dirty="0" smtClean="0"/>
              <a:t>Weight 100kg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33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13" y="1698405"/>
            <a:ext cx="4967100" cy="3508375"/>
          </a:xfr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8902" y="1765833"/>
            <a:ext cx="4955415" cy="33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6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687" cy="648072"/>
          </a:xfrm>
        </p:spPr>
        <p:txBody>
          <a:bodyPr/>
          <a:lstStyle/>
          <a:p>
            <a:r>
              <a:rPr lang="en-GB" dirty="0" smtClean="0"/>
              <a:t>Suggested Timetable</a:t>
            </a:r>
            <a:endParaRPr lang="en-GB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484784"/>
            <a:ext cx="6485442" cy="4824536"/>
          </a:xfrm>
        </p:spPr>
      </p:pic>
    </p:spTree>
    <p:extLst>
      <p:ext uri="{BB962C8B-B14F-4D97-AF65-F5344CB8AC3E}">
        <p14:creationId xmlns:p14="http://schemas.microsoft.com/office/powerpoint/2010/main" val="159475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90" y="1027113"/>
            <a:ext cx="7024687" cy="457671"/>
          </a:xfrm>
        </p:spPr>
        <p:txBody>
          <a:bodyPr/>
          <a:lstStyle/>
          <a:p>
            <a:r>
              <a:rPr lang="en-GB" dirty="0" smtClean="0"/>
              <a:t>Guidance Notes: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1556793"/>
            <a:ext cx="6777037" cy="4320480"/>
          </a:xfrm>
        </p:spPr>
        <p:txBody>
          <a:bodyPr/>
          <a:lstStyle/>
          <a:p>
            <a:pPr>
              <a:buFontTx/>
              <a:buChar char="-"/>
            </a:pPr>
            <a:r>
              <a:rPr lang="en-GB" sz="1400" dirty="0" smtClean="0"/>
              <a:t>Each scenario should be set up in 3 rooms; preferably with a  mannequin and equipment such as stethoscope to encourage the candidates to actively demonstrate their A-E assessments.</a:t>
            </a:r>
          </a:p>
          <a:p>
            <a:pPr>
              <a:buFontTx/>
              <a:buChar char="-"/>
            </a:pPr>
            <a:r>
              <a:rPr lang="en-GB" sz="1400" dirty="0" smtClean="0"/>
              <a:t>If </a:t>
            </a:r>
            <a:r>
              <a:rPr lang="en-GB" sz="1400" dirty="0"/>
              <a:t>possible the candidates should be split into 3 groups.</a:t>
            </a:r>
          </a:p>
          <a:p>
            <a:pPr>
              <a:buFontTx/>
              <a:buChar char="-"/>
            </a:pPr>
            <a:r>
              <a:rPr lang="en-GB" sz="1400" dirty="0" smtClean="0"/>
              <a:t>Observations Charts, Prescription Charts and Fluid Balance Charts should be available for the candidates to view and interpret.</a:t>
            </a:r>
          </a:p>
          <a:p>
            <a:pPr>
              <a:buFontTx/>
              <a:buChar char="-"/>
            </a:pPr>
            <a:r>
              <a:rPr lang="en-GB" sz="1400" dirty="0" smtClean="0"/>
              <a:t>Each scenario should last for around 20 minutes this should include time for introduction, discussion and closure.</a:t>
            </a:r>
            <a:endParaRPr lang="en-GB" sz="1400" dirty="0"/>
          </a:p>
          <a:p>
            <a:pPr>
              <a:buFontTx/>
              <a:buChar char="-"/>
            </a:pPr>
            <a:r>
              <a:rPr lang="en-GB" sz="1400" dirty="0" smtClean="0"/>
              <a:t>It is up to the faculty to determine which candidates lead the scenarios or whether this could be completed as a group discussion.</a:t>
            </a:r>
          </a:p>
          <a:p>
            <a:pPr>
              <a:buFontTx/>
              <a:buChar char="-"/>
            </a:pPr>
            <a:r>
              <a:rPr lang="en-GB" sz="1400" dirty="0" smtClean="0"/>
              <a:t>For each scenario the candidates should be able to stage the AKI, identify the possibly underlying diagnosis and formulate a management plan – detail of which may differ depending on the experience of the candidates.</a:t>
            </a:r>
          </a:p>
          <a:p>
            <a:pPr>
              <a:buFontTx/>
              <a:buChar char="-"/>
            </a:pPr>
            <a:r>
              <a:rPr lang="en-GB" sz="1400" dirty="0" smtClean="0"/>
              <a:t>The scenarios may be adapted to fit the background of the candidates but the essential discussion points should not be altered.</a:t>
            </a:r>
          </a:p>
          <a:p>
            <a:pPr marL="69850" indent="0">
              <a:buNone/>
            </a:pP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13021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Guidance notes for Scenarios.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Scenario 1 Keith Kidney</a:t>
            </a:r>
          </a:p>
          <a:p>
            <a:endParaRPr lang="en-GB" dirty="0"/>
          </a:p>
          <a:p>
            <a:r>
              <a:rPr lang="en-GB" dirty="0" smtClean="0"/>
              <a:t>Scenario 2 Natalie Nephron</a:t>
            </a:r>
          </a:p>
          <a:p>
            <a:endParaRPr lang="en-GB" dirty="0"/>
          </a:p>
          <a:p>
            <a:r>
              <a:rPr lang="en-GB" dirty="0" smtClean="0"/>
              <a:t>Scenario 3 Paul Potassium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1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5904656" cy="5184576"/>
          </a:xfrm>
        </p:spPr>
      </p:pic>
    </p:spTree>
    <p:extLst>
      <p:ext uri="{BB962C8B-B14F-4D97-AF65-F5344CB8AC3E}">
        <p14:creationId xmlns:p14="http://schemas.microsoft.com/office/powerpoint/2010/main" val="18242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698" y="1762630"/>
            <a:ext cx="4784147" cy="3508375"/>
          </a:xfrm>
        </p:spPr>
      </p:pic>
      <p:sp>
        <p:nvSpPr>
          <p:cNvPr id="6" name="TextBox 5"/>
          <p:cNvSpPr txBox="1"/>
          <p:nvPr/>
        </p:nvSpPr>
        <p:spPr>
          <a:xfrm>
            <a:off x="4860032" y="1988840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input: 3100mls</a:t>
            </a:r>
          </a:p>
          <a:p>
            <a:endParaRPr lang="en-GB" dirty="0"/>
          </a:p>
          <a:p>
            <a:r>
              <a:rPr lang="en-GB" dirty="0" smtClean="0"/>
              <a:t>Total output: 90mls</a:t>
            </a:r>
          </a:p>
          <a:p>
            <a:endParaRPr lang="en-GB" dirty="0"/>
          </a:p>
          <a:p>
            <a:r>
              <a:rPr lang="en-GB" dirty="0" smtClean="0"/>
              <a:t>In 4 hours</a:t>
            </a:r>
          </a:p>
          <a:p>
            <a:endParaRPr lang="en-GB" dirty="0"/>
          </a:p>
          <a:p>
            <a:r>
              <a:rPr lang="en-GB" dirty="0" smtClean="0"/>
              <a:t>Weight:  70kg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55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402" y="1688909"/>
            <a:ext cx="5376801" cy="3816424"/>
          </a:xfrm>
        </p:spPr>
      </p:pic>
      <p:sp>
        <p:nvSpPr>
          <p:cNvPr id="6" name="TextBox 5"/>
          <p:cNvSpPr txBox="1"/>
          <p:nvPr/>
        </p:nvSpPr>
        <p:spPr>
          <a:xfrm>
            <a:off x="4932040" y="1196752"/>
            <a:ext cx="29523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Observations completed 2 hourly by HCA.</a:t>
            </a:r>
          </a:p>
          <a:p>
            <a:endParaRPr lang="en-GB" dirty="0"/>
          </a:p>
          <a:p>
            <a:r>
              <a:rPr lang="en-GB" dirty="0" err="1" smtClean="0"/>
              <a:t>Apyrexial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Worsening tachycardia</a:t>
            </a:r>
          </a:p>
          <a:p>
            <a:endParaRPr lang="en-GB" dirty="0"/>
          </a:p>
          <a:p>
            <a:r>
              <a:rPr lang="en-GB" dirty="0" smtClean="0"/>
              <a:t>Worsening hypotension</a:t>
            </a:r>
          </a:p>
          <a:p>
            <a:endParaRPr lang="en-GB" dirty="0"/>
          </a:p>
          <a:p>
            <a:r>
              <a:rPr lang="en-GB" dirty="0" smtClean="0"/>
              <a:t>Respiratory Rate labile</a:t>
            </a:r>
          </a:p>
          <a:p>
            <a:endParaRPr lang="en-GB" dirty="0"/>
          </a:p>
          <a:p>
            <a:r>
              <a:rPr lang="en-GB" dirty="0" smtClean="0"/>
              <a:t>Sa02 92% </a:t>
            </a:r>
          </a:p>
          <a:p>
            <a:endParaRPr lang="en-GB" dirty="0"/>
          </a:p>
          <a:p>
            <a:r>
              <a:rPr lang="en-GB" dirty="0" smtClean="0"/>
              <a:t>Decreased conscious level.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46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3648" y="1484784"/>
            <a:ext cx="5894314" cy="4104456"/>
          </a:xfrm>
        </p:spPr>
      </p:pic>
    </p:spTree>
    <p:extLst>
      <p:ext uri="{BB962C8B-B14F-4D97-AF65-F5344CB8AC3E}">
        <p14:creationId xmlns:p14="http://schemas.microsoft.com/office/powerpoint/2010/main" val="38288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6192688" cy="5616624"/>
          </a:xfrm>
        </p:spPr>
      </p:pic>
    </p:spTree>
    <p:extLst>
      <p:ext uri="{BB962C8B-B14F-4D97-AF65-F5344CB8AC3E}">
        <p14:creationId xmlns:p14="http://schemas.microsoft.com/office/powerpoint/2010/main" val="93155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Austin">
  <a:themeElements>
    <a:clrScheme name="AKI">
      <a:dk1>
        <a:srgbClr val="FF0000"/>
      </a:dk1>
      <a:lt1>
        <a:sysClr val="window" lastClr="FFFFFF"/>
      </a:lt1>
      <a:dk2>
        <a:srgbClr val="002060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510</Words>
  <Application>Microsoft Office PowerPoint</Application>
  <PresentationFormat>On-screen Show (4:3)</PresentationFormat>
  <Paragraphs>97</Paragraphs>
  <Slides>16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3_Austin</vt:lpstr>
      <vt:lpstr>Facilitator Guidance Notes.</vt:lpstr>
      <vt:lpstr>Suggested Timetable</vt:lpstr>
      <vt:lpstr>Guidance Notes:</vt:lpstr>
      <vt:lpstr>Guidance notes for Scenarios.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refer to guidance notes.</dc:title>
  <dc:creator>Fraser Claire (RXP) Sister Cardiac Arrest Prevention</dc:creator>
  <cp:lastModifiedBy>mdillon</cp:lastModifiedBy>
  <cp:revision>15</cp:revision>
  <dcterms:created xsi:type="dcterms:W3CDTF">2015-08-20T08:15:35Z</dcterms:created>
  <dcterms:modified xsi:type="dcterms:W3CDTF">2015-11-16T14:43:36Z</dcterms:modified>
</cp:coreProperties>
</file>