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19"/>
  </p:notesMasterIdLst>
  <p:sldIdLst>
    <p:sldId id="257" r:id="rId4"/>
    <p:sldId id="390" r:id="rId5"/>
    <p:sldId id="391" r:id="rId6"/>
    <p:sldId id="394" r:id="rId7"/>
    <p:sldId id="395" r:id="rId8"/>
    <p:sldId id="396" r:id="rId9"/>
    <p:sldId id="258" r:id="rId10"/>
    <p:sldId id="397" r:id="rId11"/>
    <p:sldId id="260" r:id="rId12"/>
    <p:sldId id="261" r:id="rId13"/>
    <p:sldId id="262" r:id="rId14"/>
    <p:sldId id="263" r:id="rId15"/>
    <p:sldId id="264" r:id="rId16"/>
    <p:sldId id="265" r:id="rId17"/>
    <p:sldId id="266" r:id="rId18"/>
    <p:sldId id="419" r:id="rId19"/>
    <p:sldId id="267" r:id="rId20"/>
    <p:sldId id="268" r:id="rId21"/>
    <p:sldId id="269" r:id="rId22"/>
    <p:sldId id="270" r:id="rId23"/>
    <p:sldId id="271" r:id="rId24"/>
    <p:sldId id="272" r:id="rId25"/>
    <p:sldId id="273" r:id="rId26"/>
    <p:sldId id="352" r:id="rId27"/>
    <p:sldId id="353" r:id="rId28"/>
    <p:sldId id="354" r:id="rId29"/>
    <p:sldId id="356" r:id="rId30"/>
    <p:sldId id="357" r:id="rId31"/>
    <p:sldId id="360" r:id="rId32"/>
    <p:sldId id="361" r:id="rId33"/>
    <p:sldId id="362" r:id="rId34"/>
    <p:sldId id="364" r:id="rId35"/>
    <p:sldId id="365" r:id="rId36"/>
    <p:sldId id="366" r:id="rId37"/>
    <p:sldId id="367" r:id="rId38"/>
    <p:sldId id="368" r:id="rId39"/>
    <p:sldId id="369" r:id="rId40"/>
    <p:sldId id="370" r:id="rId41"/>
    <p:sldId id="371" r:id="rId42"/>
    <p:sldId id="373" r:id="rId43"/>
    <p:sldId id="374" r:id="rId44"/>
    <p:sldId id="375" r:id="rId45"/>
    <p:sldId id="376" r:id="rId46"/>
    <p:sldId id="377" r:id="rId47"/>
    <p:sldId id="378" r:id="rId48"/>
    <p:sldId id="379" r:id="rId49"/>
    <p:sldId id="380" r:id="rId50"/>
    <p:sldId id="382" r:id="rId51"/>
    <p:sldId id="383" r:id="rId52"/>
    <p:sldId id="384" r:id="rId53"/>
    <p:sldId id="385" r:id="rId54"/>
    <p:sldId id="422" r:id="rId55"/>
    <p:sldId id="386" r:id="rId56"/>
    <p:sldId id="292" r:id="rId57"/>
    <p:sldId id="293" r:id="rId58"/>
    <p:sldId id="294" r:id="rId59"/>
    <p:sldId id="295" r:id="rId60"/>
    <p:sldId id="296" r:id="rId61"/>
    <p:sldId id="297" r:id="rId62"/>
    <p:sldId id="420" r:id="rId63"/>
    <p:sldId id="421"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88" r:id="rId77"/>
    <p:sldId id="398" r:id="rId78"/>
    <p:sldId id="399" r:id="rId79"/>
    <p:sldId id="400" r:id="rId80"/>
    <p:sldId id="402" r:id="rId81"/>
    <p:sldId id="408" r:id="rId82"/>
    <p:sldId id="409" r:id="rId83"/>
    <p:sldId id="404" r:id="rId84"/>
    <p:sldId id="406" r:id="rId85"/>
    <p:sldId id="410" r:id="rId86"/>
    <p:sldId id="412" r:id="rId87"/>
    <p:sldId id="393" r:id="rId88"/>
    <p:sldId id="413" r:id="rId89"/>
    <p:sldId id="313" r:id="rId90"/>
    <p:sldId id="314" r:id="rId91"/>
    <p:sldId id="315" r:id="rId92"/>
    <p:sldId id="316" r:id="rId93"/>
    <p:sldId id="317" r:id="rId94"/>
    <p:sldId id="318" r:id="rId95"/>
    <p:sldId id="319" r:id="rId96"/>
    <p:sldId id="320" r:id="rId97"/>
    <p:sldId id="321" r:id="rId98"/>
    <p:sldId id="322" r:id="rId99"/>
    <p:sldId id="323" r:id="rId100"/>
    <p:sldId id="324" r:id="rId101"/>
    <p:sldId id="325" r:id="rId102"/>
    <p:sldId id="326" r:id="rId103"/>
    <p:sldId id="327" r:id="rId104"/>
    <p:sldId id="328" r:id="rId105"/>
    <p:sldId id="329" r:id="rId106"/>
    <p:sldId id="330" r:id="rId107"/>
    <p:sldId id="331" r:id="rId108"/>
    <p:sldId id="332" r:id="rId109"/>
    <p:sldId id="333" r:id="rId110"/>
    <p:sldId id="334" r:id="rId111"/>
    <p:sldId id="335" r:id="rId112"/>
    <p:sldId id="416" r:id="rId113"/>
    <p:sldId id="418" r:id="rId114"/>
    <p:sldId id="336" r:id="rId115"/>
    <p:sldId id="337" r:id="rId116"/>
    <p:sldId id="338" r:id="rId117"/>
    <p:sldId id="339" r:id="rId1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4" autoAdjust="0"/>
  </p:normalViewPr>
  <p:slideViewPr>
    <p:cSldViewPr>
      <p:cViewPr>
        <p:scale>
          <a:sx n="90" d="100"/>
          <a:sy n="90" d="100"/>
        </p:scale>
        <p:origin x="-5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9C4A24D-49BF-44A0-B71D-40CB2F7613A6}" type="datetimeFigureOut">
              <a:rPr lang="en-GB"/>
              <a:pPr>
                <a:defRPr/>
              </a:pPr>
              <a:t>16/11/2015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4651C8-831B-478B-A79A-ACE2E7ED5642}" type="slidenum">
              <a:rPr lang="en-GB"/>
              <a:pPr>
                <a:defRPr/>
              </a:pPr>
              <a:t>‹#›</a:t>
            </a:fld>
            <a:endParaRPr lang="en-GB"/>
          </a:p>
        </p:txBody>
      </p:sp>
    </p:spTree>
    <p:extLst>
      <p:ext uri="{BB962C8B-B14F-4D97-AF65-F5344CB8AC3E}">
        <p14:creationId xmlns:p14="http://schemas.microsoft.com/office/powerpoint/2010/main" val="2106254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Ideal faculty should include:</a:t>
            </a:r>
          </a:p>
          <a:p>
            <a:pPr>
              <a:spcBef>
                <a:spcPct val="0"/>
              </a:spcBef>
            </a:pPr>
            <a:endParaRPr lang="en-GB" altLang="en-US" smtClean="0"/>
          </a:p>
          <a:p>
            <a:pPr>
              <a:spcBef>
                <a:spcPct val="0"/>
              </a:spcBef>
            </a:pPr>
            <a:r>
              <a:rPr lang="en-GB" altLang="en-US" smtClean="0"/>
              <a:t>A senior pharmacist with an interest in Acute Medicine or Renal Medicine.</a:t>
            </a:r>
          </a:p>
          <a:p>
            <a:pPr>
              <a:spcBef>
                <a:spcPct val="0"/>
              </a:spcBef>
            </a:pPr>
            <a:r>
              <a:rPr lang="en-GB" altLang="en-US" smtClean="0"/>
              <a:t>A senior level trained acute care physician or renal physician.</a:t>
            </a:r>
          </a:p>
          <a:p>
            <a:pPr>
              <a:spcBef>
                <a:spcPct val="0"/>
              </a:spcBef>
            </a:pPr>
            <a:r>
              <a:rPr lang="en-GB" altLang="en-US" smtClean="0"/>
              <a:t>A senior level nurse with an acute care or renal background.</a:t>
            </a:r>
          </a:p>
          <a:p>
            <a:pPr>
              <a:spcBef>
                <a:spcPct val="0"/>
              </a:spcBef>
            </a:pPr>
            <a:endParaRPr lang="en-GB"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6B848EDD-3F46-4CD6-BE8A-D2A315EA3A81}" type="slidenum">
              <a:rPr lang="en-GB" altLang="en-US">
                <a:latin typeface="Calibri" pitchFamily="34" charset="0"/>
              </a:rPr>
              <a:pPr fontAlgn="base">
                <a:spcBef>
                  <a:spcPct val="0"/>
                </a:spcBef>
                <a:spcAft>
                  <a:spcPct val="0"/>
                </a:spcAft>
              </a:pPr>
              <a:t>2</a:t>
            </a:fld>
            <a:endParaRPr lang="en-GB"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201B3D29-7B29-4D95-A723-C8409325556C}" type="slidenum">
              <a:rPr lang="en-GB" altLang="en-US">
                <a:latin typeface="Calibri" pitchFamily="34" charset="0"/>
              </a:rPr>
              <a:pPr fontAlgn="base">
                <a:spcBef>
                  <a:spcPct val="0"/>
                </a:spcBef>
                <a:spcAft>
                  <a:spcPct val="0"/>
                </a:spcAft>
              </a:pPr>
              <a:t>24</a:t>
            </a:fld>
            <a:endParaRPr lang="en-GB"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Topics to cover:</a:t>
            </a:r>
          </a:p>
          <a:p>
            <a:pPr>
              <a:spcBef>
                <a:spcPct val="0"/>
              </a:spcBef>
            </a:pPr>
            <a:r>
              <a:rPr lang="en-GB" altLang="en-US" smtClean="0"/>
              <a:t>Common electrolytes relating to AKI.</a:t>
            </a:r>
          </a:p>
          <a:p>
            <a:pPr>
              <a:spcBef>
                <a:spcPct val="0"/>
              </a:spcBef>
            </a:pPr>
            <a:r>
              <a:rPr lang="en-GB" altLang="en-US" smtClean="0"/>
              <a:t>NHS Algorithm for detection of AKI.</a:t>
            </a:r>
          </a:p>
          <a:p>
            <a:pPr>
              <a:spcBef>
                <a:spcPct val="0"/>
              </a:spcBef>
            </a:pPr>
            <a:r>
              <a:rPr lang="en-GB" altLang="en-US" smtClean="0"/>
              <a:t>eGFR</a:t>
            </a:r>
          </a:p>
          <a:p>
            <a:pPr>
              <a:spcBef>
                <a:spcPct val="0"/>
              </a:spcBef>
            </a:pPr>
            <a:r>
              <a:rPr lang="en-GB" altLang="en-US" smtClean="0"/>
              <a:t>Urinalysis &amp; Point of Care Testing.</a:t>
            </a:r>
          </a:p>
          <a:p>
            <a:pPr>
              <a:spcBef>
                <a:spcPct val="0"/>
              </a:spcBef>
            </a:pPr>
            <a:endParaRPr lang="en-GB" altLang="en-US"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B8CEEB4-79F6-4C42-A49C-995889523738}" type="slidenum">
              <a:rPr lang="en-GB" altLang="en-US">
                <a:latin typeface="Calibri" pitchFamily="34" charset="0"/>
              </a:rPr>
              <a:pPr fontAlgn="base">
                <a:spcBef>
                  <a:spcPct val="0"/>
                </a:spcBef>
                <a:spcAft>
                  <a:spcPct val="0"/>
                </a:spcAft>
              </a:pPr>
              <a:t>25</a:t>
            </a:fld>
            <a:endParaRPr lang="en-GB"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E21073F-2DD4-4B00-A8FD-4A6C69EEE6F4}" type="slidenum">
              <a:rPr lang="en-GB" altLang="en-US">
                <a:latin typeface="Calibri" pitchFamily="34" charset="0"/>
              </a:rPr>
              <a:pPr fontAlgn="base">
                <a:spcBef>
                  <a:spcPct val="0"/>
                </a:spcBef>
                <a:spcAft>
                  <a:spcPct val="0"/>
                </a:spcAft>
              </a:pPr>
              <a:t>26</a:t>
            </a:fld>
            <a:endParaRPr lang="en-GB"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014D7D0-C8C1-422E-A79B-F32232763491}" type="slidenum">
              <a:rPr lang="en-GB" altLang="en-US">
                <a:latin typeface="Calibri" pitchFamily="34" charset="0"/>
              </a:rPr>
              <a:pPr fontAlgn="base">
                <a:spcBef>
                  <a:spcPct val="0"/>
                </a:spcBef>
                <a:spcAft>
                  <a:spcPct val="0"/>
                </a:spcAft>
              </a:pPr>
              <a:t>27</a:t>
            </a:fld>
            <a:endParaRPr lang="en-GB"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1D948DB-0A94-4A87-A880-AE69039E3E78}" type="slidenum">
              <a:rPr lang="en-GB" altLang="en-US">
                <a:latin typeface="Calibri" pitchFamily="34" charset="0"/>
              </a:rPr>
              <a:pPr fontAlgn="base">
                <a:spcBef>
                  <a:spcPct val="0"/>
                </a:spcBef>
                <a:spcAft>
                  <a:spcPct val="0"/>
                </a:spcAft>
              </a:pPr>
              <a:t>28</a:t>
            </a:fld>
            <a:endParaRPr lang="en-GB"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&lt;10% of potassium reaches the distal tubule almost all reabsorbed by the proximal tubule. </a:t>
            </a: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5F8CC5F-DF84-45C3-ADD4-7C98337264B4}" type="slidenum">
              <a:rPr lang="en-GB" altLang="en-US">
                <a:latin typeface="Calibri" pitchFamily="34" charset="0"/>
              </a:rPr>
              <a:pPr fontAlgn="base">
                <a:spcBef>
                  <a:spcPct val="0"/>
                </a:spcBef>
                <a:spcAft>
                  <a:spcPct val="0"/>
                </a:spcAft>
              </a:pPr>
              <a:t>29</a:t>
            </a:fld>
            <a:endParaRPr lang="en-GB" alt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A96F1F3-34D0-49B5-8A32-E59001489324}" type="slidenum">
              <a:rPr lang="en-GB" altLang="en-US">
                <a:latin typeface="Calibri" pitchFamily="34" charset="0"/>
              </a:rPr>
              <a:pPr fontAlgn="base">
                <a:spcBef>
                  <a:spcPct val="0"/>
                </a:spcBef>
                <a:spcAft>
                  <a:spcPct val="0"/>
                </a:spcAft>
              </a:pPr>
              <a:t>30</a:t>
            </a:fld>
            <a:endParaRPr lang="en-GB"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3620B0C-9887-4F59-8358-58BF3ED116F9}" type="slidenum">
              <a:rPr lang="en-GB" altLang="en-US">
                <a:latin typeface="Calibri" pitchFamily="34" charset="0"/>
              </a:rPr>
              <a:pPr fontAlgn="base">
                <a:spcBef>
                  <a:spcPct val="0"/>
                </a:spcBef>
                <a:spcAft>
                  <a:spcPct val="0"/>
                </a:spcAft>
              </a:pPr>
              <a:t>31</a:t>
            </a:fld>
            <a:endParaRPr lang="en-GB"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A414E5D-8497-4E98-B276-796C33E8D7A0}" type="slidenum">
              <a:rPr lang="en-GB" altLang="en-US">
                <a:latin typeface="Calibri" pitchFamily="34" charset="0"/>
              </a:rPr>
              <a:pPr fontAlgn="base">
                <a:spcBef>
                  <a:spcPct val="0"/>
                </a:spcBef>
                <a:spcAft>
                  <a:spcPct val="0"/>
                </a:spcAft>
              </a:pPr>
              <a:t>32</a:t>
            </a:fld>
            <a:endParaRPr lang="en-GB"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Absorption of amino acids and peptides after haemorrhage.</a:t>
            </a:r>
          </a:p>
          <a:p>
            <a:pPr>
              <a:spcBef>
                <a:spcPct val="0"/>
              </a:spcBef>
            </a:pPr>
            <a:r>
              <a:rPr lang="en-GB" altLang="en-US" smtClean="0"/>
              <a:t>Tubular absorption increases at low rates of urine flow (fluid depletion) can cause elevated urea when creat normal.</a:t>
            </a:r>
          </a:p>
          <a:p>
            <a:pPr>
              <a:spcBef>
                <a:spcPct val="0"/>
              </a:spcBef>
            </a:pPr>
            <a:r>
              <a:rPr lang="en-GB" altLang="en-US" smtClean="0"/>
              <a:t>Urinary flow – BPH, malignant obstruction, stone</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0C3DFB0-5F4D-4276-85F2-D1C1AC764F28}" type="slidenum">
              <a:rPr lang="en-GB" altLang="en-US">
                <a:latin typeface="Calibri" pitchFamily="34" charset="0"/>
              </a:rPr>
              <a:pPr fontAlgn="base">
                <a:spcBef>
                  <a:spcPct val="0"/>
                </a:spcBef>
                <a:spcAft>
                  <a:spcPct val="0"/>
                </a:spcAft>
              </a:pPr>
              <a:t>33</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AKI can affect all ages, races, parents, children, mums, dads, brothers, sisters, friends, neighbours.</a:t>
            </a:r>
          </a:p>
          <a:p>
            <a:pPr>
              <a:spcBef>
                <a:spcPct val="0"/>
              </a:spcBef>
            </a:pPr>
            <a:endParaRPr lang="en-GB" altLang="en-US" smtClean="0"/>
          </a:p>
          <a:p>
            <a:pPr>
              <a:spcBef>
                <a:spcPct val="0"/>
              </a:spcBef>
            </a:pPr>
            <a:r>
              <a:rPr lang="en-GB" altLang="en-US" smtClean="0"/>
              <a:t>Its prevalent – 20% of acute admissions.</a:t>
            </a:r>
          </a:p>
          <a:p>
            <a:pPr>
              <a:spcBef>
                <a:spcPct val="0"/>
              </a:spcBef>
            </a:pPr>
            <a:r>
              <a:rPr lang="en-GB" altLang="en-US" smtClean="0"/>
              <a:t>It kills – mortality risk associated with AKI as high as 80% in ICU</a:t>
            </a:r>
          </a:p>
          <a:p>
            <a:pPr>
              <a:spcBef>
                <a:spcPct val="0"/>
              </a:spcBef>
            </a:pPr>
            <a:r>
              <a:rPr lang="en-GB" altLang="en-US" smtClean="0"/>
              <a:t>It costs a lot – spend less of AKI spend more of cancer.</a:t>
            </a:r>
          </a:p>
          <a:p>
            <a:pPr>
              <a:spcBef>
                <a:spcPct val="0"/>
              </a:spcBef>
            </a:pPr>
            <a:endParaRPr lang="en-GB" altLang="en-US" smtClean="0"/>
          </a:p>
          <a:p>
            <a:pPr>
              <a:spcBef>
                <a:spcPct val="0"/>
              </a:spcBef>
            </a:pPr>
            <a:r>
              <a:rPr lang="en-GB" altLang="en-US" smtClean="0"/>
              <a:t>This package is designed to outline some of the key aspects regarding Acute Kidney Injury.</a:t>
            </a:r>
          </a:p>
          <a:p>
            <a:pPr>
              <a:spcBef>
                <a:spcPct val="0"/>
              </a:spcBef>
            </a:pPr>
            <a:r>
              <a:rPr lang="en-GB" altLang="en-US" smtClean="0"/>
              <a:t>Aims to cover </a:t>
            </a:r>
          </a:p>
          <a:p>
            <a:pPr>
              <a:spcBef>
                <a:spcPct val="0"/>
              </a:spcBef>
            </a:pPr>
            <a:r>
              <a:rPr lang="en-GB" altLang="en-US" smtClean="0"/>
              <a:t>– What the kidneys do</a:t>
            </a:r>
          </a:p>
          <a:p>
            <a:pPr>
              <a:spcBef>
                <a:spcPct val="0"/>
              </a:spcBef>
            </a:pPr>
            <a:r>
              <a:rPr lang="en-GB" altLang="en-US" smtClean="0"/>
              <a:t> - How AKI can be identified.</a:t>
            </a:r>
          </a:p>
          <a:p>
            <a:pPr>
              <a:spcBef>
                <a:spcPct val="0"/>
              </a:spcBef>
            </a:pPr>
            <a:r>
              <a:rPr lang="en-GB" altLang="en-US" smtClean="0"/>
              <a:t> - Biochemistry in relation to AKI.</a:t>
            </a:r>
          </a:p>
          <a:p>
            <a:pPr>
              <a:spcBef>
                <a:spcPct val="0"/>
              </a:spcBef>
            </a:pPr>
            <a:r>
              <a:rPr lang="en-GB" altLang="en-US" smtClean="0"/>
              <a:t> - Medication in relation to AKI.</a:t>
            </a:r>
          </a:p>
          <a:p>
            <a:pPr>
              <a:spcBef>
                <a:spcPct val="0"/>
              </a:spcBef>
            </a:pPr>
            <a:r>
              <a:rPr lang="en-GB" altLang="en-US" smtClean="0"/>
              <a:t> - Assessment and treatment of AKI.</a:t>
            </a: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7058428E-B597-4E64-B427-C77D9CB3DE43}" type="slidenum">
              <a:rPr lang="en-GB" altLang="en-US">
                <a:latin typeface="Calibri" pitchFamily="34" charset="0"/>
              </a:rPr>
              <a:pPr fontAlgn="base">
                <a:spcBef>
                  <a:spcPct val="0"/>
                </a:spcBef>
                <a:spcAft>
                  <a:spcPct val="0"/>
                </a:spcAft>
              </a:pPr>
              <a:t>3</a:t>
            </a:fld>
            <a:endParaRPr lang="en-GB"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BF96F7F-A82F-4960-BDE5-3689382D31DC}" type="slidenum">
              <a:rPr lang="en-GB" altLang="en-US">
                <a:latin typeface="Calibri" pitchFamily="34" charset="0"/>
              </a:rPr>
              <a:pPr fontAlgn="base">
                <a:spcBef>
                  <a:spcPct val="0"/>
                </a:spcBef>
                <a:spcAft>
                  <a:spcPct val="0"/>
                </a:spcAft>
              </a:pPr>
              <a:t>34</a:t>
            </a:fld>
            <a:endParaRPr lang="en-GB"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Salicylate, cimetidine compete with creatinine for tubular transport</a:t>
            </a:r>
          </a:p>
          <a:p>
            <a:pPr>
              <a:spcBef>
                <a:spcPct val="0"/>
              </a:spcBef>
            </a:pPr>
            <a:r>
              <a:rPr lang="en-GB" altLang="en-US" smtClean="0"/>
              <a:t>Pregnancy – increased creatinine synthesis off set by the combined effects of fluid retention and rise in GFR.</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168172A-9566-45C0-8359-9215119A6F6F}" type="slidenum">
              <a:rPr lang="en-GB" altLang="en-US">
                <a:latin typeface="Calibri" pitchFamily="34" charset="0"/>
              </a:rPr>
              <a:pPr fontAlgn="base">
                <a:spcBef>
                  <a:spcPct val="0"/>
                </a:spcBef>
                <a:spcAft>
                  <a:spcPct val="0"/>
                </a:spcAft>
              </a:pPr>
              <a:t>35</a:t>
            </a:fld>
            <a:endParaRPr lang="en-GB"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Modification of diet in renal disease</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F782184-5C77-476A-9489-0597177D40D4}" type="slidenum">
              <a:rPr lang="en-GB" altLang="en-US">
                <a:latin typeface="Calibri" pitchFamily="34" charset="0"/>
              </a:rPr>
              <a:pPr fontAlgn="base">
                <a:spcBef>
                  <a:spcPct val="0"/>
                </a:spcBef>
                <a:spcAft>
                  <a:spcPct val="0"/>
                </a:spcAft>
              </a:pPr>
              <a:t>36</a:t>
            </a:fld>
            <a:endParaRPr lang="en-GB"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B0334A7-EE5C-4BAE-B1BF-2B7E7006C8AB}" type="slidenum">
              <a:rPr lang="en-GB" altLang="en-US">
                <a:latin typeface="Calibri" pitchFamily="34" charset="0"/>
              </a:rPr>
              <a:pPr fontAlgn="base">
                <a:spcBef>
                  <a:spcPct val="0"/>
                </a:spcBef>
                <a:spcAft>
                  <a:spcPct val="0"/>
                </a:spcAft>
              </a:pPr>
              <a:t>37</a:t>
            </a:fld>
            <a:endParaRPr lang="en-GB"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 renal association</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9DA0D5D-ED58-41EE-A6F7-EB2856347FCB}" type="slidenum">
              <a:rPr lang="en-GB" altLang="en-US">
                <a:latin typeface="Calibri" pitchFamily="34" charset="0"/>
              </a:rPr>
              <a:pPr fontAlgn="base">
                <a:spcBef>
                  <a:spcPct val="0"/>
                </a:spcBef>
                <a:spcAft>
                  <a:spcPct val="0"/>
                </a:spcAft>
              </a:pPr>
              <a:t>38</a:t>
            </a:fld>
            <a:endParaRPr lang="en-GB"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BEB72E6-45C8-4151-894E-5372E57B405C}" type="slidenum">
              <a:rPr lang="en-GB" altLang="en-US">
                <a:latin typeface="Calibri" pitchFamily="34" charset="0"/>
              </a:rPr>
              <a:pPr fontAlgn="base">
                <a:spcBef>
                  <a:spcPct val="0"/>
                </a:spcBef>
                <a:spcAft>
                  <a:spcPct val="0"/>
                </a:spcAft>
              </a:pPr>
              <a:t>39</a:t>
            </a:fld>
            <a:endParaRPr lang="en-GB" alt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Reflectance photometry</a:t>
            </a: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EBAE6CD-2E58-4014-8177-559FDE2462BC}" type="slidenum">
              <a:rPr lang="en-GB" altLang="en-US">
                <a:latin typeface="Calibri" pitchFamily="34" charset="0"/>
              </a:rPr>
              <a:pPr fontAlgn="base">
                <a:spcBef>
                  <a:spcPct val="0"/>
                </a:spcBef>
                <a:spcAft>
                  <a:spcPct val="0"/>
                </a:spcAft>
              </a:pPr>
              <a:t>40</a:t>
            </a:fld>
            <a:endParaRPr lang="en-GB"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7257140-4EA3-4BC7-94D5-115548377411}" type="slidenum">
              <a:rPr lang="en-GB" altLang="en-US">
                <a:latin typeface="Calibri" pitchFamily="34" charset="0"/>
              </a:rPr>
              <a:pPr fontAlgn="base">
                <a:spcBef>
                  <a:spcPct val="0"/>
                </a:spcBef>
                <a:spcAft>
                  <a:spcPct val="0"/>
                </a:spcAft>
              </a:pPr>
              <a:t>41</a:t>
            </a:fld>
            <a:endParaRPr lang="en-GB"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49D8CF7-EE84-4F15-8688-B490945C27C0}" type="slidenum">
              <a:rPr lang="en-GB" altLang="en-US">
                <a:latin typeface="Calibri" pitchFamily="34" charset="0"/>
              </a:rPr>
              <a:pPr fontAlgn="base">
                <a:spcBef>
                  <a:spcPct val="0"/>
                </a:spcBef>
                <a:spcAft>
                  <a:spcPct val="0"/>
                </a:spcAft>
              </a:pPr>
              <a:t>42</a:t>
            </a:fld>
            <a:endParaRPr lang="en-GB"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8034802-6224-48AF-8F65-EA2E2208D941}" type="slidenum">
              <a:rPr lang="en-GB" altLang="en-US">
                <a:latin typeface="Calibri" pitchFamily="34" charset="0"/>
              </a:rPr>
              <a:pPr fontAlgn="base">
                <a:spcBef>
                  <a:spcPct val="0"/>
                </a:spcBef>
                <a:spcAft>
                  <a:spcPct val="0"/>
                </a:spcAft>
              </a:pPr>
              <a:t>43</a:t>
            </a:fld>
            <a:endParaRPr lang="en-GB"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Some shocking evidence out there that we don’t always get it right.</a:t>
            </a:r>
          </a:p>
          <a:p>
            <a:pPr>
              <a:spcBef>
                <a:spcPct val="0"/>
              </a:spcBef>
            </a:pPr>
            <a:r>
              <a:rPr lang="en-GB" altLang="en-US" smtClean="0"/>
              <a:t>However we are all in healthcare to provide the best care for our patients.</a:t>
            </a:r>
          </a:p>
          <a:p>
            <a:pPr>
              <a:spcBef>
                <a:spcPct val="0"/>
              </a:spcBef>
            </a:pPr>
            <a:r>
              <a:rPr lang="en-GB" altLang="en-US" smtClean="0"/>
              <a:t>Increased awareness through education and training is one way that we can hope to achieve this.</a:t>
            </a:r>
          </a:p>
          <a:p>
            <a:pPr>
              <a:spcBef>
                <a:spcPct val="0"/>
              </a:spcBef>
            </a:pPr>
            <a:endParaRPr lang="en-GB" altLang="en-US" smtClean="0"/>
          </a:p>
          <a:p>
            <a:pPr>
              <a:spcBef>
                <a:spcPct val="0"/>
              </a:spcBef>
            </a:pPr>
            <a:r>
              <a:rPr lang="en-GB" altLang="en-US" smtClean="0"/>
              <a:t>NCEPOD identified that 30% of the deaths reviewed were preventable.</a:t>
            </a:r>
          </a:p>
          <a:p>
            <a:pPr>
              <a:spcBef>
                <a:spcPct val="0"/>
              </a:spcBef>
            </a:pPr>
            <a:r>
              <a:rPr lang="en-GB" altLang="en-US" smtClean="0"/>
              <a:t>Mid staffs reported patients in dehydrated states with no apparent recognition or treatment.</a:t>
            </a:r>
          </a:p>
          <a:p>
            <a:pPr>
              <a:spcBef>
                <a:spcPct val="0"/>
              </a:spcBef>
            </a:pPr>
            <a:endParaRPr lang="en-GB"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692944FE-50C9-4B69-8963-11AB3C86B3CB}" type="slidenum">
              <a:rPr lang="en-GB" altLang="en-US">
                <a:latin typeface="Calibri" pitchFamily="34" charset="0"/>
              </a:rPr>
              <a:pPr fontAlgn="base">
                <a:spcBef>
                  <a:spcPct val="0"/>
                </a:spcBef>
                <a:spcAft>
                  <a:spcPct val="0"/>
                </a:spcAft>
              </a:pPr>
              <a:t>4</a:t>
            </a:fld>
            <a:endParaRPr lang="en-GB"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FFE3FFF-82B0-49DD-BAB8-7CBAD1547E5C}" type="slidenum">
              <a:rPr lang="en-GB" altLang="en-US">
                <a:latin typeface="Calibri" pitchFamily="34" charset="0"/>
              </a:rPr>
              <a:pPr fontAlgn="base">
                <a:spcBef>
                  <a:spcPct val="0"/>
                </a:spcBef>
                <a:spcAft>
                  <a:spcPct val="0"/>
                </a:spcAft>
              </a:pPr>
              <a:t>44</a:t>
            </a:fld>
            <a:endParaRPr lang="en-GB" alt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A6CD1B8-601D-4DE9-ACC2-4614D51C4A3A}" type="slidenum">
              <a:rPr lang="en-GB" altLang="en-US">
                <a:latin typeface="Calibri" pitchFamily="34" charset="0"/>
              </a:rPr>
              <a:pPr fontAlgn="base">
                <a:spcBef>
                  <a:spcPct val="0"/>
                </a:spcBef>
                <a:spcAft>
                  <a:spcPct val="0"/>
                </a:spcAft>
              </a:pPr>
              <a:t>45</a:t>
            </a:fld>
            <a:endParaRPr lang="en-GB"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4F680BB-D2A1-43E3-B801-B65AE74C921B}" type="slidenum">
              <a:rPr lang="en-GB" altLang="en-US">
                <a:latin typeface="Calibri" pitchFamily="34" charset="0"/>
              </a:rPr>
              <a:pPr fontAlgn="base">
                <a:spcBef>
                  <a:spcPct val="0"/>
                </a:spcBef>
                <a:spcAft>
                  <a:spcPct val="0"/>
                </a:spcAft>
              </a:pPr>
              <a:t>46</a:t>
            </a:fld>
            <a:endParaRPr lang="en-GB" alt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C3ED61B-CF72-4FBA-8254-B247AA6676B1}" type="slidenum">
              <a:rPr lang="en-GB" altLang="en-US">
                <a:latin typeface="Calibri" pitchFamily="34" charset="0"/>
              </a:rPr>
              <a:pPr fontAlgn="base">
                <a:spcBef>
                  <a:spcPct val="0"/>
                </a:spcBef>
                <a:spcAft>
                  <a:spcPct val="0"/>
                </a:spcAft>
              </a:pPr>
              <a:t>47</a:t>
            </a:fld>
            <a:endParaRPr lang="en-GB" alt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E3373A4-F06B-458D-9C20-76D735B75943}" type="slidenum">
              <a:rPr lang="en-GB" altLang="en-US">
                <a:latin typeface="Calibri" pitchFamily="34" charset="0"/>
              </a:rPr>
              <a:pPr fontAlgn="base">
                <a:spcBef>
                  <a:spcPct val="0"/>
                </a:spcBef>
                <a:spcAft>
                  <a:spcPct val="0"/>
                </a:spcAft>
              </a:pPr>
              <a:t>48</a:t>
            </a:fld>
            <a:endParaRPr lang="en-GB" alt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F55367E-7DCF-4BE7-8B8A-6DAAA4F45785}" type="slidenum">
              <a:rPr lang="en-GB" altLang="en-US">
                <a:latin typeface="Calibri" pitchFamily="34" charset="0"/>
              </a:rPr>
              <a:pPr fontAlgn="base">
                <a:spcBef>
                  <a:spcPct val="0"/>
                </a:spcBef>
                <a:spcAft>
                  <a:spcPct val="0"/>
                </a:spcAft>
              </a:pPr>
              <a:t>49</a:t>
            </a:fld>
            <a:endParaRPr lang="en-GB" alt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2A6A62F-8BFD-4A6A-A320-2C930D181D77}" type="slidenum">
              <a:rPr lang="en-GB" altLang="en-US">
                <a:latin typeface="Calibri" pitchFamily="34" charset="0"/>
              </a:rPr>
              <a:pPr fontAlgn="base">
                <a:spcBef>
                  <a:spcPct val="0"/>
                </a:spcBef>
                <a:spcAft>
                  <a:spcPct val="0"/>
                </a:spcAft>
              </a:pPr>
              <a:t>50</a:t>
            </a:fld>
            <a:endParaRPr lang="en-GB" alt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0B454AA-870E-4CCF-B075-691C09B5712E}" type="slidenum">
              <a:rPr lang="en-GB" altLang="en-US">
                <a:latin typeface="Calibri" pitchFamily="34" charset="0"/>
              </a:rPr>
              <a:pPr fontAlgn="base">
                <a:spcBef>
                  <a:spcPct val="0"/>
                </a:spcBef>
                <a:spcAft>
                  <a:spcPct val="0"/>
                </a:spcAft>
              </a:pPr>
              <a:t>51</a:t>
            </a:fld>
            <a:endParaRPr lang="en-GB" alt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0BC27CA-CACF-404F-A3C9-8CFDC89FA322}" type="slidenum">
              <a:rPr lang="en-GB" altLang="en-US">
                <a:latin typeface="Calibri" pitchFamily="34" charset="0"/>
              </a:rPr>
              <a:pPr fontAlgn="base">
                <a:spcBef>
                  <a:spcPct val="0"/>
                </a:spcBef>
                <a:spcAft>
                  <a:spcPct val="0"/>
                </a:spcAft>
              </a:pPr>
              <a:t>55</a:t>
            </a:fld>
            <a:endParaRPr lang="en-GB" alt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a:p>
            <a:pPr>
              <a:spcBef>
                <a:spcPct val="0"/>
              </a:spcBef>
            </a:pPr>
            <a:endParaRPr lang="en-GB" altLang="en-US" smtClean="0"/>
          </a:p>
          <a:p>
            <a:pPr>
              <a:spcBef>
                <a:spcPct val="0"/>
              </a:spcBef>
            </a:pPr>
            <a:r>
              <a:rPr lang="en-GB" altLang="en-US" smtClean="0"/>
              <a:t>Associated mortality dependent on the severity.</a:t>
            </a:r>
          </a:p>
          <a:p>
            <a:pPr>
              <a:spcBef>
                <a:spcPct val="0"/>
              </a:spcBef>
            </a:pPr>
            <a:endParaRPr lang="en-GB" altLang="en-US" smtClean="0"/>
          </a:p>
          <a:p>
            <a:pPr>
              <a:spcBef>
                <a:spcPct val="0"/>
              </a:spcBef>
            </a:pPr>
            <a:r>
              <a:rPr lang="en-GB" altLang="en-US" smtClean="0"/>
              <a:t>Costs ranges from 450 – 600 million pounds.</a:t>
            </a:r>
          </a:p>
          <a:p>
            <a:pPr>
              <a:spcBef>
                <a:spcPct val="0"/>
              </a:spcBef>
            </a:pPr>
            <a:endParaRPr lang="en-GB" altLang="en-US" smtClean="0"/>
          </a:p>
          <a:p>
            <a:pPr>
              <a:spcBef>
                <a:spcPct val="0"/>
              </a:spcBef>
            </a:pPr>
            <a:endParaRPr lang="en-GB" altLang="en-US" smtClean="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9AE7D4E-60E2-452D-9CBE-0B5DA33DFAC7}" type="slidenum">
              <a:rPr lang="en-GB" altLang="en-US">
                <a:solidFill>
                  <a:srgbClr val="000000"/>
                </a:solidFill>
                <a:latin typeface="Calibri" pitchFamily="34" charset="0"/>
              </a:rPr>
              <a:pPr fontAlgn="base">
                <a:spcBef>
                  <a:spcPct val="0"/>
                </a:spcBef>
                <a:spcAft>
                  <a:spcPct val="0"/>
                </a:spcAft>
              </a:pPr>
              <a:t>56</a:t>
            </a:fld>
            <a:endParaRPr lang="en-GB"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13E55B9-2F3A-42A4-BF2F-1D0DFAD35D08}" type="slidenum">
              <a:rPr lang="en-GB" altLang="en-US">
                <a:latin typeface="Calibri" pitchFamily="34" charset="0"/>
              </a:rPr>
              <a:pPr fontAlgn="base">
                <a:spcBef>
                  <a:spcPct val="0"/>
                </a:spcBef>
                <a:spcAft>
                  <a:spcPct val="0"/>
                </a:spcAft>
              </a:pPr>
              <a:t>9</a:t>
            </a:fld>
            <a:endParaRPr lang="en-GB" altLang="en-US">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AKI is not a primary diagnosis but rather a syndrome. </a:t>
            </a:r>
          </a:p>
          <a:p>
            <a:pPr>
              <a:spcBef>
                <a:spcPct val="0"/>
              </a:spcBef>
            </a:pPr>
            <a:r>
              <a:rPr lang="en-GB" altLang="en-US" smtClean="0"/>
              <a:t> - It occurs on the background of other illness – such as worsening heart failure or sepsis.</a:t>
            </a:r>
          </a:p>
          <a:p>
            <a:pPr>
              <a:spcBef>
                <a:spcPct val="0"/>
              </a:spcBef>
            </a:pPr>
            <a:r>
              <a:rPr lang="en-GB" altLang="en-US" smtClean="0"/>
              <a:t> - Usually treating the primary problem will help the kidneys but may require further input and careful assessment.</a:t>
            </a:r>
          </a:p>
          <a:p>
            <a:pPr>
              <a:spcBef>
                <a:spcPct val="0"/>
              </a:spcBef>
            </a:pPr>
            <a:r>
              <a:rPr lang="en-GB" altLang="en-US" smtClean="0"/>
              <a:t> - Kidney damage can occur long before we are aware it is happening.</a:t>
            </a:r>
          </a:p>
          <a:p>
            <a:pPr>
              <a:spcBef>
                <a:spcPct val="0"/>
              </a:spcBef>
            </a:pPr>
            <a:r>
              <a:rPr lang="en-GB" altLang="en-US" smtClean="0"/>
              <a:t> - Key is to recognise those at risk and intervene at the earliest opportunity throughout regular monitoring and assessment.</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771C76E3-438B-443F-ADA2-E09174C3493A}" type="slidenum">
              <a:rPr lang="en-GB" altLang="en-US">
                <a:solidFill>
                  <a:srgbClr val="000000"/>
                </a:solidFill>
                <a:latin typeface="Calibri" pitchFamily="34" charset="0"/>
              </a:rPr>
              <a:pPr fontAlgn="base">
                <a:spcBef>
                  <a:spcPct val="0"/>
                </a:spcBef>
                <a:spcAft>
                  <a:spcPct val="0"/>
                </a:spcAft>
              </a:pPr>
              <a:t>57</a:t>
            </a:fld>
            <a:endParaRPr lang="en-GB" altLang="en-US">
              <a:solidFill>
                <a:srgbClr val="000000"/>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0198D97-1CCB-4906-A88A-89DF92A92090}" type="slidenum">
              <a:rPr lang="en-GB" altLang="en-US">
                <a:latin typeface="Calibri" pitchFamily="34" charset="0"/>
              </a:rPr>
              <a:pPr fontAlgn="base">
                <a:spcBef>
                  <a:spcPct val="0"/>
                </a:spcBef>
                <a:spcAft>
                  <a:spcPct val="0"/>
                </a:spcAft>
              </a:pPr>
              <a:t>58</a:t>
            </a:fld>
            <a:endParaRPr lang="en-GB" altLang="en-US">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Staging of AKI is important part of AKI diagnosis.</a:t>
            </a:r>
          </a:p>
          <a:p>
            <a:pPr>
              <a:spcBef>
                <a:spcPct val="0"/>
              </a:spcBef>
            </a:pPr>
            <a:r>
              <a:rPr lang="en-GB" altLang="en-US" smtClean="0"/>
              <a:t> - Stage 3 is the worse and may require input from renal teams if deemed appropriate.</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FAAEC7D-FA6E-4957-8946-E12041432A9E}" type="slidenum">
              <a:rPr lang="en-GB" altLang="en-US">
                <a:latin typeface="Calibri" pitchFamily="34" charset="0"/>
              </a:rPr>
              <a:pPr fontAlgn="base">
                <a:spcBef>
                  <a:spcPct val="0"/>
                </a:spcBef>
                <a:spcAft>
                  <a:spcPct val="0"/>
                </a:spcAft>
              </a:pPr>
              <a:t>59</a:t>
            </a:fld>
            <a:endParaRPr lang="en-GB" altLang="en-US">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Even small rises in creatinine can be associated with a worse outcome.</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4375C97-31F9-4058-A8D4-44BC21677ABF}" type="slidenum">
              <a:rPr lang="en-GB" altLang="en-US">
                <a:latin typeface="Calibri" pitchFamily="34" charset="0"/>
              </a:rPr>
              <a:pPr fontAlgn="base">
                <a:spcBef>
                  <a:spcPct val="0"/>
                </a:spcBef>
                <a:spcAft>
                  <a:spcPct val="0"/>
                </a:spcAft>
              </a:pPr>
              <a:t>61</a:t>
            </a:fld>
            <a:endParaRPr lang="en-GB" altLang="en-US">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- 77 year old </a:t>
            </a:r>
          </a:p>
          <a:p>
            <a:pPr>
              <a:spcBef>
                <a:spcPct val="0"/>
              </a:spcBef>
            </a:pPr>
            <a:r>
              <a:rPr lang="en-GB" altLang="en-US" smtClean="0"/>
              <a:t> - Past medical history of COPD</a:t>
            </a:r>
          </a:p>
          <a:p>
            <a:pPr>
              <a:spcBef>
                <a:spcPct val="0"/>
              </a:spcBef>
            </a:pPr>
            <a:r>
              <a:rPr lang="en-GB" altLang="en-US" smtClean="0"/>
              <a:t> - Admitted with infective exacerbation of COPD and D&amp;V.</a:t>
            </a:r>
          </a:p>
          <a:p>
            <a:pPr>
              <a:spcBef>
                <a:spcPct val="0"/>
              </a:spcBef>
            </a:pPr>
            <a:r>
              <a:rPr lang="en-GB" altLang="en-US" smtClean="0"/>
              <a:t> - Not taken anything orally for few days.</a:t>
            </a:r>
          </a:p>
          <a:p>
            <a:pPr>
              <a:spcBef>
                <a:spcPct val="0"/>
              </a:spcBef>
            </a:pPr>
            <a:r>
              <a:rPr lang="en-GB" altLang="en-US" smtClean="0"/>
              <a:t> - Rapid breathing rate, sweating.</a:t>
            </a:r>
          </a:p>
          <a:p>
            <a:pPr>
              <a:spcBef>
                <a:spcPct val="0"/>
              </a:spcBef>
            </a:pPr>
            <a:r>
              <a:rPr lang="en-GB" altLang="en-US" smtClean="0"/>
              <a:t> - Dark Urine</a:t>
            </a:r>
          </a:p>
          <a:p>
            <a:pPr>
              <a:spcBef>
                <a:spcPct val="0"/>
              </a:spcBef>
            </a:pPr>
            <a:r>
              <a:rPr lang="en-GB" altLang="en-US" smtClean="0"/>
              <a:t> </a:t>
            </a:r>
          </a:p>
          <a:p>
            <a:pPr>
              <a:spcBef>
                <a:spcPct val="0"/>
              </a:spcBef>
            </a:pPr>
            <a:r>
              <a:rPr lang="en-GB" altLang="en-US" smtClean="0"/>
              <a:t>Pre renal cause – dehydration/infection – resulting in reduced blood pressure – and reduced renal perfusion.</a:t>
            </a:r>
          </a:p>
          <a:p>
            <a:pPr>
              <a:spcBef>
                <a:spcPct val="0"/>
              </a:spcBef>
            </a:pPr>
            <a:endParaRPr lang="en-GB" altLang="en-US" smtClean="0"/>
          </a:p>
          <a:p>
            <a:pPr>
              <a:spcBef>
                <a:spcPct val="0"/>
              </a:spcBef>
            </a:pPr>
            <a:r>
              <a:rPr lang="en-GB" altLang="en-US" smtClean="0"/>
              <a:t> - </a:t>
            </a:r>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077F254-DAB5-4859-A5B5-DE913B931C61}" type="slidenum">
              <a:rPr lang="en-GB" altLang="en-US">
                <a:solidFill>
                  <a:srgbClr val="000000"/>
                </a:solidFill>
                <a:latin typeface="Calibri" pitchFamily="34" charset="0"/>
              </a:rPr>
              <a:pPr fontAlgn="base">
                <a:spcBef>
                  <a:spcPct val="0"/>
                </a:spcBef>
                <a:spcAft>
                  <a:spcPct val="0"/>
                </a:spcAft>
              </a:pPr>
              <a:t>63</a:t>
            </a:fld>
            <a:endParaRPr lang="en-GB" altLang="en-US">
              <a:solidFill>
                <a:srgbClr val="000000"/>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- 47 year old </a:t>
            </a:r>
          </a:p>
          <a:p>
            <a:pPr>
              <a:spcBef>
                <a:spcPct val="0"/>
              </a:spcBef>
            </a:pPr>
            <a:r>
              <a:rPr lang="en-GB" altLang="en-US" smtClean="0"/>
              <a:t> - Background of diabetes</a:t>
            </a:r>
          </a:p>
          <a:p>
            <a:pPr>
              <a:spcBef>
                <a:spcPct val="0"/>
              </a:spcBef>
            </a:pPr>
            <a:r>
              <a:rPr lang="en-GB" altLang="en-US" smtClean="0"/>
              <a:t> - Presented with hypertension</a:t>
            </a:r>
          </a:p>
          <a:p>
            <a:pPr>
              <a:spcBef>
                <a:spcPct val="0"/>
              </a:spcBef>
            </a:pPr>
            <a:r>
              <a:rPr lang="en-GB" altLang="en-US" smtClean="0"/>
              <a:t> - Haematuria &amp; Protein in Urine.</a:t>
            </a:r>
          </a:p>
          <a:p>
            <a:pPr>
              <a:spcBef>
                <a:spcPct val="0"/>
              </a:spcBef>
            </a:pPr>
            <a:endParaRPr lang="en-GB" altLang="en-US" smtClean="0"/>
          </a:p>
          <a:p>
            <a:pPr>
              <a:spcBef>
                <a:spcPct val="0"/>
              </a:spcBef>
            </a:pPr>
            <a:r>
              <a:rPr lang="en-GB" altLang="en-US" smtClean="0"/>
              <a:t>Suspected intrinsic cause requires senior and possible specialist referral.</a:t>
            </a:r>
          </a:p>
          <a:p>
            <a:pPr>
              <a:spcBef>
                <a:spcPct val="0"/>
              </a:spcBef>
            </a:pPr>
            <a:r>
              <a:rPr lang="en-GB" altLang="en-US" smtClean="0"/>
              <a:t>Important to rule out other causes first – intrinsic AKI is the rarest but does occur.</a:t>
            </a:r>
          </a:p>
          <a:p>
            <a:pPr>
              <a:spcBef>
                <a:spcPct val="0"/>
              </a:spcBef>
            </a:pPr>
            <a:r>
              <a:rPr lang="en-GB" altLang="en-US" smtClean="0"/>
              <a:t>Further investigations may be required such as a kidney biopsy to confirm diagnosis.</a:t>
            </a:r>
          </a:p>
          <a:p>
            <a:pPr>
              <a:spcBef>
                <a:spcPct val="0"/>
              </a:spcBef>
            </a:pPr>
            <a:endParaRPr lang="en-GB" altLang="en-US" smtClean="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1F74997-EDC6-4E89-BFB2-2A74FF9405F7}" type="slidenum">
              <a:rPr lang="en-GB" altLang="en-US">
                <a:latin typeface="Calibri" pitchFamily="34" charset="0"/>
              </a:rPr>
              <a:pPr fontAlgn="base">
                <a:spcBef>
                  <a:spcPct val="0"/>
                </a:spcBef>
                <a:spcAft>
                  <a:spcPct val="0"/>
                </a:spcAft>
              </a:pPr>
              <a:t>64</a:t>
            </a:fld>
            <a:endParaRPr lang="en-GB" altLang="en-US">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-86 year old gentleman</a:t>
            </a:r>
          </a:p>
          <a:p>
            <a:pPr>
              <a:spcBef>
                <a:spcPct val="0"/>
              </a:spcBef>
            </a:pPr>
            <a:r>
              <a:rPr lang="en-GB" altLang="en-US" smtClean="0"/>
              <a:t>-Long term catheter in-situ</a:t>
            </a:r>
          </a:p>
          <a:p>
            <a:pPr>
              <a:spcBef>
                <a:spcPct val="0"/>
              </a:spcBef>
            </a:pPr>
            <a:r>
              <a:rPr lang="en-GB" altLang="en-US" smtClean="0"/>
              <a:t>-Recent UTI</a:t>
            </a:r>
          </a:p>
          <a:p>
            <a:pPr>
              <a:spcBef>
                <a:spcPct val="0"/>
              </a:spcBef>
            </a:pPr>
            <a:r>
              <a:rPr lang="en-GB" altLang="en-US" smtClean="0"/>
              <a:t>-Admitted with abdominal pain and reduced urine output via catheter</a:t>
            </a:r>
          </a:p>
          <a:p>
            <a:pPr>
              <a:spcBef>
                <a:spcPct val="0"/>
              </a:spcBef>
            </a:pPr>
            <a:r>
              <a:rPr lang="en-GB" altLang="en-US" smtClean="0"/>
              <a:t>-Palpable bladder and severe pain on palpation.</a:t>
            </a:r>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A7789C6-9DF5-471E-A437-5055B5E3DDE7}" type="slidenum">
              <a:rPr lang="en-GB" altLang="en-US">
                <a:latin typeface="Calibri" pitchFamily="34" charset="0"/>
              </a:rPr>
              <a:pPr fontAlgn="base">
                <a:spcBef>
                  <a:spcPct val="0"/>
                </a:spcBef>
                <a:spcAft>
                  <a:spcPct val="0"/>
                </a:spcAft>
              </a:pPr>
              <a:t>65</a:t>
            </a:fld>
            <a:endParaRPr lang="en-GB" altLang="en-US">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Above taken from NICE CG 169</a:t>
            </a:r>
          </a:p>
          <a:p>
            <a:pPr>
              <a:spcBef>
                <a:spcPct val="0"/>
              </a:spcBef>
            </a:pPr>
            <a:endParaRPr lang="en-GB" altLang="en-US" smtClean="0"/>
          </a:p>
          <a:p>
            <a:pPr>
              <a:spcBef>
                <a:spcPct val="0"/>
              </a:spcBef>
            </a:pPr>
            <a:r>
              <a:rPr lang="en-GB" altLang="en-US" smtClean="0"/>
              <a:t>Fluid assessment can be difficult however any patient with AKI should have their fluid status documented.</a:t>
            </a:r>
          </a:p>
          <a:p>
            <a:pPr>
              <a:spcBef>
                <a:spcPct val="0"/>
              </a:spcBef>
            </a:pPr>
            <a:r>
              <a:rPr lang="en-GB" altLang="en-US" smtClean="0"/>
              <a:t>The majority of AKI treatment requires fluid – however this is not always the case and can lead to life threatening complications such as pulmonary oedema.</a:t>
            </a:r>
          </a:p>
          <a:p>
            <a:pPr>
              <a:spcBef>
                <a:spcPct val="0"/>
              </a:spcBef>
            </a:pPr>
            <a:r>
              <a:rPr lang="en-GB" altLang="en-US" smtClean="0"/>
              <a:t>Patients with worsening AKI due to worsening heart failure will not benefit from fluid resuscitation.</a:t>
            </a:r>
          </a:p>
          <a:p>
            <a:pPr>
              <a:spcBef>
                <a:spcPct val="0"/>
              </a:spcBef>
            </a:pPr>
            <a:endParaRPr lang="en-GB" altLang="en-US" smtClean="0"/>
          </a:p>
          <a:p>
            <a:pPr>
              <a:spcBef>
                <a:spcPct val="0"/>
              </a:spcBef>
            </a:pPr>
            <a:r>
              <a:rPr lang="en-GB" altLang="en-US" smtClean="0"/>
              <a:t>Fluid status assessment will be revisited in the later sessions</a:t>
            </a:r>
          </a:p>
          <a:p>
            <a:pPr>
              <a:spcBef>
                <a:spcPct val="0"/>
              </a:spcBef>
            </a:pPr>
            <a:endParaRPr lang="en-GB" altLang="en-US" smtClean="0"/>
          </a:p>
          <a:p>
            <a:pPr>
              <a:spcBef>
                <a:spcPct val="0"/>
              </a:spcBef>
            </a:pPr>
            <a:endParaRPr lang="en-GB" altLang="en-US"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AF8C101-41FC-41B9-B88F-498DFB4575BE}" type="slidenum">
              <a:rPr lang="en-GB" altLang="en-US">
                <a:latin typeface="Calibri" pitchFamily="34" charset="0"/>
              </a:rPr>
              <a:pPr fontAlgn="base">
                <a:spcBef>
                  <a:spcPct val="0"/>
                </a:spcBef>
                <a:spcAft>
                  <a:spcPct val="0"/>
                </a:spcAft>
              </a:pPr>
              <a:t>68</a:t>
            </a:fld>
            <a:endParaRPr lang="en-GB" altLang="en-US">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a:t>
            </a:r>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541EE54-B85C-4768-BC10-FA08C9B4F69A}" type="slidenum">
              <a:rPr lang="en-GB" altLang="en-US">
                <a:latin typeface="Calibri" pitchFamily="34" charset="0"/>
              </a:rPr>
              <a:pPr fontAlgn="base">
                <a:spcBef>
                  <a:spcPct val="0"/>
                </a:spcBef>
                <a:spcAft>
                  <a:spcPct val="0"/>
                </a:spcAft>
              </a:pPr>
              <a:t>69</a:t>
            </a:fld>
            <a:endParaRPr lang="en-GB" altLang="en-US">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 - Cumulative balance should take into account a patients fluid balance over a number of days.  </a:t>
            </a:r>
          </a:p>
          <a:p>
            <a:pPr>
              <a:spcBef>
                <a:spcPct val="0"/>
              </a:spcBef>
            </a:pPr>
            <a:r>
              <a:rPr lang="en-GB" altLang="en-US" smtClean="0"/>
              <a:t> - Where accurate fluid balance is difficult use daily weights instead, acute loss gain is usually always fluid.</a:t>
            </a:r>
          </a:p>
          <a:p>
            <a:pPr>
              <a:spcBef>
                <a:spcPct val="0"/>
              </a:spcBef>
            </a:pPr>
            <a:r>
              <a:rPr lang="en-GB" altLang="en-US" smtClean="0"/>
              <a:t> - Catheterisation should be carefully considered.  Avoid where possible as there is risk of infection or injury – however in patients who are critically unwell close monitoring via a catheter is warranted.</a:t>
            </a:r>
          </a:p>
          <a:p>
            <a:pPr>
              <a:spcBef>
                <a:spcPct val="0"/>
              </a:spcBef>
            </a:pPr>
            <a:endParaRPr lang="en-GB" altLang="en-US" smtClean="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F1E814A-F8EC-4597-BA2C-96CB58B01767}" type="slidenum">
              <a:rPr lang="en-GB" altLang="en-US">
                <a:latin typeface="Calibri" pitchFamily="34" charset="0"/>
              </a:rPr>
              <a:pPr fontAlgn="base">
                <a:spcBef>
                  <a:spcPct val="0"/>
                </a:spcBef>
                <a:spcAft>
                  <a:spcPct val="0"/>
                </a:spcAft>
              </a:pPr>
              <a:t>73</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Loss of renal mass leads to loss of active vit D and hypocalciaemia.</a:t>
            </a:r>
          </a:p>
          <a:p>
            <a:pPr>
              <a:spcBef>
                <a:spcPct val="0"/>
              </a:spcBef>
            </a:pPr>
            <a:r>
              <a:rPr lang="en-GB" altLang="en-US" smtClean="0"/>
              <a:t>also known as an </a:t>
            </a:r>
            <a:r>
              <a:rPr lang="en-GB" altLang="en-US" b="1" smtClean="0"/>
              <a:t>angiotensinogenase</a:t>
            </a:r>
            <a:r>
              <a:rPr lang="en-GB" altLang="en-US" smtClean="0"/>
              <a:t>, is an enzyme that participates in the body's renin-angiotensin system (RAS)—also known as the renin-angiotensin-aldosterone axis—that mediates extracellular volume </a:t>
            </a:r>
          </a:p>
          <a:p>
            <a:pPr>
              <a:spcBef>
                <a:spcPct val="0"/>
              </a:spcBef>
            </a:pPr>
            <a:endParaRPr lang="en-GB"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E6562DF-3CB5-4A99-9994-03A64E4F35B7}" type="slidenum">
              <a:rPr lang="en-GB" altLang="en-US">
                <a:solidFill>
                  <a:srgbClr val="000000"/>
                </a:solidFill>
                <a:latin typeface="Calibri" pitchFamily="34" charset="0"/>
              </a:rPr>
              <a:pPr fontAlgn="base">
                <a:spcBef>
                  <a:spcPct val="0"/>
                </a:spcBef>
                <a:spcAft>
                  <a:spcPct val="0"/>
                </a:spcAft>
              </a:pPr>
              <a:t>12</a:t>
            </a:fld>
            <a:endParaRPr lang="en-GB" altLang="en-US">
              <a:solidFill>
                <a:srgbClr val="000000"/>
              </a:solidFill>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C038DFC-7574-471C-9120-1CD95B4526FF}" type="slidenum">
              <a:rPr lang="en-GB" altLang="en-US">
                <a:latin typeface="Calibri" pitchFamily="34" charset="0"/>
              </a:rPr>
              <a:pPr fontAlgn="base">
                <a:spcBef>
                  <a:spcPct val="0"/>
                </a:spcBef>
                <a:spcAft>
                  <a:spcPct val="0"/>
                </a:spcAft>
              </a:pPr>
              <a:t>74</a:t>
            </a:fld>
            <a:endParaRPr lang="en-GB" altLang="en-US">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Patient did not have AKI.</a:t>
            </a:r>
          </a:p>
          <a:p>
            <a:pPr>
              <a:spcBef>
                <a:spcPct val="0"/>
              </a:spcBef>
            </a:pPr>
            <a:endParaRPr lang="en-GB" altLang="en-US" smtClean="0"/>
          </a:p>
          <a:p>
            <a:pPr>
              <a:spcBef>
                <a:spcPct val="0"/>
              </a:spcBef>
            </a:pPr>
            <a:r>
              <a:rPr lang="en-GB" altLang="en-US" smtClean="0"/>
              <a:t>Median result lower due to ITU admission in November: Multi organ failure and prolonged admission – creatinine level 16 at one point during admission.</a:t>
            </a:r>
          </a:p>
          <a:p>
            <a:pPr>
              <a:spcBef>
                <a:spcPct val="0"/>
              </a:spcBef>
            </a:pPr>
            <a:endParaRPr lang="en-GB" altLang="en-US" smtClean="0"/>
          </a:p>
          <a:p>
            <a:pPr>
              <a:spcBef>
                <a:spcPct val="0"/>
              </a:spcBef>
            </a:pPr>
            <a:endParaRPr lang="en-GB" altLang="en-US"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CCDE889-1438-41D1-8AF0-CD4B98381574}" type="slidenum">
              <a:rPr lang="en-GB" altLang="en-US">
                <a:latin typeface="Calibri" pitchFamily="34" charset="0"/>
              </a:rPr>
              <a:pPr fontAlgn="base">
                <a:spcBef>
                  <a:spcPct val="0"/>
                </a:spcBef>
                <a:spcAft>
                  <a:spcPct val="0"/>
                </a:spcAft>
              </a:pPr>
              <a:t>75</a:t>
            </a:fld>
            <a:endParaRPr lang="en-GB" altLang="en-US">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Correct the person did have an AKI.</a:t>
            </a:r>
          </a:p>
          <a:p>
            <a:pPr>
              <a:spcBef>
                <a:spcPct val="0"/>
              </a:spcBef>
            </a:pPr>
            <a:r>
              <a:rPr lang="en-GB" altLang="en-US" smtClean="0"/>
              <a:t>Last recent creatinine level was 150.</a:t>
            </a:r>
          </a:p>
          <a:p>
            <a:pPr>
              <a:spcBef>
                <a:spcPct val="0"/>
              </a:spcBef>
            </a:pPr>
            <a:endParaRPr lang="en-GB" altLang="en-US" smtClean="0"/>
          </a:p>
          <a:p>
            <a:pPr>
              <a:spcBef>
                <a:spcPct val="0"/>
              </a:spcBef>
            </a:pPr>
            <a:endParaRPr lang="en-GB" alt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7950E96-F8C9-46BB-B26C-BEDA2A955905}" type="slidenum">
              <a:rPr lang="en-GB" altLang="en-US">
                <a:latin typeface="Calibri" pitchFamily="34" charset="0"/>
              </a:rPr>
              <a:pPr fontAlgn="base">
                <a:spcBef>
                  <a:spcPct val="0"/>
                </a:spcBef>
                <a:spcAft>
                  <a:spcPct val="0"/>
                </a:spcAft>
              </a:pPr>
              <a:t>76</a:t>
            </a:fld>
            <a:endParaRPr lang="en-GB" altLang="en-US">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Not all AKI is dehydration! </a:t>
            </a: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23BCA09-4EDD-4061-9981-3CCED2F71D00}" type="slidenum">
              <a:rPr lang="en-GB" altLang="en-US">
                <a:latin typeface="Calibri" pitchFamily="34" charset="0"/>
              </a:rPr>
              <a:pPr fontAlgn="base">
                <a:spcBef>
                  <a:spcPct val="0"/>
                </a:spcBef>
                <a:spcAft>
                  <a:spcPct val="0"/>
                </a:spcAft>
              </a:pPr>
              <a:t>84</a:t>
            </a:fld>
            <a:endParaRPr lang="en-GB" altLang="en-US">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Hydration is essential for health – fluid loss of 15% is life threatening.</a:t>
            </a:r>
          </a:p>
          <a:p>
            <a:pPr>
              <a:spcBef>
                <a:spcPct val="0"/>
              </a:spcBef>
            </a:pPr>
            <a:r>
              <a:rPr lang="en-GB" altLang="en-US" smtClean="0"/>
              <a:t>Staff should inform patients and carers on how to spot dehydration and what they should do.</a:t>
            </a:r>
          </a:p>
          <a:p>
            <a:pPr>
              <a:spcBef>
                <a:spcPct val="0"/>
              </a:spcBef>
            </a:pPr>
            <a:r>
              <a:rPr lang="en-GB" altLang="en-US" smtClean="0"/>
              <a:t>It is important to consider that all your patients are sufficiently hydrated – can they reach and actively take a drink in front of you?  If they cant then they will need assistance. </a:t>
            </a:r>
          </a:p>
          <a:p>
            <a:pPr>
              <a:spcBef>
                <a:spcPct val="0"/>
              </a:spcBef>
            </a:pPr>
            <a:r>
              <a:rPr lang="en-GB" altLang="en-US" smtClean="0"/>
              <a:t>How much intake should we advise patients/carers?  General rule of thumb suggest 30ml/kg however in hot weather or periods of illness more fluid may be required.</a:t>
            </a:r>
          </a:p>
          <a:p>
            <a:pPr>
              <a:spcBef>
                <a:spcPct val="0"/>
              </a:spcBef>
            </a:pPr>
            <a:endParaRPr lang="en-GB" altLang="en-US" smtClean="0"/>
          </a:p>
          <a:p>
            <a:pPr>
              <a:spcBef>
                <a:spcPct val="0"/>
              </a:spcBef>
            </a:pPr>
            <a:r>
              <a:rPr lang="en-GB" altLang="en-US" smtClean="0"/>
              <a:t>A wide variety of patient information leaflets have been developed in a multitude of NHS Trusts and could be utilised in your clinical areas if deemed suitable.</a:t>
            </a:r>
          </a:p>
          <a:p>
            <a:pPr>
              <a:spcBef>
                <a:spcPct val="0"/>
              </a:spcBef>
            </a:pPr>
            <a:r>
              <a:rPr lang="en-GB" altLang="en-US" smtClean="0"/>
              <a:t>Could also access public health websites such as NHS Choices, NHS Kidney Care, Think Kidneys websites.</a:t>
            </a:r>
          </a:p>
          <a:p>
            <a:pPr>
              <a:spcBef>
                <a:spcPct val="0"/>
              </a:spcBef>
            </a:pPr>
            <a:endParaRPr lang="en-GB" altLang="en-US" smtClean="0"/>
          </a:p>
          <a:p>
            <a:pPr>
              <a:spcBef>
                <a:spcPct val="0"/>
              </a:spcBef>
            </a:pPr>
            <a:endParaRPr lang="en-GB" altLang="en-US"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2879293-D9D0-48D5-AA21-7B07B568D336}" type="slidenum">
              <a:rPr lang="en-GB" altLang="en-US">
                <a:latin typeface="Calibri" pitchFamily="34" charset="0"/>
              </a:rPr>
              <a:pPr fontAlgn="base">
                <a:spcBef>
                  <a:spcPct val="0"/>
                </a:spcBef>
                <a:spcAft>
                  <a:spcPct val="0"/>
                </a:spcAft>
              </a:pPr>
              <a:t>85</a:t>
            </a:fld>
            <a:endParaRPr lang="en-GB" altLang="en-US">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We lose the thirst sensation with age – routine drinking might be beneficial to the elderly population.</a:t>
            </a:r>
          </a:p>
          <a:p>
            <a:pPr>
              <a:spcBef>
                <a:spcPct val="0"/>
              </a:spcBef>
            </a:pPr>
            <a:endParaRPr lang="en-GB"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36FC003-B8F4-4CFF-B808-BC9EEA18C66D}" type="slidenum">
              <a:rPr lang="en-GB" altLang="en-US">
                <a:latin typeface="Calibri" pitchFamily="34" charset="0"/>
              </a:rPr>
              <a:pPr fontAlgn="base">
                <a:spcBef>
                  <a:spcPct val="0"/>
                </a:spcBef>
                <a:spcAft>
                  <a:spcPct val="0"/>
                </a:spcAft>
              </a:pPr>
              <a:t>86</a:t>
            </a:fld>
            <a:endParaRPr lang="en-GB" altLang="en-US">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84E384C-B770-4BE0-8C29-A202FD09A17D}" type="slidenum">
              <a:rPr lang="en-GB" altLang="en-US">
                <a:solidFill>
                  <a:srgbClr val="000000"/>
                </a:solidFill>
                <a:latin typeface="Calibri" pitchFamily="34" charset="0"/>
              </a:rPr>
              <a:pPr fontAlgn="base">
                <a:spcBef>
                  <a:spcPct val="0"/>
                </a:spcBef>
                <a:spcAft>
                  <a:spcPct val="0"/>
                </a:spcAft>
              </a:pPr>
              <a:t>90</a:t>
            </a:fld>
            <a:endParaRPr lang="en-GB" altLang="en-US">
              <a:solidFill>
                <a:srgbClr val="000000"/>
              </a:solidFill>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8F79890-4B5A-4D63-B5A2-BD092F700E54}" type="slidenum">
              <a:rPr lang="en-GB" altLang="en-US">
                <a:solidFill>
                  <a:srgbClr val="000000"/>
                </a:solidFill>
                <a:latin typeface="Calibri" pitchFamily="34" charset="0"/>
              </a:rPr>
              <a:pPr fontAlgn="base">
                <a:spcBef>
                  <a:spcPct val="0"/>
                </a:spcBef>
                <a:spcAft>
                  <a:spcPct val="0"/>
                </a:spcAft>
              </a:pPr>
              <a:t>91</a:t>
            </a:fld>
            <a:endParaRPr lang="en-GB" altLang="en-US">
              <a:solidFill>
                <a:srgbClr val="000000"/>
              </a:solidFill>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altLang="en-US" smtClean="0"/>
              <a:t>Many patients are harmed and die every year as a direct result of the medicines we prescribe and administer.</a:t>
            </a:r>
          </a:p>
          <a:p>
            <a:pPr marL="171450" indent="-171450">
              <a:spcBef>
                <a:spcPct val="0"/>
              </a:spcBef>
              <a:buFontTx/>
              <a:buChar char="•"/>
            </a:pPr>
            <a:endParaRPr lang="en-GB" altLang="en-US" smtClean="0"/>
          </a:p>
          <a:p>
            <a:pPr marL="171450" indent="-171450">
              <a:spcBef>
                <a:spcPct val="0"/>
              </a:spcBef>
              <a:buFontTx/>
              <a:buChar char="•"/>
            </a:pPr>
            <a:r>
              <a:rPr lang="en-GB" altLang="en-US" smtClean="0"/>
              <a:t>Reduced excretion = increased adverse events due to accumulated drugs.</a:t>
            </a:r>
          </a:p>
          <a:p>
            <a:pPr marL="171450" indent="-171450">
              <a:spcBef>
                <a:spcPct val="0"/>
              </a:spcBef>
              <a:buFontTx/>
              <a:buChar char="•"/>
            </a:pPr>
            <a:endParaRPr lang="en-GB" altLang="en-US" smtClean="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B29C8EC-C05E-42BD-B57C-0C98476E0EFB}" type="slidenum">
              <a:rPr lang="en-GB" altLang="en-US">
                <a:solidFill>
                  <a:srgbClr val="000000"/>
                </a:solidFill>
                <a:latin typeface="Calibri" pitchFamily="34" charset="0"/>
              </a:rPr>
              <a:pPr fontAlgn="base">
                <a:spcBef>
                  <a:spcPct val="0"/>
                </a:spcBef>
                <a:spcAft>
                  <a:spcPct val="0"/>
                </a:spcAft>
              </a:pPr>
              <a:t>92</a:t>
            </a:fld>
            <a:endParaRPr lang="en-GB" altLang="en-US">
              <a:solidFill>
                <a:srgbClr val="000000"/>
              </a:solidFill>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273050" fontAlgn="auto">
              <a:spcBef>
                <a:spcPct val="20000"/>
              </a:spcBef>
              <a:spcAft>
                <a:spcPts val="0"/>
              </a:spcAft>
              <a:buClr>
                <a:srgbClr val="0F6FC6"/>
              </a:buClr>
              <a:buSzPct val="76000"/>
              <a:buFont typeface="Wingdings 2" pitchFamily="18" charset="2"/>
              <a:buChar char=""/>
              <a:defRPr/>
            </a:pPr>
            <a:r>
              <a:rPr lang="en-GB" altLang="en-US" sz="2400" dirty="0" smtClean="0">
                <a:solidFill>
                  <a:srgbClr val="002060"/>
                </a:solidFill>
                <a:latin typeface="Century Gothic" pitchFamily="34" charset="0"/>
              </a:rPr>
              <a:t>In addition when prescribing, we should remember that:</a:t>
            </a:r>
          </a:p>
          <a:p>
            <a:pPr marL="69850" fontAlgn="auto">
              <a:spcBef>
                <a:spcPct val="20000"/>
              </a:spcBef>
              <a:spcAft>
                <a:spcPts val="0"/>
              </a:spcAft>
              <a:buClr>
                <a:srgbClr val="0F6FC6"/>
              </a:buClr>
              <a:buSzPct val="76000"/>
              <a:buFont typeface="Wingdings 2" pitchFamily="18" charset="2"/>
              <a:buNone/>
              <a:defRPr/>
            </a:pPr>
            <a:endParaRPr lang="en-GB" altLang="en-US" sz="2400" dirty="0" smtClean="0">
              <a:solidFill>
                <a:srgbClr val="002060"/>
              </a:solidFill>
              <a:latin typeface="Century Gothic" pitchFamily="34" charset="0"/>
            </a:endParaRPr>
          </a:p>
          <a:p>
            <a:pPr marL="639763" lvl="1" indent="-273050" fontAlgn="auto">
              <a:spcBef>
                <a:spcPct val="20000"/>
              </a:spcBef>
              <a:spcAft>
                <a:spcPts val="0"/>
              </a:spcAft>
              <a:buClr>
                <a:srgbClr val="0F6FC6"/>
              </a:buClr>
              <a:buSzPct val="76000"/>
              <a:buFont typeface="Wingdings 2" pitchFamily="18" charset="2"/>
              <a:buChar char=""/>
              <a:defRPr/>
            </a:pPr>
            <a:r>
              <a:rPr lang="en-GB" altLang="en-US" sz="2200" dirty="0" smtClean="0">
                <a:solidFill>
                  <a:srgbClr val="002060"/>
                </a:solidFill>
                <a:latin typeface="Century Gothic" pitchFamily="34" charset="0"/>
              </a:rPr>
              <a:t>The absorption of drugs may be affected </a:t>
            </a:r>
            <a:r>
              <a:rPr lang="en-GB" altLang="en-US" sz="2400" dirty="0" smtClean="0"/>
              <a:t>due to nausea, vomiting and diarrhoea associated with uraemia.</a:t>
            </a:r>
          </a:p>
          <a:p>
            <a:pPr marL="639763" lvl="1" indent="-273050" fontAlgn="auto">
              <a:spcBef>
                <a:spcPct val="20000"/>
              </a:spcBef>
              <a:spcAft>
                <a:spcPts val="0"/>
              </a:spcAft>
              <a:buClr>
                <a:srgbClr val="0F6FC6"/>
              </a:buClr>
              <a:buSzPct val="76000"/>
              <a:buFont typeface="Wingdings 2" pitchFamily="18" charset="2"/>
              <a:buChar char=""/>
              <a:defRPr/>
            </a:pPr>
            <a:endParaRPr lang="en-GB" altLang="en-US" sz="2200" dirty="0" smtClean="0">
              <a:solidFill>
                <a:srgbClr val="002060"/>
              </a:solidFill>
              <a:latin typeface="Century Gothic" pitchFamily="34" charset="0"/>
            </a:endParaRPr>
          </a:p>
          <a:p>
            <a:pPr marL="639763" lvl="1" indent="-273050" fontAlgn="auto">
              <a:spcBef>
                <a:spcPct val="20000"/>
              </a:spcBef>
              <a:spcAft>
                <a:spcPts val="0"/>
              </a:spcAft>
              <a:buClr>
                <a:srgbClr val="0F6FC6"/>
              </a:buClr>
              <a:buSzPct val="76000"/>
              <a:buFont typeface="Wingdings 2" pitchFamily="18" charset="2"/>
              <a:buChar char=""/>
              <a:defRPr/>
            </a:pPr>
            <a:r>
              <a:rPr lang="en-GB" altLang="en-US" sz="2200" dirty="0" smtClean="0">
                <a:solidFill>
                  <a:srgbClr val="002060"/>
                </a:solidFill>
                <a:latin typeface="Century Gothic" pitchFamily="34" charset="0"/>
              </a:rPr>
              <a:t>Changes in hydration state, alterations in protein binding and alterations in tissue binding can affect the distribution of a drug.  This can affect drug dosing.</a:t>
            </a:r>
          </a:p>
          <a:p>
            <a:pPr marL="639763" lvl="1" indent="-273050" fontAlgn="auto">
              <a:spcBef>
                <a:spcPct val="20000"/>
              </a:spcBef>
              <a:spcAft>
                <a:spcPts val="0"/>
              </a:spcAft>
              <a:buClr>
                <a:srgbClr val="0F6FC6"/>
              </a:buClr>
              <a:buSzPct val="76000"/>
              <a:buFont typeface="Wingdings 2" pitchFamily="18" charset="2"/>
              <a:buChar char=""/>
              <a:defRPr/>
            </a:pPr>
            <a:endParaRPr lang="en-GB" altLang="en-US" sz="2200" dirty="0" smtClean="0">
              <a:solidFill>
                <a:srgbClr val="002060"/>
              </a:solidFill>
              <a:latin typeface="Century Gothic" pitchFamily="34" charset="0"/>
            </a:endParaRPr>
          </a:p>
          <a:p>
            <a:pPr marL="639763" lvl="1" indent="-273050" fontAlgn="auto">
              <a:spcBef>
                <a:spcPct val="20000"/>
              </a:spcBef>
              <a:spcAft>
                <a:spcPts val="0"/>
              </a:spcAft>
              <a:buClr>
                <a:srgbClr val="0F6FC6"/>
              </a:buClr>
              <a:buSzPct val="76000"/>
              <a:buFont typeface="Wingdings 2" pitchFamily="18" charset="2"/>
              <a:buChar char=""/>
              <a:defRPr/>
            </a:pPr>
            <a:r>
              <a:rPr lang="en-GB" altLang="en-US" sz="2200" dirty="0" smtClean="0">
                <a:solidFill>
                  <a:srgbClr val="002060"/>
                </a:solidFill>
                <a:latin typeface="Century Gothic" pitchFamily="34" charset="0"/>
              </a:rPr>
              <a:t>Water soluble drugs stay in the blood and interstitial fluid</a:t>
            </a:r>
          </a:p>
          <a:p>
            <a:pPr marL="366713" lvl="1" fontAlgn="auto">
              <a:spcBef>
                <a:spcPct val="20000"/>
              </a:spcBef>
              <a:spcAft>
                <a:spcPts val="0"/>
              </a:spcAft>
              <a:buClr>
                <a:srgbClr val="0F6FC6"/>
              </a:buClr>
              <a:buSzPct val="76000"/>
              <a:buFont typeface="Wingdings 2" pitchFamily="18" charset="2"/>
              <a:buNone/>
              <a:defRPr/>
            </a:pPr>
            <a:endParaRPr lang="en-GB" altLang="en-US" sz="2200" dirty="0" smtClean="0">
              <a:solidFill>
                <a:srgbClr val="002060"/>
              </a:solidFill>
              <a:latin typeface="Century Gothic" pitchFamily="34" charset="0"/>
            </a:endParaRPr>
          </a:p>
          <a:p>
            <a:pPr marL="639763" lvl="1" indent="-273050" fontAlgn="auto">
              <a:spcBef>
                <a:spcPct val="20000"/>
              </a:spcBef>
              <a:spcAft>
                <a:spcPts val="0"/>
              </a:spcAft>
              <a:buClr>
                <a:srgbClr val="0F6FC6"/>
              </a:buClr>
              <a:buSzPct val="76000"/>
              <a:buFont typeface="Wingdings 2" pitchFamily="18" charset="2"/>
              <a:buChar char=""/>
              <a:defRPr/>
            </a:pPr>
            <a:r>
              <a:rPr lang="en-GB" altLang="en-US" sz="2200" dirty="0" smtClean="0">
                <a:solidFill>
                  <a:srgbClr val="002060"/>
                </a:solidFill>
                <a:latin typeface="Century Gothic" pitchFamily="34" charset="0"/>
              </a:rPr>
              <a:t>Fat soluble drugs tend to stay in fatty tissues</a:t>
            </a:r>
            <a:endParaRPr lang="en-GB" altLang="en-US" dirty="0" smtClean="0">
              <a:solidFill>
                <a:srgbClr val="000000"/>
              </a:solidFill>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C7FCF9E-4966-4F66-B195-3D9A243B5F6F}" type="slidenum">
              <a:rPr lang="en-GB" altLang="en-US">
                <a:solidFill>
                  <a:srgbClr val="000000"/>
                </a:solidFill>
                <a:latin typeface="Calibri" pitchFamily="34" charset="0"/>
              </a:rPr>
              <a:pPr fontAlgn="base">
                <a:spcBef>
                  <a:spcPct val="0"/>
                </a:spcBef>
                <a:spcAft>
                  <a:spcPct val="0"/>
                </a:spcAft>
              </a:pPr>
              <a:t>93</a:t>
            </a:fld>
            <a:endParaRPr lang="en-GB" alt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Ultrafiltrate accounts for approx 180litres per day</a:t>
            </a:r>
          </a:p>
          <a:p>
            <a:pPr>
              <a:spcBef>
                <a:spcPct val="0"/>
              </a:spcBef>
            </a:pPr>
            <a:r>
              <a:rPr lang="en-GB" altLang="en-US" smtClean="0"/>
              <a:t>Requires a large constant amount of blood flow- 20% of total cardiac output</a:t>
            </a:r>
          </a:p>
          <a:p>
            <a:pPr>
              <a:spcBef>
                <a:spcPct val="0"/>
              </a:spcBef>
            </a:pPr>
            <a:r>
              <a:rPr lang="en-GB" altLang="en-US" smtClean="0"/>
              <a:t>99% of which must be re-absorbed or die within minutes.</a:t>
            </a:r>
          </a:p>
          <a:p>
            <a:pPr>
              <a:spcBef>
                <a:spcPct val="0"/>
              </a:spcBef>
            </a:pPr>
            <a:endParaRPr lang="en-GB" altLang="en-US" smtClean="0"/>
          </a:p>
          <a:p>
            <a:pPr>
              <a:spcBef>
                <a:spcPct val="0"/>
              </a:spcBef>
            </a:pPr>
            <a:r>
              <a:rPr lang="en-GB" altLang="en-US" smtClean="0"/>
              <a:t>Glomeruli-filter unit of the nephron.  Allows water, amonio acids, sodium and other free ions pass through its membranes and into the tubule system.</a:t>
            </a:r>
          </a:p>
          <a:p>
            <a:pPr>
              <a:spcBef>
                <a:spcPct val="0"/>
              </a:spcBef>
            </a:pPr>
            <a:endParaRPr lang="en-GB" altLang="en-US" smtClean="0"/>
          </a:p>
          <a:p>
            <a:pPr>
              <a:spcBef>
                <a:spcPct val="0"/>
              </a:spcBef>
            </a:pPr>
            <a:r>
              <a:rPr lang="en-GB" altLang="en-US" smtClean="0"/>
              <a:t>PCT is responsible for reasborbtion</a:t>
            </a:r>
          </a:p>
          <a:p>
            <a:pPr>
              <a:spcBef>
                <a:spcPct val="0"/>
              </a:spcBef>
            </a:pPr>
            <a:endParaRPr lang="en-GB" altLang="en-US" smtClean="0"/>
          </a:p>
          <a:p>
            <a:pPr>
              <a:spcBef>
                <a:spcPct val="0"/>
              </a:spcBef>
            </a:pPr>
            <a:r>
              <a:rPr lang="en-GB" altLang="en-US" smtClean="0"/>
              <a:t>3 sections of loop of henle.  Essentially working against each other to create a counter current system to work as a water pump.</a:t>
            </a:r>
          </a:p>
          <a:p>
            <a:pPr>
              <a:spcBef>
                <a:spcPct val="0"/>
              </a:spcBef>
            </a:pPr>
            <a:endParaRPr lang="en-GB" altLang="en-US" smtClean="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64EFFDAB-80C0-4793-9508-D2186BF9C609}" type="slidenum">
              <a:rPr lang="en-GB" altLang="en-US">
                <a:solidFill>
                  <a:srgbClr val="000000"/>
                </a:solidFill>
                <a:latin typeface="Calibri" pitchFamily="34" charset="0"/>
              </a:rPr>
              <a:pPr fontAlgn="base">
                <a:spcBef>
                  <a:spcPct val="0"/>
                </a:spcBef>
                <a:spcAft>
                  <a:spcPct val="0"/>
                </a:spcAft>
              </a:pPr>
              <a:t>13</a:t>
            </a:fld>
            <a:endParaRPr lang="en-GB" altLang="en-US">
              <a:solidFill>
                <a:srgbClr val="000000"/>
              </a:solidFill>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endParaRPr lang="en-GB" altLang="en-US" smtClean="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C2D83C2-5C6A-4446-A7C9-2F7DC01AF075}" type="slidenum">
              <a:rPr lang="en-GB" altLang="en-US">
                <a:solidFill>
                  <a:srgbClr val="000000"/>
                </a:solidFill>
                <a:latin typeface="Calibri" pitchFamily="34" charset="0"/>
              </a:rPr>
              <a:pPr fontAlgn="base">
                <a:spcBef>
                  <a:spcPct val="0"/>
                </a:spcBef>
                <a:spcAft>
                  <a:spcPct val="0"/>
                </a:spcAft>
              </a:pPr>
              <a:t>94</a:t>
            </a:fld>
            <a:endParaRPr lang="en-GB" altLang="en-US">
              <a:solidFill>
                <a:srgbClr val="000000"/>
              </a:solidFill>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altLang="en-US" smtClean="0"/>
              <a:t>Aintree Hospital – comprehensive protocol</a:t>
            </a:r>
          </a:p>
          <a:p>
            <a:pPr marL="171450" indent="-171450">
              <a:spcBef>
                <a:spcPct val="0"/>
              </a:spcBef>
              <a:buFontTx/>
              <a:buChar char="•"/>
            </a:pPr>
            <a:r>
              <a:rPr lang="en-GB" altLang="en-US" smtClean="0"/>
              <a:t>N-acetylcysteine (NAC) 600 mg orally twice a day, on the day before and of the procedure if creatinine clearance is estimated to be less than 60 mL/min</a:t>
            </a:r>
          </a:p>
          <a:p>
            <a:pPr marL="171450" indent="-171450">
              <a:spcBef>
                <a:spcPct val="0"/>
              </a:spcBef>
              <a:buFontTx/>
              <a:buChar char="•"/>
            </a:pPr>
            <a:r>
              <a:rPr lang="en-GB" altLang="en-US" smtClean="0"/>
              <a:t>Out of hours, oral NAC won’t be stored in the trust – therefore iv preparation can be given orally.</a:t>
            </a:r>
          </a:p>
          <a:p>
            <a:pPr marL="171450" indent="-171450">
              <a:spcBef>
                <a:spcPct val="0"/>
              </a:spcBef>
              <a:buFontTx/>
              <a:buChar char="•"/>
            </a:pPr>
            <a:r>
              <a:rPr lang="en-GB" altLang="en-US" smtClean="0"/>
              <a:t>If patient is nil by mouth give NAC 1gm intravenously in 100ml 0.9% saline on day of contrast and on the day post procedure </a:t>
            </a:r>
          </a:p>
          <a:p>
            <a:pPr marL="171450" indent="-171450">
              <a:spcBef>
                <a:spcPct val="0"/>
              </a:spcBef>
              <a:buFontTx/>
              <a:buChar char="•"/>
            </a:pPr>
            <a:endParaRPr lang="en-GB" altLang="en-US" smtClean="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00FE660-B321-42AA-BD02-503A100E8909}" type="slidenum">
              <a:rPr lang="en-GB" altLang="en-US">
                <a:solidFill>
                  <a:srgbClr val="000000"/>
                </a:solidFill>
                <a:latin typeface="Calibri" pitchFamily="34" charset="0"/>
              </a:rPr>
              <a:pPr fontAlgn="base">
                <a:spcBef>
                  <a:spcPct val="0"/>
                </a:spcBef>
                <a:spcAft>
                  <a:spcPct val="0"/>
                </a:spcAft>
              </a:pPr>
              <a:t>96</a:t>
            </a:fld>
            <a:endParaRPr lang="en-GB" altLang="en-US">
              <a:solidFill>
                <a:srgbClr val="000000"/>
              </a:solidFill>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a:p>
            <a:pPr>
              <a:spcBef>
                <a:spcPct val="0"/>
              </a:spcBef>
            </a:pPr>
            <a:r>
              <a:rPr lang="en-GB" altLang="en-US" smtClean="0"/>
              <a:t>Reduction in blood pressure secondary to vasodilatation following ACE inhibition is greatest when the renin-angiotensin system is stimulated (e.g. following diuretic therapy or in renal artery stenosis) but ACE inhibitors also lower blood pressure when there is normal or low activity of the renin-angiotensin system.  Remember patients on ACE are likely to be on diuretic of some description.</a:t>
            </a:r>
          </a:p>
          <a:p>
            <a:pPr>
              <a:spcBef>
                <a:spcPct val="0"/>
              </a:spcBef>
            </a:pPr>
            <a:endParaRPr lang="en-GB" altLang="en-US" smtClean="0"/>
          </a:p>
          <a:p>
            <a:pPr>
              <a:spcBef>
                <a:spcPct val="0"/>
              </a:spcBef>
            </a:pPr>
            <a:endParaRPr lang="en-GB" altLang="en-US" smtClean="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2B8CEF8D-9674-4F49-81CA-9875521FC6D2}" type="slidenum">
              <a:rPr lang="en-GB" altLang="en-US">
                <a:solidFill>
                  <a:srgbClr val="000000"/>
                </a:solidFill>
                <a:latin typeface="Calibri" pitchFamily="34" charset="0"/>
              </a:rPr>
              <a:pPr fontAlgn="base">
                <a:spcBef>
                  <a:spcPct val="0"/>
                </a:spcBef>
                <a:spcAft>
                  <a:spcPct val="0"/>
                </a:spcAft>
              </a:pPr>
              <a:t>97</a:t>
            </a:fld>
            <a:endParaRPr lang="en-GB" altLang="en-US">
              <a:solidFill>
                <a:srgbClr val="000000"/>
              </a:solidFill>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GB" altLang="en-US" dirty="0" smtClean="0"/>
              <a:t>ACE inhibitors lead to dilatation of efferent arterioles of the glomerulus, which causes decrease in GFR, reduced blood pressure and reduced renal perfusion.</a:t>
            </a:r>
          </a:p>
          <a:p>
            <a:pPr fontAlgn="auto">
              <a:spcBef>
                <a:spcPts val="0"/>
              </a:spcBef>
              <a:spcAft>
                <a:spcPts val="0"/>
              </a:spcAft>
              <a:defRPr/>
            </a:pPr>
            <a:r>
              <a:rPr lang="en-GB" dirty="0" smtClean="0"/>
              <a:t> </a:t>
            </a:r>
          </a:p>
          <a:p>
            <a:pPr marL="171450" indent="-171450" fontAlgn="auto">
              <a:spcBef>
                <a:spcPts val="0"/>
              </a:spcBef>
              <a:spcAft>
                <a:spcPts val="0"/>
              </a:spcAft>
              <a:buFont typeface="Arial" panose="020B0604020202020204" pitchFamily="34" charset="0"/>
              <a:buChar char="•"/>
              <a:defRPr/>
            </a:pPr>
            <a:r>
              <a:rPr lang="en-GB" dirty="0" smtClean="0"/>
              <a:t>Aldosterone  </a:t>
            </a:r>
          </a:p>
          <a:p>
            <a:pPr marL="628650" lvl="1" indent="-171450" fontAlgn="auto">
              <a:spcBef>
                <a:spcPts val="0"/>
              </a:spcBef>
              <a:spcAft>
                <a:spcPts val="0"/>
              </a:spcAft>
              <a:buFont typeface="Arial" panose="020B0604020202020204" pitchFamily="34" charset="0"/>
              <a:buChar char="•"/>
              <a:defRPr/>
            </a:pPr>
            <a:r>
              <a:rPr lang="en-GB" dirty="0" smtClean="0"/>
              <a:t>Excrete potassium</a:t>
            </a:r>
          </a:p>
          <a:p>
            <a:pPr marL="628650" lvl="1" indent="-171450" fontAlgn="auto">
              <a:spcBef>
                <a:spcPts val="0"/>
              </a:spcBef>
              <a:spcAft>
                <a:spcPts val="0"/>
              </a:spcAft>
              <a:buFont typeface="Arial" panose="020B0604020202020204" pitchFamily="34" charset="0"/>
              <a:buChar char="•"/>
              <a:defRPr/>
            </a:pPr>
            <a:r>
              <a:rPr lang="en-GB" dirty="0" smtClean="0"/>
              <a:t>kidneys to retain salt </a:t>
            </a:r>
          </a:p>
          <a:p>
            <a:pPr marL="628650" lvl="1" indent="-171450" fontAlgn="auto">
              <a:spcBef>
                <a:spcPts val="0"/>
              </a:spcBef>
              <a:spcAft>
                <a:spcPts val="0"/>
              </a:spcAft>
              <a:buFont typeface="Arial" panose="020B0604020202020204" pitchFamily="34" charset="0"/>
              <a:buChar char="•"/>
              <a:defRPr/>
            </a:pPr>
            <a:r>
              <a:rPr lang="en-GB" dirty="0" smtClean="0"/>
              <a:t>increases retention of water</a:t>
            </a:r>
          </a:p>
          <a:p>
            <a:pPr marL="628650" lvl="1" indent="-171450" fontAlgn="auto">
              <a:spcBef>
                <a:spcPts val="0"/>
              </a:spcBef>
              <a:spcAft>
                <a:spcPts val="0"/>
              </a:spcAft>
              <a:buFont typeface="Arial" panose="020B0604020202020204" pitchFamily="34" charset="0"/>
              <a:buChar char="•"/>
              <a:defRPr/>
            </a:pPr>
            <a:r>
              <a:rPr lang="en-GB" dirty="0" smtClean="0"/>
              <a:t>increases blood pressure</a:t>
            </a:r>
          </a:p>
          <a:p>
            <a:pPr marL="628650" lvl="1" indent="-171450" fontAlgn="auto">
              <a:spcBef>
                <a:spcPts val="0"/>
              </a:spcBef>
              <a:spcAft>
                <a:spcPts val="0"/>
              </a:spcAft>
              <a:buFont typeface="Arial" panose="020B0604020202020204" pitchFamily="34" charset="0"/>
              <a:buChar char="•"/>
              <a:defRPr/>
            </a:pPr>
            <a:endParaRPr lang="en-GB" dirty="0" smtClean="0"/>
          </a:p>
          <a:p>
            <a:pPr marL="171450" indent="-171450" fontAlgn="auto">
              <a:spcBef>
                <a:spcPts val="0"/>
              </a:spcBef>
              <a:spcAft>
                <a:spcPts val="0"/>
              </a:spcAft>
              <a:buFont typeface="Arial" panose="020B0604020202020204" pitchFamily="34" charset="0"/>
              <a:buChar char="•"/>
              <a:defRPr/>
            </a:pPr>
            <a:r>
              <a:rPr lang="en-GB" dirty="0" smtClean="0"/>
              <a:t>Reduced aldosterone </a:t>
            </a:r>
          </a:p>
          <a:p>
            <a:pPr marL="628650" lvl="1" indent="-171450" fontAlgn="auto">
              <a:spcBef>
                <a:spcPts val="0"/>
              </a:spcBef>
              <a:spcAft>
                <a:spcPts val="0"/>
              </a:spcAft>
              <a:buFont typeface="Arial" panose="020B0604020202020204" pitchFamily="34" charset="0"/>
              <a:buChar char="•"/>
              <a:defRPr/>
            </a:pPr>
            <a:r>
              <a:rPr lang="en-GB" dirty="0" smtClean="0"/>
              <a:t>Retain potassium</a:t>
            </a:r>
          </a:p>
          <a:p>
            <a:pPr marL="628650" lvl="1" indent="-171450" fontAlgn="auto">
              <a:spcBef>
                <a:spcPts val="0"/>
              </a:spcBef>
              <a:spcAft>
                <a:spcPts val="0"/>
              </a:spcAft>
              <a:buFont typeface="Arial" panose="020B0604020202020204" pitchFamily="34" charset="0"/>
              <a:buChar char="•"/>
              <a:defRPr/>
            </a:pPr>
            <a:r>
              <a:rPr lang="en-GB" dirty="0" smtClean="0"/>
              <a:t>kidneys retain less salt. </a:t>
            </a:r>
          </a:p>
          <a:p>
            <a:pPr marL="628650" lvl="1" indent="-171450" fontAlgn="auto">
              <a:spcBef>
                <a:spcPts val="0"/>
              </a:spcBef>
              <a:spcAft>
                <a:spcPts val="0"/>
              </a:spcAft>
              <a:buFont typeface="Arial" panose="020B0604020202020204" pitchFamily="34" charset="0"/>
              <a:buChar char="•"/>
              <a:defRPr/>
            </a:pPr>
            <a:r>
              <a:rPr lang="en-GB" dirty="0" smtClean="0"/>
              <a:t>less water is retained </a:t>
            </a:r>
          </a:p>
          <a:p>
            <a:pPr marL="628650" lvl="1" indent="-171450" fontAlgn="auto">
              <a:spcBef>
                <a:spcPts val="0"/>
              </a:spcBef>
              <a:spcAft>
                <a:spcPts val="0"/>
              </a:spcAft>
              <a:buFont typeface="Arial" panose="020B0604020202020204" pitchFamily="34" charset="0"/>
              <a:buChar char="•"/>
              <a:defRPr/>
            </a:pPr>
            <a:r>
              <a:rPr lang="en-GB" dirty="0" smtClean="0"/>
              <a:t>reduced blood volume and a reduced blood pressure</a:t>
            </a:r>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38DB054-8594-47F3-9E1B-EF1A21DBBF0F}" type="slidenum">
              <a:rPr lang="en-GB" altLang="en-US">
                <a:solidFill>
                  <a:srgbClr val="000000"/>
                </a:solidFill>
                <a:latin typeface="Calibri" pitchFamily="34" charset="0"/>
              </a:rPr>
              <a:pPr fontAlgn="base">
                <a:spcBef>
                  <a:spcPct val="0"/>
                </a:spcBef>
                <a:spcAft>
                  <a:spcPct val="0"/>
                </a:spcAft>
              </a:pPr>
              <a:t>98</a:t>
            </a:fld>
            <a:endParaRPr lang="en-GB" altLang="en-US">
              <a:solidFill>
                <a:srgbClr val="000000"/>
              </a:solidFill>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b="1" smtClean="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D9045D2-3B61-4A45-8856-27FC05ED7498}" type="slidenum">
              <a:rPr lang="en-GB" altLang="en-US">
                <a:solidFill>
                  <a:srgbClr val="000000"/>
                </a:solidFill>
                <a:latin typeface="Calibri" pitchFamily="34" charset="0"/>
              </a:rPr>
              <a:pPr fontAlgn="base">
                <a:spcBef>
                  <a:spcPct val="0"/>
                </a:spcBef>
                <a:spcAft>
                  <a:spcPct val="0"/>
                </a:spcAft>
              </a:pPr>
              <a:t>99</a:t>
            </a:fld>
            <a:endParaRPr lang="en-GB" altLang="en-US">
              <a:solidFill>
                <a:srgbClr val="000000"/>
              </a:solidFill>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Sulfonanilides and ‘Others’</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24CEECF-776A-4382-BB32-6D989594D680}" type="slidenum">
              <a:rPr lang="en-GB" altLang="en-US">
                <a:solidFill>
                  <a:srgbClr val="000000"/>
                </a:solidFill>
                <a:latin typeface="Calibri" pitchFamily="34" charset="0"/>
              </a:rPr>
              <a:pPr fontAlgn="base">
                <a:spcBef>
                  <a:spcPct val="0"/>
                </a:spcBef>
                <a:spcAft>
                  <a:spcPct val="0"/>
                </a:spcAft>
              </a:pPr>
              <a:t>100</a:t>
            </a:fld>
            <a:endParaRPr lang="en-GB" altLang="en-US">
              <a:solidFill>
                <a:srgbClr val="000000"/>
              </a:solidFill>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ct val="0"/>
              </a:spcBef>
              <a:spcAft>
                <a:spcPts val="0"/>
              </a:spcAft>
              <a:buFont typeface="Arial" panose="020B0604020202020204" pitchFamily="34" charset="0"/>
              <a:buChar char="•"/>
              <a:defRPr/>
            </a:pPr>
            <a:r>
              <a:rPr lang="en-GB" altLang="en-US" dirty="0" smtClean="0"/>
              <a:t>Complicated mechanism of action</a:t>
            </a:r>
          </a:p>
          <a:p>
            <a:pPr marL="171450" indent="-171450" fontAlgn="auto">
              <a:spcBef>
                <a:spcPct val="0"/>
              </a:spcBef>
              <a:spcAft>
                <a:spcPts val="0"/>
              </a:spcAft>
              <a:buFont typeface="Arial" panose="020B0604020202020204" pitchFamily="34" charset="0"/>
              <a:buChar char="•"/>
              <a:defRPr/>
            </a:pPr>
            <a:endParaRPr lang="en-GB" altLang="en-US" dirty="0" smtClean="0"/>
          </a:p>
          <a:p>
            <a:pPr fontAlgn="auto">
              <a:spcBef>
                <a:spcPct val="0"/>
              </a:spcBef>
              <a:spcAft>
                <a:spcPts val="0"/>
              </a:spcAft>
              <a:defRPr/>
            </a:pPr>
            <a:endParaRPr lang="en-GB" altLang="en-US" dirty="0" smtClean="0"/>
          </a:p>
          <a:p>
            <a:pPr fontAlgn="auto">
              <a:spcBef>
                <a:spcPct val="0"/>
              </a:spcBef>
              <a:spcAft>
                <a:spcPts val="0"/>
              </a:spcAft>
              <a:defRPr/>
            </a:pPr>
            <a:endParaRPr lang="en-GB" altLang="en-US" dirty="0" smtClean="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DF50C62-A88C-46D3-A3FD-CB08795E73BF}" type="slidenum">
              <a:rPr lang="en-GB" altLang="en-US">
                <a:solidFill>
                  <a:srgbClr val="000000"/>
                </a:solidFill>
                <a:latin typeface="Calibri" pitchFamily="34" charset="0"/>
              </a:rPr>
              <a:pPr fontAlgn="base">
                <a:spcBef>
                  <a:spcPct val="0"/>
                </a:spcBef>
                <a:spcAft>
                  <a:spcPct val="0"/>
                </a:spcAft>
              </a:pPr>
              <a:t>101</a:t>
            </a:fld>
            <a:endParaRPr lang="en-GB" altLang="en-US">
              <a:solidFill>
                <a:srgbClr val="000000"/>
              </a:solidFill>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Arial" panose="020B0604020202020204" pitchFamily="34" charset="0"/>
              <a:buChar char="•"/>
              <a:defRPr/>
            </a:pPr>
            <a:r>
              <a:rPr lang="en-GB" dirty="0" smtClean="0"/>
              <a:t>Vasodilation of afferent arterioles helps to maintain renal perfusion when renal blood flow is reduced e.g. angiotensin II constricting efferent.</a:t>
            </a:r>
          </a:p>
          <a:p>
            <a:pPr marL="171450" indent="-171450" fontAlgn="auto">
              <a:spcBef>
                <a:spcPts val="0"/>
              </a:spcBef>
              <a:spcAft>
                <a:spcPts val="0"/>
              </a:spcAft>
              <a:buFont typeface="Arial" panose="020B0604020202020204" pitchFamily="34" charset="0"/>
              <a:buChar char="•"/>
              <a:defRPr/>
            </a:pPr>
            <a:r>
              <a:rPr lang="en-GB" dirty="0" smtClean="0"/>
              <a:t>NSAIDS reduce prostaglandin production which causes constriction of the afferent arteriole which reduces renal perfusion pressure</a:t>
            </a:r>
          </a:p>
          <a:p>
            <a:pPr marL="171450" indent="-171450" fontAlgn="auto">
              <a:spcBef>
                <a:spcPts val="0"/>
              </a:spcBef>
              <a:spcAft>
                <a:spcPts val="0"/>
              </a:spcAft>
              <a:buFont typeface="Arial" panose="020B0604020202020204" pitchFamily="34" charset="0"/>
              <a:buChar char="•"/>
              <a:defRPr/>
            </a:pPr>
            <a:endParaRPr lang="en-GB" dirty="0" smtClean="0"/>
          </a:p>
          <a:p>
            <a:pPr fontAlgn="auto">
              <a:spcBef>
                <a:spcPts val="0"/>
              </a:spcBef>
              <a:spcAft>
                <a:spcPts val="0"/>
              </a:spcAft>
              <a:buFont typeface="Arial" panose="020B0604020202020204" pitchFamily="34" charset="0"/>
              <a:buNone/>
              <a:defRPr/>
            </a:pPr>
            <a:r>
              <a:rPr lang="en-GB" b="1" dirty="0" smtClean="0"/>
              <a:t>IMPORTANT NOTE</a:t>
            </a:r>
          </a:p>
          <a:p>
            <a:pPr fontAlgn="auto">
              <a:spcBef>
                <a:spcPts val="0"/>
              </a:spcBef>
              <a:spcAft>
                <a:spcPts val="0"/>
              </a:spcAft>
              <a:buFont typeface="Arial" panose="020B0604020202020204" pitchFamily="34" charset="0"/>
              <a:buNone/>
              <a:defRPr/>
            </a:pPr>
            <a:endParaRPr lang="en-GB" dirty="0" smtClean="0"/>
          </a:p>
          <a:p>
            <a:pPr marL="171450" indent="-171450" fontAlgn="auto">
              <a:spcBef>
                <a:spcPct val="0"/>
              </a:spcBef>
              <a:spcAft>
                <a:spcPts val="0"/>
              </a:spcAft>
              <a:buFont typeface="Arial" panose="020B0604020202020204" pitchFamily="34" charset="0"/>
              <a:buChar char="•"/>
              <a:defRPr/>
            </a:pPr>
            <a:r>
              <a:rPr lang="en-GB" altLang="en-US" dirty="0" smtClean="0"/>
              <a:t>Long term use of NSAIDS can cause analgesic nephropathy </a:t>
            </a:r>
            <a:r>
              <a:rPr lang="en-GB" dirty="0" smtClean="0"/>
              <a:t>– renal papillary necrosis and </a:t>
            </a:r>
            <a:r>
              <a:rPr lang="en-GB" altLang="en-US" dirty="0" smtClean="0"/>
              <a:t>chronic interstitial nephritis.</a:t>
            </a:r>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7D39E56C-41D8-47AF-908C-987E207A6A2B}" type="slidenum">
              <a:rPr lang="en-GB" altLang="en-US">
                <a:solidFill>
                  <a:srgbClr val="000000"/>
                </a:solidFill>
                <a:latin typeface="Calibri" pitchFamily="34" charset="0"/>
              </a:rPr>
              <a:pPr fontAlgn="base">
                <a:spcBef>
                  <a:spcPct val="0"/>
                </a:spcBef>
                <a:spcAft>
                  <a:spcPct val="0"/>
                </a:spcAft>
              </a:pPr>
              <a:t>102</a:t>
            </a:fld>
            <a:endParaRPr lang="en-GB" altLang="en-US">
              <a:solidFill>
                <a:srgbClr val="000000"/>
              </a:solidFill>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Loop diuretics still have some efficacy in renal impairment, unlike thiazides.  As a rule don’t offer unless managing oedema or when renal function is recovering or awaiting RRT</a:t>
            </a:r>
          </a:p>
          <a:p>
            <a:pPr>
              <a:spcBef>
                <a:spcPct val="0"/>
              </a:spcBef>
            </a:pPr>
            <a:endParaRPr lang="en-GB" altLang="en-US" smtClean="0"/>
          </a:p>
          <a:p>
            <a:pPr>
              <a:spcBef>
                <a:spcPct val="0"/>
              </a:spcBef>
            </a:pPr>
            <a:endParaRPr lang="en-GB" altLang="en-US" smtClean="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23F5E14-269F-4AE7-9664-37418DE2D122}" type="slidenum">
              <a:rPr lang="en-GB" altLang="en-US">
                <a:solidFill>
                  <a:srgbClr val="000000"/>
                </a:solidFill>
                <a:latin typeface="Calibri" pitchFamily="34" charset="0"/>
              </a:rPr>
              <a:pPr fontAlgn="base">
                <a:spcBef>
                  <a:spcPct val="0"/>
                </a:spcBef>
                <a:spcAft>
                  <a:spcPct val="0"/>
                </a:spcAft>
              </a:pPr>
              <a:t>103</a:t>
            </a:fld>
            <a:endParaRPr lang="en-GB" altLang="en-US">
              <a:solidFill>
                <a:srgbClr val="000000"/>
              </a:solidFill>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GB" altLang="en-US" smtClean="0"/>
              <a:t>Requires renal excretion into the renal tubule to exert its affect.  Efficacy falls in renal impairment </a:t>
            </a:r>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F116D579-2F1C-4924-9B91-08700AA07139}" type="slidenum">
              <a:rPr lang="en-GB" altLang="en-US">
                <a:solidFill>
                  <a:srgbClr val="000000"/>
                </a:solidFill>
                <a:latin typeface="Calibri" pitchFamily="34" charset="0"/>
              </a:rPr>
              <a:pPr fontAlgn="base">
                <a:spcBef>
                  <a:spcPct val="0"/>
                </a:spcBef>
                <a:spcAft>
                  <a:spcPct val="0"/>
                </a:spcAft>
              </a:pPr>
              <a:t>104</a:t>
            </a:fld>
            <a:endParaRPr lang="en-GB" altLang="en-US">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Can be supplemented with hand drawn diagrams on white board</a:t>
            </a:r>
          </a:p>
          <a:p>
            <a:pPr>
              <a:spcBef>
                <a:spcPct val="0"/>
              </a:spcBef>
            </a:pPr>
            <a:endParaRPr lang="en-GB" altLang="en-US" smtClean="0"/>
          </a:p>
          <a:p>
            <a:pPr>
              <a:spcBef>
                <a:spcPct val="0"/>
              </a:spcBef>
            </a:pPr>
            <a:r>
              <a:rPr lang="en-GB" altLang="en-US" smtClean="0"/>
              <a:t>Tap  / sink / plug analogy</a:t>
            </a:r>
          </a:p>
          <a:p>
            <a:pPr>
              <a:spcBef>
                <a:spcPct val="0"/>
              </a:spcBef>
            </a:pPr>
            <a:r>
              <a:rPr lang="en-GB" altLang="en-US" smtClean="0"/>
              <a:t>Tap = afferent arteriole</a:t>
            </a:r>
          </a:p>
          <a:p>
            <a:pPr>
              <a:spcBef>
                <a:spcPct val="0"/>
              </a:spcBef>
            </a:pPr>
            <a:r>
              <a:rPr lang="en-GB" altLang="en-US" smtClean="0"/>
              <a:t>Drain = efferent arteriole</a:t>
            </a:r>
          </a:p>
          <a:p>
            <a:pPr>
              <a:spcBef>
                <a:spcPct val="0"/>
              </a:spcBef>
            </a:pPr>
            <a:r>
              <a:rPr lang="en-GB" altLang="en-US" smtClean="0"/>
              <a:t>Sink = volume of blood being filtrated</a:t>
            </a:r>
          </a:p>
          <a:p>
            <a:pPr>
              <a:spcBef>
                <a:spcPct val="0"/>
              </a:spcBef>
            </a:pPr>
            <a:endParaRPr lang="en-GB" altLang="en-US" smtClean="0"/>
          </a:p>
          <a:p>
            <a:pPr>
              <a:spcBef>
                <a:spcPct val="0"/>
              </a:spcBef>
            </a:pPr>
            <a:r>
              <a:rPr lang="en-GB" altLang="en-US" smtClean="0"/>
              <a:t>If flow from tap is low (low water / blood pressure or narrow tap), sink will not fill significantly = low filtration rate</a:t>
            </a:r>
          </a:p>
          <a:p>
            <a:pPr>
              <a:spcBef>
                <a:spcPct val="0"/>
              </a:spcBef>
            </a:pPr>
            <a:r>
              <a:rPr lang="en-GB" altLang="en-US" smtClean="0"/>
              <a:t>If the drain is narrowed, flow out of the sink is reduced and sink will fill = filtration improved</a:t>
            </a:r>
          </a:p>
          <a:p>
            <a:pPr>
              <a:spcBef>
                <a:spcPct val="0"/>
              </a:spcBef>
            </a:pPr>
            <a:r>
              <a:rPr lang="en-GB" altLang="en-US" smtClean="0"/>
              <a:t>If drain is widened, flow out of sink is fast and it will not fill = filtration improved</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EB2B659A-F2A8-4BD0-B8FD-BBE92F173A59}" type="slidenum">
              <a:rPr lang="en-GB" altLang="en-US">
                <a:latin typeface="Calibri" pitchFamily="34" charset="0"/>
              </a:rPr>
              <a:pPr fontAlgn="base">
                <a:spcBef>
                  <a:spcPct val="0"/>
                </a:spcBef>
                <a:spcAft>
                  <a:spcPct val="0"/>
                </a:spcAft>
              </a:pPr>
              <a:t>16</a:t>
            </a:fld>
            <a:endParaRPr lang="en-GB" altLang="en-US">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A1221D8-6457-41AB-BD4F-4E0B6865240C}" type="slidenum">
              <a:rPr lang="en-GB" altLang="en-US">
                <a:solidFill>
                  <a:srgbClr val="000000"/>
                </a:solidFill>
                <a:latin typeface="Calibri" pitchFamily="34" charset="0"/>
              </a:rPr>
              <a:pPr fontAlgn="base">
                <a:spcBef>
                  <a:spcPct val="0"/>
                </a:spcBef>
                <a:spcAft>
                  <a:spcPct val="0"/>
                </a:spcAft>
              </a:pPr>
              <a:t>105</a:t>
            </a:fld>
            <a:endParaRPr lang="en-GB" altLang="en-US">
              <a:solidFill>
                <a:srgbClr val="000000"/>
              </a:solidFill>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ct val="0"/>
              </a:spcBef>
              <a:spcAft>
                <a:spcPts val="0"/>
              </a:spcAft>
              <a:buFont typeface="Arial" panose="020B0604020202020204" pitchFamily="34" charset="0"/>
              <a:buChar char="•"/>
              <a:defRPr/>
            </a:pPr>
            <a:r>
              <a:rPr lang="en-GB" altLang="en-US" dirty="0" smtClean="0"/>
              <a:t>Take care when ARB’s or ACE inhibitors are co-administered with potassium supplements/potassium sparing diuretics due to risk of hyperkalaemia</a:t>
            </a:r>
          </a:p>
          <a:p>
            <a:pPr fontAlgn="auto">
              <a:spcBef>
                <a:spcPct val="0"/>
              </a:spcBef>
              <a:spcAft>
                <a:spcPts val="0"/>
              </a:spcAft>
              <a:buFont typeface="Arial" panose="020B0604020202020204" pitchFamily="34" charset="0"/>
              <a:buNone/>
              <a:defRPr/>
            </a:pPr>
            <a:endParaRPr lang="en-GB" altLang="en-US" dirty="0" smtClean="0"/>
          </a:p>
          <a:p>
            <a:pPr marL="171450" indent="-171450" fontAlgn="auto">
              <a:spcBef>
                <a:spcPct val="0"/>
              </a:spcBef>
              <a:spcAft>
                <a:spcPts val="0"/>
              </a:spcAft>
              <a:buFont typeface="Arial" panose="020B0604020202020204" pitchFamily="34" charset="0"/>
              <a:buChar char="•"/>
              <a:defRPr/>
            </a:pPr>
            <a:r>
              <a:rPr lang="en-GB" altLang="en-US" dirty="0" smtClean="0"/>
              <a:t>Should also be cautious when NSAID’S are prescribed with ARBs/ACE inhibitors.</a:t>
            </a:r>
          </a:p>
          <a:p>
            <a:pPr marL="171450" indent="-171450" fontAlgn="auto">
              <a:spcBef>
                <a:spcPct val="0"/>
              </a:spcBef>
              <a:spcAft>
                <a:spcPts val="0"/>
              </a:spcAft>
              <a:buFont typeface="Arial" panose="020B0604020202020204" pitchFamily="34" charset="0"/>
              <a:buChar char="•"/>
              <a:defRPr/>
            </a:pPr>
            <a:endParaRPr lang="en-GB" altLang="en-US" dirty="0" smtClean="0"/>
          </a:p>
          <a:p>
            <a:pPr marL="171450" indent="-171450" fontAlgn="auto">
              <a:spcBef>
                <a:spcPct val="0"/>
              </a:spcBef>
              <a:spcAft>
                <a:spcPts val="0"/>
              </a:spcAft>
              <a:buFont typeface="Arial" panose="020B0604020202020204" pitchFamily="34" charset="0"/>
              <a:buChar char="•"/>
              <a:defRPr/>
            </a:pPr>
            <a:r>
              <a:rPr lang="en-GB" altLang="en-US" dirty="0" smtClean="0"/>
              <a:t>Angiotensin II usually constricts efferent arteriole but can also constrict afferent arteriole in high levels.  Prostaglandins would usually dilate the afferent arteriole but NSAIDs reduce renal perfusion by constricting afferent arteriole. Double whammy</a:t>
            </a:r>
          </a:p>
          <a:p>
            <a:pPr fontAlgn="auto">
              <a:spcBef>
                <a:spcPct val="0"/>
              </a:spcBef>
              <a:spcAft>
                <a:spcPts val="0"/>
              </a:spcAft>
              <a:buFont typeface="Arial" panose="020B0604020202020204" pitchFamily="34" charset="0"/>
              <a:buNone/>
              <a:defRPr/>
            </a:pPr>
            <a:endParaRPr lang="en-GB" altLang="en-US" dirty="0" smtClean="0"/>
          </a:p>
          <a:p>
            <a:pPr marL="171450" indent="-171450" fontAlgn="auto">
              <a:spcBef>
                <a:spcPct val="0"/>
              </a:spcBef>
              <a:spcAft>
                <a:spcPts val="0"/>
              </a:spcAft>
              <a:buFont typeface="Arial" panose="020B0604020202020204" pitchFamily="34" charset="0"/>
              <a:buChar char="•"/>
              <a:defRPr/>
            </a:pPr>
            <a:r>
              <a:rPr lang="en-GB" altLang="en-US" dirty="0" smtClean="0"/>
              <a:t>Add in diuretic – Triple whammy</a:t>
            </a:r>
          </a:p>
          <a:p>
            <a:pPr marL="171450" indent="-171450" fontAlgn="auto">
              <a:spcBef>
                <a:spcPct val="0"/>
              </a:spcBef>
              <a:spcAft>
                <a:spcPts val="0"/>
              </a:spcAft>
              <a:buFont typeface="Arial" panose="020B0604020202020204" pitchFamily="34" charset="0"/>
              <a:buChar char="•"/>
              <a:defRPr/>
            </a:pPr>
            <a:endParaRPr lang="en-GB" altLang="en-US" dirty="0" smtClean="0"/>
          </a:p>
          <a:p>
            <a:pPr marL="171450" indent="-171450" fontAlgn="auto">
              <a:spcBef>
                <a:spcPct val="0"/>
              </a:spcBef>
              <a:spcAft>
                <a:spcPts val="0"/>
              </a:spcAft>
              <a:buFont typeface="Arial" panose="020B0604020202020204" pitchFamily="34" charset="0"/>
              <a:buChar char="•"/>
              <a:defRPr/>
            </a:pPr>
            <a:r>
              <a:rPr lang="en-GB" dirty="0" smtClean="0"/>
              <a:t>At these elevated levels, angiotensin II also constricts the afferent arteriole into the glomerulus in addition to the efferent arteriole it normally constricts. Prostaglandins serve to dilate the afferent arteriole; by blocking this prostaglandin-mediated effect, particularly in renal failure, NSAIDs cause unopposed constriction of the afferent arteriole and decreased renal perfusion pressure.</a:t>
            </a:r>
          </a:p>
          <a:p>
            <a:pPr marL="171450" indent="-171450" fontAlgn="auto">
              <a:spcBef>
                <a:spcPct val="0"/>
              </a:spcBef>
              <a:spcAft>
                <a:spcPts val="0"/>
              </a:spcAft>
              <a:buFont typeface="Arial" panose="020B0604020202020204" pitchFamily="34" charset="0"/>
              <a:buChar char="•"/>
              <a:defRPr/>
            </a:pPr>
            <a:endParaRPr lang="en-GB" altLang="en-US" dirty="0" smtClean="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8674D616-D156-4AEF-A3ED-90AC921E9B3F}" type="slidenum">
              <a:rPr lang="en-GB" altLang="en-US">
                <a:solidFill>
                  <a:srgbClr val="000000"/>
                </a:solidFill>
                <a:latin typeface="Calibri" pitchFamily="34" charset="0"/>
              </a:rPr>
              <a:pPr fontAlgn="base">
                <a:spcBef>
                  <a:spcPct val="0"/>
                </a:spcBef>
                <a:spcAft>
                  <a:spcPct val="0"/>
                </a:spcAft>
              </a:pPr>
              <a:t>106</a:t>
            </a:fld>
            <a:endParaRPr lang="en-GB" altLang="en-US">
              <a:solidFill>
                <a:srgbClr val="000000"/>
              </a:solidFill>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a:p>
            <a:pPr>
              <a:spcBef>
                <a:spcPct val="0"/>
              </a:spcBef>
            </a:pPr>
            <a:endParaRPr lang="en-GB" altLang="en-US" smtClean="0"/>
          </a:p>
          <a:p>
            <a:pPr>
              <a:spcBef>
                <a:spcPct val="0"/>
              </a:spcBef>
            </a:pPr>
            <a:endParaRPr lang="en-GB" altLang="en-US" smtClean="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3729423-CD9F-477C-9548-236A4872A242}" type="slidenum">
              <a:rPr lang="en-GB" altLang="en-US">
                <a:solidFill>
                  <a:srgbClr val="000000"/>
                </a:solidFill>
                <a:latin typeface="Calibri" pitchFamily="34" charset="0"/>
              </a:rPr>
              <a:pPr fontAlgn="base">
                <a:spcBef>
                  <a:spcPct val="0"/>
                </a:spcBef>
                <a:spcAft>
                  <a:spcPct val="0"/>
                </a:spcAft>
              </a:pPr>
              <a:t>107</a:t>
            </a:fld>
            <a:endParaRPr lang="en-GB" altLang="en-US">
              <a:solidFill>
                <a:srgbClr val="000000"/>
              </a:solidFill>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If transplant patient on immunosuppressants presents with worsening renal function – seek specialist advice. Do not stop! </a:t>
            </a:r>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66D6C2B-AAC8-4B76-B578-41C7D5BDAF42}" type="slidenum">
              <a:rPr lang="en-GB" altLang="en-US">
                <a:solidFill>
                  <a:srgbClr val="000000"/>
                </a:solidFill>
                <a:latin typeface="Calibri" pitchFamily="34" charset="0"/>
              </a:rPr>
              <a:pPr fontAlgn="base">
                <a:spcBef>
                  <a:spcPct val="0"/>
                </a:spcBef>
                <a:spcAft>
                  <a:spcPct val="0"/>
                </a:spcAft>
              </a:pPr>
              <a:t>108</a:t>
            </a:fld>
            <a:endParaRPr lang="en-GB" altLang="en-US">
              <a:solidFill>
                <a:srgbClr val="000000"/>
              </a:solidFill>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ct val="0"/>
              </a:spcBef>
              <a:spcAft>
                <a:spcPts val="0"/>
              </a:spcAft>
              <a:buFont typeface="Arial" panose="020B0604020202020204" pitchFamily="34" charset="0"/>
              <a:buChar char="•"/>
              <a:defRPr/>
            </a:pPr>
            <a:r>
              <a:rPr lang="en-GB" altLang="en-US" dirty="0" smtClean="0"/>
              <a:t>Statins – rare side effect, pigment from break down of myoglobin in </a:t>
            </a:r>
            <a:r>
              <a:rPr lang="en-GB" altLang="en-US" dirty="0" err="1" smtClean="0"/>
              <a:t>rhabdomyolysis</a:t>
            </a:r>
            <a:r>
              <a:rPr lang="en-GB" altLang="en-US" dirty="0" smtClean="0"/>
              <a:t> blocks tubules</a:t>
            </a:r>
          </a:p>
          <a:p>
            <a:pPr fontAlgn="auto">
              <a:spcBef>
                <a:spcPct val="0"/>
              </a:spcBef>
              <a:spcAft>
                <a:spcPts val="0"/>
              </a:spcAft>
              <a:defRPr/>
            </a:pPr>
            <a:endParaRPr lang="en-GB" altLang="en-US" dirty="0" smtClean="0"/>
          </a:p>
          <a:p>
            <a:pPr marL="171450" indent="-171450" fontAlgn="auto">
              <a:spcBef>
                <a:spcPct val="0"/>
              </a:spcBef>
              <a:spcAft>
                <a:spcPts val="0"/>
              </a:spcAft>
              <a:buFont typeface="Arial" panose="020B0604020202020204" pitchFamily="34" charset="0"/>
              <a:buChar char="•"/>
              <a:defRPr/>
            </a:pPr>
            <a:r>
              <a:rPr lang="en-GB" altLang="en-US" dirty="0" smtClean="0"/>
              <a:t>Lithium – can cause water and electrolyte loss</a:t>
            </a:r>
          </a:p>
          <a:p>
            <a:pPr fontAlgn="auto">
              <a:spcBef>
                <a:spcPct val="0"/>
              </a:spcBef>
              <a:spcAft>
                <a:spcPts val="0"/>
              </a:spcAft>
              <a:defRPr/>
            </a:pPr>
            <a:endParaRPr lang="en-GB" alt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C3D17D5F-2E7E-4AD5-A936-C37546A94F96}" type="slidenum">
              <a:rPr lang="en-GB" altLang="en-US">
                <a:solidFill>
                  <a:srgbClr val="000000"/>
                </a:solidFill>
                <a:latin typeface="Calibri" pitchFamily="34" charset="0"/>
              </a:rPr>
              <a:pPr fontAlgn="base">
                <a:spcBef>
                  <a:spcPct val="0"/>
                </a:spcBef>
                <a:spcAft>
                  <a:spcPct val="0"/>
                </a:spcAft>
              </a:pPr>
              <a:t>109</a:t>
            </a:fld>
            <a:endParaRPr lang="en-GB" altLang="en-US">
              <a:solidFill>
                <a:srgbClr val="000000"/>
              </a:solidFill>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We have to be cautious.</a:t>
            </a:r>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414376A8-4C3A-405C-8B37-0557980750B4}" type="slidenum">
              <a:rPr lang="en-GB" altLang="en-US">
                <a:latin typeface="Calibri" pitchFamily="34" charset="0"/>
              </a:rPr>
              <a:pPr fontAlgn="base">
                <a:spcBef>
                  <a:spcPct val="0"/>
                </a:spcBef>
                <a:spcAft>
                  <a:spcPct val="0"/>
                </a:spcAft>
              </a:pPr>
              <a:t>110</a:t>
            </a:fld>
            <a:endParaRPr lang="en-GB" altLang="en-US">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BE5A6D01-2912-4597-BB33-F0B9A288CFA9}" type="slidenum">
              <a:rPr lang="en-GB" altLang="en-US">
                <a:solidFill>
                  <a:srgbClr val="000000"/>
                </a:solidFill>
                <a:latin typeface="Calibri" pitchFamily="34" charset="0"/>
              </a:rPr>
              <a:pPr fontAlgn="base">
                <a:spcBef>
                  <a:spcPct val="0"/>
                </a:spcBef>
                <a:spcAft>
                  <a:spcPct val="0"/>
                </a:spcAft>
              </a:pPr>
              <a:t>112</a:t>
            </a:fld>
            <a:endParaRPr lang="en-GB" altLang="en-US">
              <a:solidFill>
                <a:srgbClr val="000000"/>
              </a:solidFill>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0583784-4E72-4FA9-B02B-99263C9CCA7D}" type="slidenum">
              <a:rPr lang="en-GB" altLang="en-US">
                <a:solidFill>
                  <a:srgbClr val="000000"/>
                </a:solidFill>
                <a:latin typeface="Calibri" pitchFamily="34" charset="0"/>
              </a:rPr>
              <a:pPr fontAlgn="base">
                <a:spcBef>
                  <a:spcPct val="0"/>
                </a:spcBef>
                <a:spcAft>
                  <a:spcPct val="0"/>
                </a:spcAft>
              </a:pPr>
              <a:t>113</a:t>
            </a:fld>
            <a:endParaRPr lang="en-GB" altLang="en-US">
              <a:solidFill>
                <a:srgbClr val="000000"/>
              </a:solidFill>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Please refer to the facilitator guidance for the scenarios.</a:t>
            </a:r>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AC7C1788-44E4-46BD-BC82-DA33B5BE7164}" type="slidenum">
              <a:rPr lang="en-GB" altLang="en-US">
                <a:solidFill>
                  <a:srgbClr val="000000"/>
                </a:solidFill>
                <a:latin typeface="Calibri" pitchFamily="34" charset="0"/>
              </a:rPr>
              <a:pPr fontAlgn="base">
                <a:spcBef>
                  <a:spcPct val="0"/>
                </a:spcBef>
                <a:spcAft>
                  <a:spcPct val="0"/>
                </a:spcAft>
              </a:pPr>
              <a:t>115</a:t>
            </a:fld>
            <a:endParaRPr lang="en-GB" altLang="en-US">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Refer back to tap / sink analogy</a:t>
            </a:r>
          </a:p>
          <a:p>
            <a:pPr>
              <a:spcBef>
                <a:spcPct val="0"/>
              </a:spcBef>
            </a:pPr>
            <a:r>
              <a:rPr lang="en-GB" altLang="en-US" smtClean="0"/>
              <a:t>Reassure that this is revisited in other sessions</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DDF109BE-90B4-4653-A6B8-3BEBAD8C708A}" type="slidenum">
              <a:rPr lang="en-GB" altLang="en-US">
                <a:latin typeface="Calibri" pitchFamily="34" charset="0"/>
              </a:rPr>
              <a:pPr fontAlgn="base">
                <a:spcBef>
                  <a:spcPct val="0"/>
                </a:spcBef>
                <a:spcAft>
                  <a:spcPct val="0"/>
                </a:spcAft>
              </a:pPr>
              <a:t>18</a:t>
            </a:fld>
            <a:endParaRPr lang="en-GB"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Explain chemical formula, if more acid is in the circulation, more bicarbonate must be retained to counteract it. </a:t>
            </a: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3121763C-56B5-4208-B6F8-DF9FF522D244}" type="slidenum">
              <a:rPr lang="en-GB" altLang="en-US">
                <a:latin typeface="Calibri" pitchFamily="34" charset="0"/>
              </a:rPr>
              <a:pPr fontAlgn="base">
                <a:spcBef>
                  <a:spcPct val="0"/>
                </a:spcBef>
                <a:spcAft>
                  <a:spcPct val="0"/>
                </a:spcAft>
              </a:pPr>
              <a:t>20</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FECD3C2E-75CE-4278-9E75-A2AD46E296EB}" type="datetimeFigureOut">
              <a:rPr lang="en-GB"/>
              <a:pPr>
                <a:defRPr/>
              </a:pPr>
              <a:t>16/11/2015</a:t>
            </a:fld>
            <a:endParaRPr lang="en-GB"/>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rgbClr val="0F6FC6"/>
                </a:solidFill>
              </a:defRPr>
            </a:lvl1pPr>
          </a:lstStyle>
          <a:p>
            <a:pPr>
              <a:defRPr/>
            </a:pPr>
            <a:endParaRPr lang="en-GB"/>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rgbClr val="0F6FC6"/>
                </a:solidFill>
              </a:defRPr>
            </a:lvl1pPr>
          </a:lstStyle>
          <a:p>
            <a:pPr>
              <a:defRPr/>
            </a:pPr>
            <a:fld id="{CDDD9004-2F4C-4517-BB52-92B264B6F75F}" type="slidenum">
              <a:rPr lang="en-GB"/>
              <a:pPr>
                <a:defRPr/>
              </a:pPr>
              <a:t>‹#›</a:t>
            </a:fld>
            <a:endParaRPr lang="en-GB"/>
          </a:p>
        </p:txBody>
      </p:sp>
    </p:spTree>
    <p:extLst>
      <p:ext uri="{BB962C8B-B14F-4D97-AF65-F5344CB8AC3E}">
        <p14:creationId xmlns:p14="http://schemas.microsoft.com/office/powerpoint/2010/main" val="118336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20F046-9799-481A-A38E-BCCD06E6B4A8}"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52FE0F-6EA4-490C-B684-356938B97B2E}" type="slidenum">
              <a:rPr lang="en-GB"/>
              <a:pPr>
                <a:defRPr/>
              </a:pPr>
              <a:t>‹#›</a:t>
            </a:fld>
            <a:endParaRPr lang="en-GB"/>
          </a:p>
        </p:txBody>
      </p:sp>
    </p:spTree>
    <p:extLst>
      <p:ext uri="{BB962C8B-B14F-4D97-AF65-F5344CB8AC3E}">
        <p14:creationId xmlns:p14="http://schemas.microsoft.com/office/powerpoint/2010/main" val="269848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630783-8CE6-427B-818D-0EE601041948}"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2C3FE6-3EA8-48BF-BA8E-067B72F1C6B3}" type="slidenum">
              <a:rPr lang="en-GB"/>
              <a:pPr>
                <a:defRPr/>
              </a:pPr>
              <a:t>‹#›</a:t>
            </a:fld>
            <a:endParaRPr lang="en-GB"/>
          </a:p>
        </p:txBody>
      </p:sp>
    </p:spTree>
    <p:extLst>
      <p:ext uri="{BB962C8B-B14F-4D97-AF65-F5344CB8AC3E}">
        <p14:creationId xmlns:p14="http://schemas.microsoft.com/office/powerpoint/2010/main" val="71641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CD977424-6E9C-42DB-AFA8-57400BE996A4}" type="datetimeFigureOut">
              <a:rPr lang="en-GB"/>
              <a:pPr>
                <a:defRPr/>
              </a:pPr>
              <a:t>16/11/2015</a:t>
            </a:fld>
            <a:endParaRPr lang="en-GB"/>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rgbClr val="0F6FC6"/>
                </a:solidFill>
              </a:defRPr>
            </a:lvl1pPr>
          </a:lstStyle>
          <a:p>
            <a:pPr>
              <a:defRPr/>
            </a:pPr>
            <a:endParaRPr lang="en-GB"/>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rgbClr val="0F6FC6"/>
                </a:solidFill>
              </a:defRPr>
            </a:lvl1pPr>
          </a:lstStyle>
          <a:p>
            <a:pPr>
              <a:defRPr/>
            </a:pPr>
            <a:fld id="{1526592F-73EA-469B-9770-286851CC3FA6}" type="slidenum">
              <a:rPr lang="en-GB"/>
              <a:pPr>
                <a:defRPr/>
              </a:pPr>
              <a:t>‹#›</a:t>
            </a:fld>
            <a:endParaRPr lang="en-GB"/>
          </a:p>
        </p:txBody>
      </p:sp>
    </p:spTree>
    <p:extLst>
      <p:ext uri="{BB962C8B-B14F-4D97-AF65-F5344CB8AC3E}">
        <p14:creationId xmlns:p14="http://schemas.microsoft.com/office/powerpoint/2010/main" val="39858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68797A-6F4C-494D-85C9-A4A57FB0B25F}"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BB33165-F2AC-44DA-B3BC-4E8877BF1DAC}" type="slidenum">
              <a:rPr lang="en-GB"/>
              <a:pPr>
                <a:defRPr/>
              </a:pPr>
              <a:t>‹#›</a:t>
            </a:fld>
            <a:endParaRPr lang="en-GB"/>
          </a:p>
        </p:txBody>
      </p:sp>
    </p:spTree>
    <p:extLst>
      <p:ext uri="{BB962C8B-B14F-4D97-AF65-F5344CB8AC3E}">
        <p14:creationId xmlns:p14="http://schemas.microsoft.com/office/powerpoint/2010/main" val="140211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1"/>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C5C883-EB63-4B95-8545-030086E44B56}"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E1B100-B764-4A91-9C22-DEE7FE50F3DD}" type="slidenum">
              <a:rPr lang="en-GB"/>
              <a:pPr>
                <a:defRPr/>
              </a:pPr>
              <a:t>‹#›</a:t>
            </a:fld>
            <a:endParaRPr lang="en-GB"/>
          </a:p>
        </p:txBody>
      </p:sp>
    </p:spTree>
    <p:extLst>
      <p:ext uri="{BB962C8B-B14F-4D97-AF65-F5344CB8AC3E}">
        <p14:creationId xmlns:p14="http://schemas.microsoft.com/office/powerpoint/2010/main" val="156343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5545AF2-6D22-4F86-A2B0-4AC284B8994F}" type="datetimeFigureOut">
              <a:rPr lang="en-GB"/>
              <a:pPr>
                <a:defRPr/>
              </a:pPr>
              <a:t>16/11/2015</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0C1B3103-068D-45CB-A015-A2F697DE602C}" type="slidenum">
              <a:rPr lang="en-GB"/>
              <a:pPr>
                <a:defRPr/>
              </a:pPr>
              <a:t>‹#›</a:t>
            </a:fld>
            <a:endParaRPr lang="en-GB"/>
          </a:p>
        </p:txBody>
      </p:sp>
    </p:spTree>
    <p:extLst>
      <p:ext uri="{BB962C8B-B14F-4D97-AF65-F5344CB8AC3E}">
        <p14:creationId xmlns:p14="http://schemas.microsoft.com/office/powerpoint/2010/main" val="518103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95413CF-7A91-4C49-B076-F39AA8F708DE}" type="datetimeFigureOut">
              <a:rPr lang="en-GB"/>
              <a:pPr>
                <a:defRPr/>
              </a:pPr>
              <a:t>16/11/2015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4CF9A4E-7F95-42B8-BBA9-A3FBD279B852}" type="slidenum">
              <a:rPr lang="en-GB"/>
              <a:pPr>
                <a:defRPr/>
              </a:pPr>
              <a:t>‹#›</a:t>
            </a:fld>
            <a:endParaRPr lang="en-GB"/>
          </a:p>
        </p:txBody>
      </p:sp>
    </p:spTree>
    <p:extLst>
      <p:ext uri="{BB962C8B-B14F-4D97-AF65-F5344CB8AC3E}">
        <p14:creationId xmlns:p14="http://schemas.microsoft.com/office/powerpoint/2010/main" val="38190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1E5297-31B4-4973-83A6-D1D287C0FEDD}" type="datetimeFigureOut">
              <a:rPr lang="en-GB"/>
              <a:pPr>
                <a:defRPr/>
              </a:pPr>
              <a:t>16/11/2015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39E99E-0A54-40DB-A35F-991AFF5C89DB}" type="slidenum">
              <a:rPr lang="en-GB"/>
              <a:pPr>
                <a:defRPr/>
              </a:pPr>
              <a:t>‹#›</a:t>
            </a:fld>
            <a:endParaRPr lang="en-GB"/>
          </a:p>
        </p:txBody>
      </p:sp>
    </p:spTree>
    <p:extLst>
      <p:ext uri="{BB962C8B-B14F-4D97-AF65-F5344CB8AC3E}">
        <p14:creationId xmlns:p14="http://schemas.microsoft.com/office/powerpoint/2010/main" val="1081463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F6E47-B2C7-4F8C-8319-9C5587852E90}" type="datetimeFigureOut">
              <a:rPr lang="en-GB"/>
              <a:pPr>
                <a:defRPr/>
              </a:pPr>
              <a:t>16/11/2015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4A0C8F8-540B-40F6-85EC-E5DB9575A17C}" type="slidenum">
              <a:rPr lang="en-GB"/>
              <a:pPr>
                <a:defRPr/>
              </a:pPr>
              <a:t>‹#›</a:t>
            </a:fld>
            <a:endParaRPr lang="en-GB"/>
          </a:p>
        </p:txBody>
      </p:sp>
    </p:spTree>
    <p:extLst>
      <p:ext uri="{BB962C8B-B14F-4D97-AF65-F5344CB8AC3E}">
        <p14:creationId xmlns:p14="http://schemas.microsoft.com/office/powerpoint/2010/main" val="80092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4" y="2657435"/>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B841F76E-093B-4AD7-886C-742438D0E7C3}" type="datetimeFigureOut">
              <a:rPr lang="en-GB"/>
              <a:pPr>
                <a:defRPr/>
              </a:pPr>
              <a:t>16/11/2015</a:t>
            </a:fld>
            <a:endParaRPr lang="en-GB"/>
          </a:p>
        </p:txBody>
      </p:sp>
      <p:sp>
        <p:nvSpPr>
          <p:cNvPr id="49" name="Slide Number Placeholder 6"/>
          <p:cNvSpPr>
            <a:spLocks noGrp="1"/>
          </p:cNvSpPr>
          <p:nvPr>
            <p:ph type="sldNum" sz="quarter" idx="11"/>
          </p:nvPr>
        </p:nvSpPr>
        <p:spPr/>
        <p:txBody>
          <a:bodyPr/>
          <a:lstStyle>
            <a:lvl1pPr>
              <a:defRPr/>
            </a:lvl1pPr>
          </a:lstStyle>
          <a:p>
            <a:pPr>
              <a:defRPr/>
            </a:pPr>
            <a:fld id="{3667ACD4-01E0-4BC6-BC3F-7B5D8517216B}" type="slidenum">
              <a:rPr lang="en-GB"/>
              <a:pPr>
                <a:defRPr/>
              </a:pPr>
              <a:t>‹#›</a:t>
            </a:fld>
            <a:endParaRPr lang="en-GB"/>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GB"/>
          </a:p>
        </p:txBody>
      </p:sp>
    </p:spTree>
    <p:extLst>
      <p:ext uri="{BB962C8B-B14F-4D97-AF65-F5344CB8AC3E}">
        <p14:creationId xmlns:p14="http://schemas.microsoft.com/office/powerpoint/2010/main" val="13816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1C57960-A163-4F62-A902-6025E537441E}"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823317E-84A7-4C99-8B5C-4E27D5E69501}" type="slidenum">
              <a:rPr lang="en-GB"/>
              <a:pPr>
                <a:defRPr/>
              </a:pPr>
              <a:t>‹#›</a:t>
            </a:fld>
            <a:endParaRPr lang="en-GB"/>
          </a:p>
        </p:txBody>
      </p:sp>
    </p:spTree>
    <p:extLst>
      <p:ext uri="{BB962C8B-B14F-4D97-AF65-F5344CB8AC3E}">
        <p14:creationId xmlns:p14="http://schemas.microsoft.com/office/powerpoint/2010/main" val="1335495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20D4578D-5DCA-4290-8F73-D33EA1496C48}" type="datetimeFigureOut">
              <a:rPr lang="en-GB"/>
              <a:pPr>
                <a:defRPr/>
              </a:pPr>
              <a:t>16/11/2015</a:t>
            </a:fld>
            <a:endParaRPr lang="en-GB"/>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GB"/>
          </a:p>
        </p:txBody>
      </p:sp>
      <p:sp>
        <p:nvSpPr>
          <p:cNvPr id="50" name="Slide Number Placeholder 6"/>
          <p:cNvSpPr>
            <a:spLocks noGrp="1"/>
          </p:cNvSpPr>
          <p:nvPr>
            <p:ph type="sldNum" sz="quarter" idx="12"/>
          </p:nvPr>
        </p:nvSpPr>
        <p:spPr/>
        <p:txBody>
          <a:bodyPr/>
          <a:lstStyle>
            <a:lvl1pPr>
              <a:defRPr/>
            </a:lvl1pPr>
          </a:lstStyle>
          <a:p>
            <a:pPr>
              <a:defRPr/>
            </a:pPr>
            <a:fld id="{1D537F50-E5B6-41A5-8DEE-14F7DF5C7275}" type="slidenum">
              <a:rPr lang="en-GB"/>
              <a:pPr>
                <a:defRPr/>
              </a:pPr>
              <a:t>‹#›</a:t>
            </a:fld>
            <a:endParaRPr lang="en-GB"/>
          </a:p>
        </p:txBody>
      </p:sp>
    </p:spTree>
    <p:extLst>
      <p:ext uri="{BB962C8B-B14F-4D97-AF65-F5344CB8AC3E}">
        <p14:creationId xmlns:p14="http://schemas.microsoft.com/office/powerpoint/2010/main" val="376374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E192B-E9FA-4C52-AF18-804DE35967AD}"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1967CC-62A5-4A46-A49F-1C17910496ED}" type="slidenum">
              <a:rPr lang="en-GB"/>
              <a:pPr>
                <a:defRPr/>
              </a:pPr>
              <a:t>‹#›</a:t>
            </a:fld>
            <a:endParaRPr lang="en-GB"/>
          </a:p>
        </p:txBody>
      </p:sp>
    </p:spTree>
    <p:extLst>
      <p:ext uri="{BB962C8B-B14F-4D97-AF65-F5344CB8AC3E}">
        <p14:creationId xmlns:p14="http://schemas.microsoft.com/office/powerpoint/2010/main" val="59526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710EE0-3245-4FB6-804A-587D6B7FCF65}"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A577697-66A6-498E-8EF6-499C2A87420B}" type="slidenum">
              <a:rPr lang="en-GB"/>
              <a:pPr>
                <a:defRPr/>
              </a:pPr>
              <a:t>‹#›</a:t>
            </a:fld>
            <a:endParaRPr lang="en-GB"/>
          </a:p>
        </p:txBody>
      </p:sp>
    </p:spTree>
    <p:extLst>
      <p:ext uri="{BB962C8B-B14F-4D97-AF65-F5344CB8AC3E}">
        <p14:creationId xmlns:p14="http://schemas.microsoft.com/office/powerpoint/2010/main" val="94657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fontAlgn="auto">
              <a:spcBef>
                <a:spcPts val="0"/>
              </a:spcBef>
              <a:spcAft>
                <a:spcPts val="0"/>
              </a:spcAft>
              <a:defRPr sz="2400">
                <a:latin typeface="+mn-lt"/>
              </a:defRPr>
            </a:lvl1pPr>
          </a:lstStyle>
          <a:p>
            <a:pPr>
              <a:defRPr/>
            </a:pPr>
            <a:fld id="{78F8D09D-1001-45B1-B077-86BD3BDC9FFB}" type="datetimeFigureOut">
              <a:rPr lang="en-GB"/>
              <a:pPr>
                <a:defRPr/>
              </a:pPr>
              <a:t>16/11/2015</a:t>
            </a:fld>
            <a:endParaRPr lang="en-GB"/>
          </a:p>
        </p:txBody>
      </p:sp>
      <p:sp>
        <p:nvSpPr>
          <p:cNvPr id="48" name="Footer Placeholder 4"/>
          <p:cNvSpPr>
            <a:spLocks noGrp="1"/>
          </p:cNvSpPr>
          <p:nvPr>
            <p:ph type="ftr" sz="quarter" idx="11"/>
          </p:nvPr>
        </p:nvSpPr>
        <p:spPr>
          <a:xfrm>
            <a:off x="5303838" y="5719763"/>
            <a:ext cx="2830512" cy="365125"/>
          </a:xfrm>
        </p:spPr>
        <p:txBody>
          <a:bodyPr>
            <a:normAutofit/>
          </a:bodyPr>
          <a:lstStyle>
            <a:lvl1pPr fontAlgn="auto">
              <a:spcBef>
                <a:spcPts val="0"/>
              </a:spcBef>
              <a:spcAft>
                <a:spcPts val="0"/>
              </a:spcAft>
              <a:defRPr>
                <a:solidFill>
                  <a:srgbClr val="0F6FC6"/>
                </a:solidFill>
                <a:latin typeface="+mn-lt"/>
              </a:defRPr>
            </a:lvl1pPr>
          </a:lstStyle>
          <a:p>
            <a:pPr>
              <a:defRPr/>
            </a:pPr>
            <a:endParaRPr lang="en-GB"/>
          </a:p>
        </p:txBody>
      </p:sp>
      <p:sp>
        <p:nvSpPr>
          <p:cNvPr id="49" name="Slide Number Placeholder 5"/>
          <p:cNvSpPr>
            <a:spLocks noGrp="1"/>
          </p:cNvSpPr>
          <p:nvPr>
            <p:ph type="sldNum" sz="quarter" idx="12"/>
          </p:nvPr>
        </p:nvSpPr>
        <p:spPr>
          <a:xfrm>
            <a:off x="4649788" y="5719763"/>
            <a:ext cx="642937" cy="365125"/>
          </a:xfrm>
        </p:spPr>
        <p:txBody>
          <a:bodyPr/>
          <a:lstStyle>
            <a:lvl1pPr fontAlgn="auto">
              <a:spcBef>
                <a:spcPts val="0"/>
              </a:spcBef>
              <a:spcAft>
                <a:spcPts val="0"/>
              </a:spcAft>
              <a:defRPr>
                <a:solidFill>
                  <a:srgbClr val="0F6FC6"/>
                </a:solidFill>
                <a:latin typeface="+mn-lt"/>
              </a:defRPr>
            </a:lvl1pPr>
          </a:lstStyle>
          <a:p>
            <a:pPr>
              <a:defRPr/>
            </a:pPr>
            <a:fld id="{9461A07A-D15C-4B4D-BA6A-C3D7F66766FB}" type="slidenum">
              <a:rPr lang="en-GB"/>
              <a:pPr>
                <a:defRPr/>
              </a:pPr>
              <a:t>‹#›</a:t>
            </a:fld>
            <a:endParaRPr lang="en-GB"/>
          </a:p>
        </p:txBody>
      </p:sp>
    </p:spTree>
    <p:extLst>
      <p:ext uri="{BB962C8B-B14F-4D97-AF65-F5344CB8AC3E}">
        <p14:creationId xmlns:p14="http://schemas.microsoft.com/office/powerpoint/2010/main" val="245126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BE1B4C9D-C085-4D71-A4B6-79B513BAD5D3}"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67F93512-B588-45EF-82B2-A20C4518437A}" type="slidenum">
              <a:rPr lang="en-GB"/>
              <a:pPr>
                <a:defRPr/>
              </a:pPr>
              <a:t>‹#›</a:t>
            </a:fld>
            <a:endParaRPr lang="en-GB"/>
          </a:p>
        </p:txBody>
      </p:sp>
    </p:spTree>
    <p:extLst>
      <p:ext uri="{BB962C8B-B14F-4D97-AF65-F5344CB8AC3E}">
        <p14:creationId xmlns:p14="http://schemas.microsoft.com/office/powerpoint/2010/main" val="2372576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1"/>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025F972D-0DD2-4425-B5F2-006056BB2FE4}"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AA94726-DC3F-4F6D-ADF0-E67DB0A15B43}" type="slidenum">
              <a:rPr lang="en-GB"/>
              <a:pPr>
                <a:defRPr/>
              </a:pPr>
              <a:t>‹#›</a:t>
            </a:fld>
            <a:endParaRPr lang="en-GB"/>
          </a:p>
        </p:txBody>
      </p:sp>
    </p:spTree>
    <p:extLst>
      <p:ext uri="{BB962C8B-B14F-4D97-AF65-F5344CB8AC3E}">
        <p14:creationId xmlns:p14="http://schemas.microsoft.com/office/powerpoint/2010/main" val="3105242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fontAlgn="auto">
              <a:spcBef>
                <a:spcPts val="0"/>
              </a:spcBef>
              <a:spcAft>
                <a:spcPts val="0"/>
              </a:spcAft>
              <a:defRPr>
                <a:latin typeface="+mn-lt"/>
              </a:defRPr>
            </a:lvl1pPr>
          </a:lstStyle>
          <a:p>
            <a:pPr>
              <a:defRPr/>
            </a:pPr>
            <a:fld id="{5445D56C-BBCB-43C3-AE02-AD567292D45E}" type="datetimeFigureOut">
              <a:rPr lang="en-GB"/>
              <a:pPr>
                <a:defRPr/>
              </a:pPr>
              <a:t>16/11/2015</a:t>
            </a:fld>
            <a:endParaRPr lang="en-GB"/>
          </a:p>
        </p:txBody>
      </p:sp>
      <p:sp>
        <p:nvSpPr>
          <p:cNvPr id="6" name="Footer Placeholder 4"/>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GB"/>
          </a:p>
        </p:txBody>
      </p:sp>
      <p:sp>
        <p:nvSpPr>
          <p:cNvPr id="7" name="Slide Number Placeholder 5"/>
          <p:cNvSpPr>
            <a:spLocks noGrp="1"/>
          </p:cNvSpPr>
          <p:nvPr>
            <p:ph type="sldNum" sz="quarter" idx="17"/>
          </p:nvPr>
        </p:nvSpPr>
        <p:spPr/>
        <p:txBody>
          <a:bodyPr/>
          <a:lstStyle>
            <a:lvl1pPr fontAlgn="auto">
              <a:spcBef>
                <a:spcPts val="0"/>
              </a:spcBef>
              <a:spcAft>
                <a:spcPts val="0"/>
              </a:spcAft>
              <a:defRPr>
                <a:latin typeface="+mn-lt"/>
              </a:defRPr>
            </a:lvl1pPr>
          </a:lstStyle>
          <a:p>
            <a:pPr>
              <a:defRPr/>
            </a:pPr>
            <a:fld id="{D82BF401-C35B-4F78-B839-07690CC76C79}" type="slidenum">
              <a:rPr lang="en-GB"/>
              <a:pPr>
                <a:defRPr/>
              </a:pPr>
              <a:t>‹#›</a:t>
            </a:fld>
            <a:endParaRPr lang="en-GB"/>
          </a:p>
        </p:txBody>
      </p:sp>
    </p:spTree>
    <p:extLst>
      <p:ext uri="{BB962C8B-B14F-4D97-AF65-F5344CB8AC3E}">
        <p14:creationId xmlns:p14="http://schemas.microsoft.com/office/powerpoint/2010/main" val="936975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38B6DBF5-AC83-42C8-8FEE-D5AA8D52F0AA}" type="datetimeFigureOut">
              <a:rPr lang="en-GB"/>
              <a:pPr>
                <a:defRPr/>
              </a:pPr>
              <a:t>16/11/2015</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816702E-C6EB-420B-BA65-103F09454C47}" type="slidenum">
              <a:rPr lang="en-GB"/>
              <a:pPr>
                <a:defRPr/>
              </a:pPr>
              <a:t>‹#›</a:t>
            </a:fld>
            <a:endParaRPr lang="en-GB"/>
          </a:p>
        </p:txBody>
      </p:sp>
    </p:spTree>
    <p:extLst>
      <p:ext uri="{BB962C8B-B14F-4D97-AF65-F5344CB8AC3E}">
        <p14:creationId xmlns:p14="http://schemas.microsoft.com/office/powerpoint/2010/main" val="2766771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105F110E-343E-419D-9A64-0FA58FF9AC96}" type="datetimeFigureOut">
              <a:rPr lang="en-GB"/>
              <a:pPr>
                <a:defRPr/>
              </a:pPr>
              <a:t>16/11/2015</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E2B767B2-7F5F-46B3-AE5E-74C2B0C3688D}" type="slidenum">
              <a:rPr lang="en-GB"/>
              <a:pPr>
                <a:defRPr/>
              </a:pPr>
              <a:t>‹#›</a:t>
            </a:fld>
            <a:endParaRPr lang="en-GB"/>
          </a:p>
        </p:txBody>
      </p:sp>
    </p:spTree>
    <p:extLst>
      <p:ext uri="{BB962C8B-B14F-4D97-AF65-F5344CB8AC3E}">
        <p14:creationId xmlns:p14="http://schemas.microsoft.com/office/powerpoint/2010/main" val="2844203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BAE985EB-0849-47B1-AE3B-A016BEDDD331}" type="datetimeFigureOut">
              <a:rPr lang="en-GB"/>
              <a:pPr>
                <a:defRPr/>
              </a:pPr>
              <a:t>16/11/2015</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FF338EE2-64F1-4B78-9CDF-69577534DEEE}" type="slidenum">
              <a:rPr lang="en-GB"/>
              <a:pPr>
                <a:defRPr/>
              </a:pPr>
              <a:t>‹#›</a:t>
            </a:fld>
            <a:endParaRPr lang="en-GB"/>
          </a:p>
        </p:txBody>
      </p:sp>
    </p:spTree>
    <p:extLst>
      <p:ext uri="{BB962C8B-B14F-4D97-AF65-F5344CB8AC3E}">
        <p14:creationId xmlns:p14="http://schemas.microsoft.com/office/powerpoint/2010/main" val="13449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1"/>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165DEB-3BA7-4C95-AFDA-BDF52B4DCC0C}"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F17FE2-6A71-44A8-9083-092A7D923C0B}" type="slidenum">
              <a:rPr lang="en-GB"/>
              <a:pPr>
                <a:defRPr/>
              </a:pPr>
              <a:t>‹#›</a:t>
            </a:fld>
            <a:endParaRPr lang="en-GB"/>
          </a:p>
        </p:txBody>
      </p:sp>
    </p:spTree>
    <p:extLst>
      <p:ext uri="{BB962C8B-B14F-4D97-AF65-F5344CB8AC3E}">
        <p14:creationId xmlns:p14="http://schemas.microsoft.com/office/powerpoint/2010/main" val="658994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4" y="2657435"/>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fld id="{8DB7E186-0025-4BBE-8E05-4990C42BA0D8}" type="datetimeFigureOut">
              <a:rPr lang="en-GB"/>
              <a:pPr>
                <a:defRPr/>
              </a:pPr>
              <a:t>16/11/2015</a:t>
            </a:fld>
            <a:endParaRPr lang="en-GB"/>
          </a:p>
        </p:txBody>
      </p:sp>
      <p:sp>
        <p:nvSpPr>
          <p:cNvPr id="49" name="Slide Number Placeholder 6"/>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FB1B1318-D011-46F7-933A-079B53750BB3}" type="slidenum">
              <a:rPr lang="en-GB"/>
              <a:pPr>
                <a:defRPr/>
              </a:pPr>
              <a:t>‹#›</a:t>
            </a:fld>
            <a:endParaRPr lang="en-GB"/>
          </a:p>
        </p:txBody>
      </p:sp>
      <p:sp>
        <p:nvSpPr>
          <p:cNvPr id="50" name="Footer Placeholder 5"/>
          <p:cNvSpPr>
            <a:spLocks noGrp="1"/>
          </p:cNvSpPr>
          <p:nvPr>
            <p:ph type="ftr" sz="quarter" idx="12"/>
          </p:nvPr>
        </p:nvSpPr>
        <p:spPr>
          <a:xfrm>
            <a:off x="4641850" y="5724525"/>
            <a:ext cx="3492500" cy="365125"/>
          </a:xfrm>
        </p:spPr>
        <p:txBody>
          <a:bodyPr>
            <a:normAutofit/>
          </a:bodyPr>
          <a:lstStyle>
            <a:lvl1pPr fontAlgn="auto">
              <a:spcBef>
                <a:spcPts val="0"/>
              </a:spcBef>
              <a:spcAft>
                <a:spcPts val="0"/>
              </a:spcAft>
              <a:defRPr>
                <a:latin typeface="+mn-lt"/>
              </a:defRPr>
            </a:lvl1pPr>
          </a:lstStyle>
          <a:p>
            <a:pPr>
              <a:defRPr/>
            </a:pPr>
            <a:endParaRPr lang="en-GB"/>
          </a:p>
        </p:txBody>
      </p:sp>
    </p:spTree>
    <p:extLst>
      <p:ext uri="{BB962C8B-B14F-4D97-AF65-F5344CB8AC3E}">
        <p14:creationId xmlns:p14="http://schemas.microsoft.com/office/powerpoint/2010/main" val="3318701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fontAlgn="auto">
              <a:spcBef>
                <a:spcPts val="0"/>
              </a:spcBef>
              <a:spcAft>
                <a:spcPts val="0"/>
              </a:spcAft>
              <a:defRPr>
                <a:latin typeface="+mn-lt"/>
              </a:defRPr>
            </a:lvl1pPr>
          </a:lstStyle>
          <a:p>
            <a:pPr>
              <a:defRPr/>
            </a:pPr>
            <a:fld id="{2D60EDFE-CE8E-4256-AA92-D1F08F8304FA}" type="datetimeFigureOut">
              <a:rPr lang="en-GB"/>
              <a:pPr>
                <a:defRPr/>
              </a:pPr>
              <a:t>16/11/2015</a:t>
            </a:fld>
            <a:endParaRPr lang="en-GB"/>
          </a:p>
        </p:txBody>
      </p:sp>
      <p:sp>
        <p:nvSpPr>
          <p:cNvPr id="49" name="Footer Placeholder 5"/>
          <p:cNvSpPr>
            <a:spLocks noGrp="1"/>
          </p:cNvSpPr>
          <p:nvPr>
            <p:ph type="ftr" sz="quarter" idx="11"/>
          </p:nvPr>
        </p:nvSpPr>
        <p:spPr>
          <a:xfrm>
            <a:off x="4641850" y="5724525"/>
            <a:ext cx="3492500" cy="365125"/>
          </a:xfrm>
        </p:spPr>
        <p:txBody>
          <a:bodyPr>
            <a:normAutofit/>
          </a:bodyPr>
          <a:lstStyle>
            <a:lvl1pPr fontAlgn="auto">
              <a:spcBef>
                <a:spcPts val="0"/>
              </a:spcBef>
              <a:spcAft>
                <a:spcPts val="0"/>
              </a:spcAft>
              <a:defRPr>
                <a:latin typeface="+mn-lt"/>
              </a:defRPr>
            </a:lvl1pPr>
          </a:lstStyle>
          <a:p>
            <a:pPr>
              <a:defRPr/>
            </a:pPr>
            <a:endParaRPr lang="en-GB"/>
          </a:p>
        </p:txBody>
      </p:sp>
      <p:sp>
        <p:nvSpPr>
          <p:cNvPr id="50" name="Slide Number Placeholder 6"/>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C66A01D-12B4-4F33-8649-04329A765AF3}" type="slidenum">
              <a:rPr lang="en-GB"/>
              <a:pPr>
                <a:defRPr/>
              </a:pPr>
              <a:t>‹#›</a:t>
            </a:fld>
            <a:endParaRPr lang="en-GB"/>
          </a:p>
        </p:txBody>
      </p:sp>
    </p:spTree>
    <p:extLst>
      <p:ext uri="{BB962C8B-B14F-4D97-AF65-F5344CB8AC3E}">
        <p14:creationId xmlns:p14="http://schemas.microsoft.com/office/powerpoint/2010/main" val="375667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240BA582-6BC4-43CB-A59C-B1115FFD8DE3}"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9B9E02C2-346F-46AC-A37A-3E299F474B93}" type="slidenum">
              <a:rPr lang="en-GB"/>
              <a:pPr>
                <a:defRPr/>
              </a:pPr>
              <a:t>‹#›</a:t>
            </a:fld>
            <a:endParaRPr lang="en-GB"/>
          </a:p>
        </p:txBody>
      </p:sp>
    </p:spTree>
    <p:extLst>
      <p:ext uri="{BB962C8B-B14F-4D97-AF65-F5344CB8AC3E}">
        <p14:creationId xmlns:p14="http://schemas.microsoft.com/office/powerpoint/2010/main" val="1311919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E86D11ED-390D-483F-A36B-700375B66C79}" type="datetimeFigureOut">
              <a:rPr lang="en-GB"/>
              <a:pPr>
                <a:defRPr/>
              </a:pPr>
              <a:t>16/11/2015</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BB8E88C-EE7A-4DFF-9B0A-416A4A6F07DC}" type="slidenum">
              <a:rPr lang="en-GB"/>
              <a:pPr>
                <a:defRPr/>
              </a:pPr>
              <a:t>‹#›</a:t>
            </a:fld>
            <a:endParaRPr lang="en-GB"/>
          </a:p>
        </p:txBody>
      </p:sp>
    </p:spTree>
    <p:extLst>
      <p:ext uri="{BB962C8B-B14F-4D97-AF65-F5344CB8AC3E}">
        <p14:creationId xmlns:p14="http://schemas.microsoft.com/office/powerpoint/2010/main" val="386557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C0D38F7-6F7A-44A4-A813-6285E7474C98}" type="datetimeFigureOut">
              <a:rPr lang="en-GB"/>
              <a:pPr>
                <a:defRPr/>
              </a:pPr>
              <a:t>16/11/2015</a:t>
            </a:fld>
            <a:endParaRPr lang="en-GB"/>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2F820BBC-76CD-4163-BE57-3B2B5FD7625C}" type="slidenum">
              <a:rPr lang="en-GB"/>
              <a:pPr>
                <a:defRPr/>
              </a:pPr>
              <a:t>‹#›</a:t>
            </a:fld>
            <a:endParaRPr lang="en-GB"/>
          </a:p>
        </p:txBody>
      </p:sp>
    </p:spTree>
    <p:extLst>
      <p:ext uri="{BB962C8B-B14F-4D97-AF65-F5344CB8AC3E}">
        <p14:creationId xmlns:p14="http://schemas.microsoft.com/office/powerpoint/2010/main" val="12502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58BE430-6FB5-4EB3-822C-E10228387F0D}" type="datetimeFigureOut">
              <a:rPr lang="en-GB"/>
              <a:pPr>
                <a:defRPr/>
              </a:pPr>
              <a:t>16/11/2015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D6EACC4-242E-4D03-95B6-0A2EF918A4F5}" type="slidenum">
              <a:rPr lang="en-GB"/>
              <a:pPr>
                <a:defRPr/>
              </a:pPr>
              <a:t>‹#›</a:t>
            </a:fld>
            <a:endParaRPr lang="en-GB"/>
          </a:p>
        </p:txBody>
      </p:sp>
    </p:spTree>
    <p:extLst>
      <p:ext uri="{BB962C8B-B14F-4D97-AF65-F5344CB8AC3E}">
        <p14:creationId xmlns:p14="http://schemas.microsoft.com/office/powerpoint/2010/main" val="383720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E197DD-5088-4E00-8A09-D99387CC2CC4}" type="datetimeFigureOut">
              <a:rPr lang="en-GB"/>
              <a:pPr>
                <a:defRPr/>
              </a:pPr>
              <a:t>16/11/2015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BF4B1E3-B30D-4B7E-AEAC-B90BFFB7F1E3}" type="slidenum">
              <a:rPr lang="en-GB"/>
              <a:pPr>
                <a:defRPr/>
              </a:pPr>
              <a:t>‹#›</a:t>
            </a:fld>
            <a:endParaRPr lang="en-GB"/>
          </a:p>
        </p:txBody>
      </p:sp>
    </p:spTree>
    <p:extLst>
      <p:ext uri="{BB962C8B-B14F-4D97-AF65-F5344CB8AC3E}">
        <p14:creationId xmlns:p14="http://schemas.microsoft.com/office/powerpoint/2010/main" val="42379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406C22-7A70-4902-AC95-F64B162EE887}" type="datetimeFigureOut">
              <a:rPr lang="en-GB"/>
              <a:pPr>
                <a:defRPr/>
              </a:pPr>
              <a:t>16/11/2015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F0ED08C-5E09-49EC-AAFF-939253F607F7}" type="slidenum">
              <a:rPr lang="en-GB"/>
              <a:pPr>
                <a:defRPr/>
              </a:pPr>
              <a:t>‹#›</a:t>
            </a:fld>
            <a:endParaRPr lang="en-GB"/>
          </a:p>
        </p:txBody>
      </p:sp>
    </p:spTree>
    <p:extLst>
      <p:ext uri="{BB962C8B-B14F-4D97-AF65-F5344CB8AC3E}">
        <p14:creationId xmlns:p14="http://schemas.microsoft.com/office/powerpoint/2010/main" val="358221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4" y="2657435"/>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AC7FCF5C-6373-4F5C-8085-3AEE0F15B4F9}" type="datetimeFigureOut">
              <a:rPr lang="en-GB"/>
              <a:pPr>
                <a:defRPr/>
              </a:pPr>
              <a:t>16/11/2015</a:t>
            </a:fld>
            <a:endParaRPr lang="en-GB"/>
          </a:p>
        </p:txBody>
      </p:sp>
      <p:sp>
        <p:nvSpPr>
          <p:cNvPr id="49" name="Slide Number Placeholder 6"/>
          <p:cNvSpPr>
            <a:spLocks noGrp="1"/>
          </p:cNvSpPr>
          <p:nvPr>
            <p:ph type="sldNum" sz="quarter" idx="11"/>
          </p:nvPr>
        </p:nvSpPr>
        <p:spPr/>
        <p:txBody>
          <a:bodyPr/>
          <a:lstStyle>
            <a:lvl1pPr>
              <a:defRPr/>
            </a:lvl1pPr>
          </a:lstStyle>
          <a:p>
            <a:pPr>
              <a:defRPr/>
            </a:pPr>
            <a:fld id="{EC392EF3-5A69-4B31-AAE8-63F7EB1DD3BF}" type="slidenum">
              <a:rPr lang="en-GB"/>
              <a:pPr>
                <a:defRPr/>
              </a:pPr>
              <a:t>‹#›</a:t>
            </a:fld>
            <a:endParaRPr lang="en-GB"/>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GB"/>
          </a:p>
        </p:txBody>
      </p:sp>
    </p:spTree>
    <p:extLst>
      <p:ext uri="{BB962C8B-B14F-4D97-AF65-F5344CB8AC3E}">
        <p14:creationId xmlns:p14="http://schemas.microsoft.com/office/powerpoint/2010/main" val="61342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4F2C8176-9F2C-4867-A8EB-9717FDD443FF}" type="datetimeFigureOut">
              <a:rPr lang="en-GB"/>
              <a:pPr>
                <a:defRPr/>
              </a:pPr>
              <a:t>16/11/2015</a:t>
            </a:fld>
            <a:endParaRPr lang="en-GB"/>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GB"/>
          </a:p>
        </p:txBody>
      </p:sp>
      <p:sp>
        <p:nvSpPr>
          <p:cNvPr id="50" name="Slide Number Placeholder 6"/>
          <p:cNvSpPr>
            <a:spLocks noGrp="1"/>
          </p:cNvSpPr>
          <p:nvPr>
            <p:ph type="sldNum" sz="quarter" idx="12"/>
          </p:nvPr>
        </p:nvSpPr>
        <p:spPr/>
        <p:txBody>
          <a:bodyPr/>
          <a:lstStyle>
            <a:lvl1pPr>
              <a:defRPr/>
            </a:lvl1pPr>
          </a:lstStyle>
          <a:p>
            <a:pPr>
              <a:defRPr/>
            </a:pPr>
            <a:fld id="{BDB7A73B-7F6D-4375-8B1B-5293671F578E}" type="slidenum">
              <a:rPr lang="en-GB"/>
              <a:pPr>
                <a:defRPr/>
              </a:pPr>
              <a:t>‹#›</a:t>
            </a:fld>
            <a:endParaRPr lang="en-GB"/>
          </a:p>
        </p:txBody>
      </p:sp>
    </p:spTree>
    <p:extLst>
      <p:ext uri="{BB962C8B-B14F-4D97-AF65-F5344CB8AC3E}">
        <p14:creationId xmlns:p14="http://schemas.microsoft.com/office/powerpoint/2010/main" val="249293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0A4111FA-E917-4A09-88C1-3EEE03CBEDE6}" type="datetimeFigureOut">
              <a:rPr lang="en-GB"/>
              <a:pPr>
                <a:defRPr/>
              </a:pPr>
              <a:t>16/11/2015</a:t>
            </a:fld>
            <a:endParaRPr lang="en-GB"/>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rgbClr val="0F6FC6"/>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A4526769-FC50-464A-B2CE-E38559F7FD7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9" r:id="rId1"/>
    <p:sldLayoutId id="2147483713" r:id="rId2"/>
    <p:sldLayoutId id="2147483714" r:id="rId3"/>
    <p:sldLayoutId id="2147483715" r:id="rId4"/>
    <p:sldLayoutId id="2147483716" r:id="rId5"/>
    <p:sldLayoutId id="2147483717" r:id="rId6"/>
    <p:sldLayoutId id="2147483718" r:id="rId7"/>
    <p:sldLayoutId id="2147483730" r:id="rId8"/>
    <p:sldLayoutId id="2147483731" r:id="rId9"/>
    <p:sldLayoutId id="2147483719" r:id="rId10"/>
    <p:sldLayoutId id="2147483720"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41"/>
          <p:cNvGrpSpPr>
            <a:grpSpLocks/>
          </p:cNvGrpSpPr>
          <p:nvPr/>
        </p:nvGrpSpPr>
        <p:grpSpPr bwMode="auto">
          <a:xfrm>
            <a:off x="-304800" y="0"/>
            <a:ext cx="9932988" cy="6858000"/>
            <a:chOff x="-382404" y="0"/>
            <a:chExt cx="9932332" cy="6858000"/>
          </a:xfrm>
        </p:grpSpPr>
        <p:grpSp>
          <p:nvGrpSpPr>
            <p:cNvPr id="2059" name="Group 44"/>
            <p:cNvGrpSpPr>
              <a:grpSpLocks/>
            </p:cNvGrpSpPr>
            <p:nvPr/>
          </p:nvGrpSpPr>
          <p:grpSpPr bwMode="auto">
            <a:xfrm>
              <a:off x="0" y="0"/>
              <a:ext cx="9144000" cy="6858000"/>
              <a:chOff x="0" y="0"/>
              <a:chExt cx="9144000" cy="6858000"/>
            </a:xfrm>
          </p:grpSpPr>
          <p:grpSp>
            <p:nvGrpSpPr>
              <p:cNvPr id="2082"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2083"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grpSp>
            <p:nvGrpSpPr>
              <p:cNvPr id="2084"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0000"/>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54"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5"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7E2C9853-3DC2-48AF-895A-D35C8FEF4A1A}" type="datetimeFigureOut">
              <a:rPr lang="en-GB"/>
              <a:pPr>
                <a:defRPr/>
              </a:pPr>
              <a:t>16/11/2015</a:t>
            </a:fld>
            <a:endParaRPr lang="en-GB"/>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rgbClr val="0F6FC6"/>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smtClean="0">
                <a:solidFill>
                  <a:srgbClr val="FEFEFE"/>
                </a:solidFill>
                <a:latin typeface="+mn-lt"/>
                <a:cs typeface="+mn-cs"/>
              </a:defRPr>
            </a:lvl1pPr>
          </a:lstStyle>
          <a:p>
            <a:pPr>
              <a:defRPr/>
            </a:pPr>
            <a:fld id="{710ADF0E-D10F-4511-A098-4D6AECFED72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2" r:id="rId1"/>
    <p:sldLayoutId id="2147483721" r:id="rId2"/>
    <p:sldLayoutId id="2147483722" r:id="rId3"/>
    <p:sldLayoutId id="2147483723" r:id="rId4"/>
    <p:sldLayoutId id="2147483724" r:id="rId5"/>
    <p:sldLayoutId id="2147483725" r:id="rId6"/>
    <p:sldLayoutId id="2147483726" r:id="rId7"/>
    <p:sldLayoutId id="2147483733" r:id="rId8"/>
    <p:sldLayoutId id="2147483734" r:id="rId9"/>
    <p:sldLayoutId id="2147483727" r:id="rId10"/>
    <p:sldLayoutId id="2147483728"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itchFamily="34" charset="0"/>
        </a:defRPr>
      </a:lvl2pPr>
      <a:lvl3pPr algn="l" rtl="0" fontAlgn="base">
        <a:spcBef>
          <a:spcPct val="0"/>
        </a:spcBef>
        <a:spcAft>
          <a:spcPct val="0"/>
        </a:spcAft>
        <a:defRPr sz="4000">
          <a:solidFill>
            <a:schemeClr val="accent1"/>
          </a:solidFill>
          <a:latin typeface="Century Gothic" pitchFamily="34" charset="0"/>
        </a:defRPr>
      </a:lvl3pPr>
      <a:lvl4pPr algn="l" rtl="0" fontAlgn="base">
        <a:spcBef>
          <a:spcPct val="0"/>
        </a:spcBef>
        <a:spcAft>
          <a:spcPct val="0"/>
        </a:spcAft>
        <a:defRPr sz="4000">
          <a:solidFill>
            <a:schemeClr val="accent1"/>
          </a:solidFill>
          <a:latin typeface="Century Gothic" pitchFamily="34" charset="0"/>
        </a:defRPr>
      </a:lvl4pPr>
      <a:lvl5pPr algn="l" rtl="0" fontAlgn="base">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3074" name="Group 41"/>
          <p:cNvGrpSpPr>
            <a:grpSpLocks/>
          </p:cNvGrpSpPr>
          <p:nvPr/>
        </p:nvGrpSpPr>
        <p:grpSpPr bwMode="auto">
          <a:xfrm>
            <a:off x="-304800" y="0"/>
            <a:ext cx="9932988" cy="6858000"/>
            <a:chOff x="-382404" y="0"/>
            <a:chExt cx="9932332" cy="6858000"/>
          </a:xfrm>
        </p:grpSpPr>
        <p:grpSp>
          <p:nvGrpSpPr>
            <p:cNvPr id="3083" name="Group 44"/>
            <p:cNvGrpSpPr>
              <a:grpSpLocks/>
            </p:cNvGrpSpPr>
            <p:nvPr/>
          </p:nvGrpSpPr>
          <p:grpSpPr bwMode="auto">
            <a:xfrm>
              <a:off x="0" y="0"/>
              <a:ext cx="9144000" cy="6858000"/>
              <a:chOff x="0" y="0"/>
              <a:chExt cx="9144000" cy="6858000"/>
            </a:xfrm>
          </p:grpSpPr>
          <p:grpSp>
            <p:nvGrpSpPr>
              <p:cNvPr id="3106"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107"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3108"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FF0000"/>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78"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9"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Calibri" pitchFamily="34" charset="0"/>
                <a:cs typeface="Arial" charset="0"/>
              </a:defRPr>
            </a:lvl1pPr>
          </a:lstStyle>
          <a:p>
            <a:pPr>
              <a:defRPr/>
            </a:pPr>
            <a:fld id="{644AD349-E967-4937-90BE-E4E49E5DCA5E}" type="datetimeFigureOut">
              <a:rPr lang="en-GB"/>
              <a:pPr>
                <a:defRPr/>
              </a:pPr>
              <a:t>16/11/2015</a:t>
            </a:fld>
            <a:endParaRPr lang="en-GB"/>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rgbClr val="0F6FC6"/>
                </a:solidFill>
                <a:latin typeface="Calibri" pitchFamily="34" charset="0"/>
                <a:cs typeface="Arial" charset="0"/>
              </a:defRPr>
            </a:lvl1pPr>
          </a:lstStyle>
          <a:p>
            <a:pPr>
              <a:defRPr/>
            </a:pPr>
            <a:endParaRPr lang="en-GB"/>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Calibri" pitchFamily="34" charset="0"/>
                <a:cs typeface="Arial" charset="0"/>
              </a:defRPr>
            </a:lvl1pPr>
          </a:lstStyle>
          <a:p>
            <a:pPr>
              <a:defRPr/>
            </a:pPr>
            <a:fld id="{B5E700F7-3209-4AF8-A620-9641023E6EA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5.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26.jpeg"/></Relationships>
</file>

<file path=ppt/slides/_rels/slide1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3" Type="http://schemas.openxmlformats.org/officeDocument/2006/relationships/hyperlink" Target="http://www.medicines.org.uk/" TargetMode="External"/><Relationship Id="rId2" Type="http://schemas.openxmlformats.org/officeDocument/2006/relationships/notesSlide" Target="../notesSlides/notesSlide76.xml"/><Relationship Id="rId1" Type="http://schemas.openxmlformats.org/officeDocument/2006/relationships/slideLayout" Target="../slideLayouts/slideLayout24.xml"/><Relationship Id="rId4" Type="http://schemas.openxmlformats.org/officeDocument/2006/relationships/hyperlink" Target="bit.ly/TK-Sick-Day-Rules"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rckmanuals.com/home/heart_and_blood_vessel_disorders/high_blood_pressure/high_blood_pressur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www.england.nhs.uk/2014/06/09/psa-aki" TargetMode="External"/><Relationship Id="rId2" Type="http://schemas.openxmlformats.org/officeDocument/2006/relationships/hyperlink" Target="http://www.rcpath.org/"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idstaffspublicinquiry.com/sites/default/files/report/Executive%20summary.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ncepod.org.uk/2009aki.htm" TargetMode="External"/><Relationship Id="rId2" Type="http://schemas.openxmlformats.org/officeDocument/2006/relationships/hyperlink" Target="http://kdigo.org/home/guidelines/acute-kidney-inju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Fluid Balance &amp; Acute Kidney Injury Study Package	</a:t>
            </a:r>
            <a:endParaRPr lang="en-GB" dirty="0"/>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9988" y="2435225"/>
            <a:ext cx="3983037" cy="328612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Functions of the Kidney</a:t>
            </a:r>
          </a:p>
        </p:txBody>
      </p:sp>
      <p:sp>
        <p:nvSpPr>
          <p:cNvPr id="3" name="Content Placeholder 2"/>
          <p:cNvSpPr>
            <a:spLocks noGrp="1"/>
          </p:cNvSpPr>
          <p:nvPr>
            <p:ph idx="1"/>
          </p:nvPr>
        </p:nvSpPr>
        <p:spPr/>
        <p:txBody>
          <a:bodyPr rtlCol="0">
            <a:normAutofit fontScale="85000" lnSpcReduction="20000"/>
          </a:bodyPr>
          <a:lstStyle/>
          <a:p>
            <a:pPr indent="-274320" fontAlgn="auto">
              <a:spcAft>
                <a:spcPts val="0"/>
              </a:spcAft>
              <a:defRPr/>
            </a:pPr>
            <a:r>
              <a:rPr lang="en-GB" dirty="0" smtClean="0"/>
              <a:t>Regulation of electrolytes</a:t>
            </a:r>
          </a:p>
          <a:p>
            <a:pPr indent="-274320" fontAlgn="auto">
              <a:spcAft>
                <a:spcPts val="0"/>
              </a:spcAft>
              <a:defRPr/>
            </a:pPr>
            <a:r>
              <a:rPr lang="en-GB" dirty="0" smtClean="0"/>
              <a:t>Maintenance </a:t>
            </a:r>
            <a:r>
              <a:rPr lang="en-GB" dirty="0"/>
              <a:t>of acid–base </a:t>
            </a:r>
            <a:r>
              <a:rPr lang="en-GB" dirty="0" smtClean="0"/>
              <a:t>balance</a:t>
            </a:r>
          </a:p>
          <a:p>
            <a:pPr indent="-274320" fontAlgn="auto">
              <a:spcAft>
                <a:spcPts val="0"/>
              </a:spcAft>
              <a:defRPr/>
            </a:pPr>
            <a:r>
              <a:rPr lang="en-GB" dirty="0" smtClean="0"/>
              <a:t>Regulation </a:t>
            </a:r>
            <a:r>
              <a:rPr lang="en-GB" dirty="0"/>
              <a:t>of blood pressure (via maintaining salt and water balance). </a:t>
            </a:r>
            <a:endParaRPr lang="en-GB" dirty="0" smtClean="0"/>
          </a:p>
          <a:p>
            <a:pPr indent="-274320" fontAlgn="auto">
              <a:spcAft>
                <a:spcPts val="0"/>
              </a:spcAft>
              <a:defRPr/>
            </a:pPr>
            <a:r>
              <a:rPr lang="en-GB" dirty="0" smtClean="0"/>
              <a:t>Natural </a:t>
            </a:r>
            <a:r>
              <a:rPr lang="en-GB" dirty="0"/>
              <a:t>filter of the blood, and </a:t>
            </a:r>
            <a:r>
              <a:rPr lang="en-GB" dirty="0" smtClean="0"/>
              <a:t>removes </a:t>
            </a:r>
            <a:r>
              <a:rPr lang="en-GB" dirty="0"/>
              <a:t>water soluble wastes, which are diverted to the </a:t>
            </a:r>
            <a:r>
              <a:rPr lang="en-GB" dirty="0" smtClean="0"/>
              <a:t>urinary bladder. </a:t>
            </a:r>
          </a:p>
          <a:p>
            <a:pPr indent="-274320" fontAlgn="auto">
              <a:spcAft>
                <a:spcPts val="0"/>
              </a:spcAft>
              <a:defRPr/>
            </a:pPr>
            <a:r>
              <a:rPr lang="en-GB" dirty="0" smtClean="0"/>
              <a:t>Production of Urine</a:t>
            </a:r>
          </a:p>
          <a:p>
            <a:pPr indent="-274320" fontAlgn="auto">
              <a:spcAft>
                <a:spcPts val="0"/>
              </a:spcAft>
              <a:defRPr/>
            </a:pPr>
            <a:r>
              <a:rPr lang="en-GB" dirty="0" smtClean="0"/>
              <a:t>Reabsorption </a:t>
            </a:r>
            <a:r>
              <a:rPr lang="en-GB" dirty="0"/>
              <a:t>of </a:t>
            </a:r>
            <a:r>
              <a:rPr lang="en-GB" dirty="0" smtClean="0"/>
              <a:t>water, glucose, </a:t>
            </a:r>
            <a:r>
              <a:rPr lang="en-GB" dirty="0"/>
              <a:t>and amino </a:t>
            </a:r>
            <a:r>
              <a:rPr lang="en-GB" dirty="0" smtClean="0"/>
              <a:t>acids.</a:t>
            </a:r>
          </a:p>
          <a:p>
            <a:pPr indent="-274320" fontAlgn="auto">
              <a:spcAft>
                <a:spcPts val="0"/>
              </a:spcAft>
              <a:defRPr/>
            </a:pPr>
            <a:r>
              <a:rPr lang="en-GB" dirty="0" smtClean="0"/>
              <a:t> </a:t>
            </a:r>
            <a:r>
              <a:rPr lang="en-GB" dirty="0"/>
              <a:t>The kidneys also produce </a:t>
            </a:r>
            <a:r>
              <a:rPr lang="en-GB" dirty="0" smtClean="0"/>
              <a:t>hormones </a:t>
            </a:r>
            <a:r>
              <a:rPr lang="en-GB" dirty="0"/>
              <a:t>including </a:t>
            </a:r>
            <a:r>
              <a:rPr lang="en-GB" dirty="0" err="1" smtClean="0"/>
              <a:t>calcitriol</a:t>
            </a:r>
            <a:r>
              <a:rPr lang="en-GB" dirty="0" smtClean="0"/>
              <a:t>, </a:t>
            </a:r>
            <a:r>
              <a:rPr lang="en-GB" dirty="0"/>
              <a:t>erythropoietin, </a:t>
            </a:r>
            <a:r>
              <a:rPr lang="en-GB" dirty="0" smtClean="0"/>
              <a:t>as well as the enzyme </a:t>
            </a:r>
            <a:r>
              <a:rPr lang="en-GB" b="1" dirty="0" smtClean="0">
                <a:effectLst>
                  <a:outerShdw blurRad="38100" dist="38100" dir="2700000" algn="tl">
                    <a:srgbClr val="000000">
                      <a:alpha val="43137"/>
                    </a:srgbClr>
                  </a:outerShdw>
                </a:effectLst>
              </a:rPr>
              <a:t>renin.</a:t>
            </a:r>
            <a:endParaRPr lang="en-GB" b="1" dirty="0">
              <a:effectLst>
                <a:outerShdw blurRad="38100" dist="38100" dir="2700000" algn="tl">
                  <a:srgbClr val="000000">
                    <a:alpha val="43137"/>
                  </a:srgbClr>
                </a:outerShdw>
              </a:effectLst>
            </a:endParaRPr>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2988" y="333375"/>
            <a:ext cx="7024687" cy="1582738"/>
          </a:xfrm>
        </p:spPr>
        <p:txBody>
          <a:bodyPr/>
          <a:lstStyle/>
          <a:p>
            <a:pPr eaLnBrk="1" hangingPunct="1">
              <a:defRPr/>
            </a:pPr>
            <a:r>
              <a:rPr lang="en-GB" sz="1400" b="1" dirty="0" smtClean="0">
                <a:solidFill>
                  <a:srgbClr val="FF0000"/>
                </a:solidFill>
              </a:rPr>
              <a:t> C</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smtClean="0">
                <a:solidFill>
                  <a:srgbClr val="FF0000"/>
                </a:solidFill>
              </a:rPr>
              <a:t>A  </a:t>
            </a:r>
            <a:r>
              <a:rPr lang="en-GB" sz="1400" dirty="0">
                <a:solidFill>
                  <a:srgbClr val="0F6FC6"/>
                </a:solidFill>
              </a:rPr>
              <a:t/>
            </a:r>
            <a:br>
              <a:rPr lang="en-GB" sz="1400" dirty="0">
                <a:solidFill>
                  <a:srgbClr val="0F6FC6"/>
                </a:solidFill>
              </a:rPr>
            </a:br>
            <a:r>
              <a:rPr lang="en-GB" sz="1400" dirty="0">
                <a:solidFill>
                  <a:srgbClr val="0F6FC6"/>
                </a:solidFill>
              </a:rPr>
              <a:t> </a:t>
            </a:r>
            <a:r>
              <a:rPr lang="en-GB" sz="3600" b="1" dirty="0" smtClean="0">
                <a:solidFill>
                  <a:srgbClr val="FF0000"/>
                </a:solidFill>
              </a:rPr>
              <a:t>N</a:t>
            </a:r>
            <a:r>
              <a:rPr lang="en-GB" sz="3600" dirty="0" smtClean="0">
                <a:solidFill>
                  <a:srgbClr val="0F6FC6"/>
                </a:solidFill>
              </a:rPr>
              <a:t>SAIDS</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D</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A</a:t>
            </a:r>
            <a:endParaRPr lang="en-GB" altLang="en-US" sz="1400" u="sng" dirty="0" smtClean="0">
              <a:effectLst>
                <a:outerShdw blurRad="38100" dist="38100" dir="2700000" algn="tl">
                  <a:srgbClr val="000000">
                    <a:alpha val="43137"/>
                  </a:srgbClr>
                </a:outerShdw>
              </a:effectLst>
            </a:endParaRPr>
          </a:p>
        </p:txBody>
      </p:sp>
      <p:sp>
        <p:nvSpPr>
          <p:cNvPr id="122883" name="Content Placeholder 2"/>
          <p:cNvSpPr>
            <a:spLocks noGrp="1"/>
          </p:cNvSpPr>
          <p:nvPr>
            <p:ph idx="1"/>
          </p:nvPr>
        </p:nvSpPr>
        <p:spPr>
          <a:xfrm>
            <a:off x="1042988" y="1916113"/>
            <a:ext cx="6777037" cy="4537075"/>
          </a:xfrm>
        </p:spPr>
        <p:txBody>
          <a:bodyPr/>
          <a:lstStyle/>
          <a:p>
            <a:pPr eaLnBrk="1" hangingPunct="1"/>
            <a:r>
              <a:rPr lang="en-GB" altLang="en-US" smtClean="0"/>
              <a:t>Analgesic, antipyretic and anti-inflammatory</a:t>
            </a:r>
          </a:p>
          <a:p>
            <a:pPr eaLnBrk="1" hangingPunct="1"/>
            <a:r>
              <a:rPr lang="en-GB" altLang="en-US" smtClean="0"/>
              <a:t>Non-selective COX inhibitors</a:t>
            </a:r>
          </a:p>
          <a:p>
            <a:pPr lvl="1" eaLnBrk="1" hangingPunct="1"/>
            <a:r>
              <a:rPr lang="en-GB" altLang="en-US" smtClean="0"/>
              <a:t>Acetic acids – diclofenac, indomethacin</a:t>
            </a:r>
          </a:p>
          <a:p>
            <a:pPr lvl="1" eaLnBrk="1" hangingPunct="1"/>
            <a:r>
              <a:rPr lang="en-GB" altLang="en-US" smtClean="0"/>
              <a:t>Proprionic acids – ibuprofen, naproxen</a:t>
            </a:r>
          </a:p>
          <a:p>
            <a:pPr lvl="1" eaLnBrk="1" hangingPunct="1"/>
            <a:r>
              <a:rPr lang="en-GB" altLang="en-US" smtClean="0"/>
              <a:t>Salicylates -  aspirin</a:t>
            </a:r>
          </a:p>
          <a:p>
            <a:pPr lvl="1" eaLnBrk="1" hangingPunct="1"/>
            <a:r>
              <a:rPr lang="en-GB" altLang="en-US" smtClean="0"/>
              <a:t>Enolic acid derivatives – meloxicam</a:t>
            </a:r>
          </a:p>
          <a:p>
            <a:pPr lvl="1" eaLnBrk="1" hangingPunct="1"/>
            <a:r>
              <a:rPr lang="en-GB" altLang="en-US" smtClean="0"/>
              <a:t>Anthranilic acid derivatives – mefenamic acid</a:t>
            </a:r>
          </a:p>
          <a:p>
            <a:pPr lvl="1" eaLnBrk="1" hangingPunct="1"/>
            <a:r>
              <a:rPr lang="en-GB" altLang="en-US" smtClean="0"/>
              <a:t>Two other groups which we never see</a:t>
            </a:r>
          </a:p>
          <a:p>
            <a:pPr eaLnBrk="1" hangingPunct="1"/>
            <a:r>
              <a:rPr lang="en-GB" altLang="en-US" smtClean="0"/>
              <a:t>Selective COX II inhibitors - celecoxib</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2988" y="404813"/>
            <a:ext cx="7024687" cy="1584325"/>
          </a:xfrm>
        </p:spPr>
        <p:txBody>
          <a:bodyPr/>
          <a:lstStyle/>
          <a:p>
            <a:pPr eaLnBrk="1" hangingPunct="1">
              <a:defRPr/>
            </a:pPr>
            <a:r>
              <a:rPr lang="en-GB" sz="1400" b="1" dirty="0" smtClean="0">
                <a:solidFill>
                  <a:srgbClr val="FF0000"/>
                </a:solidFill>
              </a:rPr>
              <a:t> C</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smtClean="0">
                <a:solidFill>
                  <a:srgbClr val="FF0000"/>
                </a:solidFill>
              </a:rPr>
              <a:t>A  </a:t>
            </a:r>
            <a:r>
              <a:rPr lang="en-GB" sz="1400" dirty="0">
                <a:solidFill>
                  <a:srgbClr val="0F6FC6"/>
                </a:solidFill>
              </a:rPr>
              <a:t/>
            </a:r>
            <a:br>
              <a:rPr lang="en-GB" sz="1400" dirty="0">
                <a:solidFill>
                  <a:srgbClr val="0F6FC6"/>
                </a:solidFill>
              </a:rPr>
            </a:br>
            <a:r>
              <a:rPr lang="en-GB" sz="1400" dirty="0">
                <a:solidFill>
                  <a:srgbClr val="0F6FC6"/>
                </a:solidFill>
              </a:rPr>
              <a:t> </a:t>
            </a:r>
            <a:r>
              <a:rPr lang="en-GB" sz="3600" b="1" dirty="0" smtClean="0">
                <a:solidFill>
                  <a:srgbClr val="FF0000"/>
                </a:solidFill>
              </a:rPr>
              <a:t>N</a:t>
            </a:r>
            <a:r>
              <a:rPr lang="en-GB" sz="3600" dirty="0" smtClean="0">
                <a:solidFill>
                  <a:srgbClr val="0F6FC6"/>
                </a:solidFill>
              </a:rPr>
              <a:t>SAIDS</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D</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A</a:t>
            </a:r>
            <a:endParaRPr lang="en-GB" altLang="en-US" sz="1400" u="sng" dirty="0" smtClean="0">
              <a:effectLst>
                <a:outerShdw blurRad="38100" dist="38100" dir="2700000" algn="tl">
                  <a:srgbClr val="000000">
                    <a:alpha val="43137"/>
                  </a:srgbClr>
                </a:outerShdw>
              </a:effectLst>
            </a:endParaRPr>
          </a:p>
        </p:txBody>
      </p:sp>
      <p:sp>
        <p:nvSpPr>
          <p:cNvPr id="123907" name="Content Placeholder 2"/>
          <p:cNvSpPr>
            <a:spLocks noGrp="1"/>
          </p:cNvSpPr>
          <p:nvPr>
            <p:ph idx="1"/>
          </p:nvPr>
        </p:nvSpPr>
        <p:spPr>
          <a:xfrm>
            <a:off x="1042988" y="2133600"/>
            <a:ext cx="6777037" cy="4032250"/>
          </a:xfrm>
        </p:spPr>
        <p:txBody>
          <a:bodyPr/>
          <a:lstStyle/>
          <a:p>
            <a:pPr eaLnBrk="1" hangingPunct="1"/>
            <a:r>
              <a:rPr lang="en-GB" altLang="en-US" smtClean="0"/>
              <a:t>Inhibit cyclooxygenase</a:t>
            </a:r>
          </a:p>
          <a:p>
            <a:pPr eaLnBrk="1" hangingPunct="1"/>
            <a:r>
              <a:rPr lang="en-GB" altLang="en-US" smtClean="0"/>
              <a:t>Impair prostaglandin synthesis</a:t>
            </a:r>
          </a:p>
          <a:p>
            <a:pPr eaLnBrk="1" hangingPunct="1"/>
            <a:r>
              <a:rPr lang="en-GB" altLang="en-US" smtClean="0"/>
              <a:t>Prostaglandins usually mediate renal blood flow</a:t>
            </a:r>
          </a:p>
          <a:p>
            <a:pPr eaLnBrk="1" hangingPunct="1"/>
            <a:r>
              <a:rPr lang="en-GB" altLang="en-US" smtClean="0"/>
              <a:t>Reduced prostaglandin synthesis = Reduced renal perfusion</a:t>
            </a:r>
          </a:p>
          <a:p>
            <a:pPr eaLnBrk="1" hangingPunct="1"/>
            <a:r>
              <a:rPr lang="en-GB" altLang="en-US" smtClean="0"/>
              <a:t>Tend to promote sodium retention and subsequent fluid retention therefore increasing blood pressure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92275" y="1125538"/>
            <a:ext cx="5976938" cy="4635500"/>
          </a:xfrm>
        </p:spPr>
      </p:pic>
      <p:sp>
        <p:nvSpPr>
          <p:cNvPr id="124931" name="TextBox 1"/>
          <p:cNvSpPr txBox="1">
            <a:spLocks noChangeArrowheads="1"/>
          </p:cNvSpPr>
          <p:nvPr/>
        </p:nvSpPr>
        <p:spPr bwMode="auto">
          <a:xfrm>
            <a:off x="476250" y="549275"/>
            <a:ext cx="2449513"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en-GB" altLang="en-US" b="1">
                <a:solidFill>
                  <a:srgbClr val="FF0000"/>
                </a:solidFill>
                <a:latin typeface="Calibri" pitchFamily="34" charset="0"/>
              </a:rPr>
              <a:t>NSAID’s cause constriction HERE. </a:t>
            </a:r>
          </a:p>
        </p:txBody>
      </p:sp>
      <p:cxnSp>
        <p:nvCxnSpPr>
          <p:cNvPr id="3" name="Straight Arrow Connector 2"/>
          <p:cNvCxnSpPr/>
          <p:nvPr/>
        </p:nvCxnSpPr>
        <p:spPr>
          <a:xfrm>
            <a:off x="2195513" y="1195388"/>
            <a:ext cx="730250" cy="2174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42988" y="404813"/>
            <a:ext cx="7024687" cy="1584325"/>
          </a:xfrm>
        </p:spPr>
        <p:txBody>
          <a:bodyPr/>
          <a:lstStyle/>
          <a:p>
            <a:pPr eaLnBrk="1" hangingPunct="1">
              <a:defRPr/>
            </a:pPr>
            <a:r>
              <a:rPr lang="en-GB" sz="1600" b="1" dirty="0" smtClean="0">
                <a:solidFill>
                  <a:srgbClr val="FF0000"/>
                </a:solidFill>
              </a:rPr>
              <a:t> </a:t>
            </a:r>
            <a:r>
              <a:rPr lang="en-GB" sz="1400" b="1" dirty="0" smtClean="0">
                <a:solidFill>
                  <a:srgbClr val="FF0000"/>
                </a:solidFill>
              </a:rPr>
              <a:t>C</a:t>
            </a:r>
            <a:r>
              <a:rPr lang="en-GB" sz="2000" dirty="0">
                <a:solidFill>
                  <a:srgbClr val="0F6FC6"/>
                </a:solidFill>
              </a:rPr>
              <a:t/>
            </a:r>
            <a:br>
              <a:rPr lang="en-GB" sz="2000" dirty="0">
                <a:solidFill>
                  <a:srgbClr val="0F6FC6"/>
                </a:solidFill>
              </a:rPr>
            </a:br>
            <a:r>
              <a:rPr lang="en-GB" sz="1400" dirty="0">
                <a:solidFill>
                  <a:srgbClr val="0F6FC6"/>
                </a:solidFill>
              </a:rPr>
              <a:t> </a:t>
            </a:r>
            <a:r>
              <a:rPr lang="en-GB" sz="1400" b="1" dirty="0">
                <a:solidFill>
                  <a:srgbClr val="FF0000"/>
                </a:solidFill>
              </a:rPr>
              <a:t>A</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smtClean="0">
                <a:solidFill>
                  <a:srgbClr val="FF0000"/>
                </a:solidFill>
              </a:rPr>
              <a:t>N </a:t>
            </a:r>
            <a:r>
              <a:rPr lang="en-GB" sz="1400" dirty="0">
                <a:solidFill>
                  <a:srgbClr val="0F6FC6"/>
                </a:solidFill>
              </a:rPr>
              <a:t/>
            </a:r>
            <a:br>
              <a:rPr lang="en-GB" sz="1400" dirty="0">
                <a:solidFill>
                  <a:srgbClr val="0F6FC6"/>
                </a:solidFill>
              </a:rPr>
            </a:br>
            <a:r>
              <a:rPr lang="en-GB" sz="1400" dirty="0">
                <a:solidFill>
                  <a:srgbClr val="0F6FC6"/>
                </a:solidFill>
              </a:rPr>
              <a:t> </a:t>
            </a:r>
            <a:r>
              <a:rPr lang="en-GB" sz="3600" b="1" dirty="0" smtClean="0">
                <a:solidFill>
                  <a:srgbClr val="FF0000"/>
                </a:solidFill>
              </a:rPr>
              <a:t>D</a:t>
            </a:r>
            <a:r>
              <a:rPr lang="en-GB" sz="3600" dirty="0" smtClean="0">
                <a:solidFill>
                  <a:srgbClr val="0F6FC6"/>
                </a:solidFill>
              </a:rPr>
              <a:t>iuretics</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A</a:t>
            </a:r>
            <a:endParaRPr lang="en-GB" altLang="en-US" u="sng"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42988" y="2060575"/>
            <a:ext cx="6777037" cy="4248150"/>
          </a:xfrm>
        </p:spPr>
        <p:txBody>
          <a:bodyPr rtlCol="0">
            <a:normAutofit/>
          </a:bodyPr>
          <a:lstStyle/>
          <a:p>
            <a:pPr indent="-274320" eaLnBrk="1" fontAlgn="auto" hangingPunct="1">
              <a:spcAft>
                <a:spcPts val="0"/>
              </a:spcAft>
              <a:buFont typeface="Arial" pitchFamily="34" charset="0"/>
              <a:buChar char="•"/>
              <a:defRPr/>
            </a:pPr>
            <a:r>
              <a:rPr lang="en-GB" dirty="0" smtClean="0"/>
              <a:t>Three main classes of diuretic</a:t>
            </a:r>
          </a:p>
          <a:p>
            <a:pPr indent="-274320" eaLnBrk="1" fontAlgn="auto" hangingPunct="1">
              <a:spcAft>
                <a:spcPts val="0"/>
              </a:spcAft>
              <a:buFont typeface="Arial" pitchFamily="34" charset="0"/>
              <a:buChar char="•"/>
              <a:defRPr/>
            </a:pPr>
            <a:r>
              <a:rPr lang="en-GB" dirty="0" smtClean="0"/>
              <a:t>Loop diuretics </a:t>
            </a:r>
          </a:p>
          <a:p>
            <a:pPr marL="640080" lvl="1" indent="-274320" eaLnBrk="1" fontAlgn="auto" hangingPunct="1">
              <a:spcAft>
                <a:spcPts val="0"/>
              </a:spcAft>
              <a:buFont typeface="Arial" pitchFamily="34" charset="0"/>
              <a:buChar char="–"/>
              <a:defRPr/>
            </a:pPr>
            <a:r>
              <a:rPr lang="en-GB" dirty="0"/>
              <a:t>A</a:t>
            </a:r>
            <a:r>
              <a:rPr lang="en-GB" dirty="0" smtClean="0"/>
              <a:t>ct on the ascending links of the loop of Henle</a:t>
            </a:r>
          </a:p>
          <a:p>
            <a:pPr marL="640080" lvl="1" indent="-274320" eaLnBrk="1" fontAlgn="auto" hangingPunct="1">
              <a:spcAft>
                <a:spcPts val="0"/>
              </a:spcAft>
              <a:buFont typeface="Arial" pitchFamily="34" charset="0"/>
              <a:buChar char="–"/>
              <a:defRPr/>
            </a:pPr>
            <a:r>
              <a:rPr lang="en-GB" dirty="0" smtClean="0"/>
              <a:t>Inhibit reuptake of sodium</a:t>
            </a:r>
          </a:p>
          <a:p>
            <a:pPr marL="640080" lvl="1" indent="-274320" eaLnBrk="1" fontAlgn="auto" hangingPunct="1">
              <a:spcAft>
                <a:spcPts val="0"/>
              </a:spcAft>
              <a:buFont typeface="Arial" pitchFamily="34" charset="0"/>
              <a:buChar char="–"/>
              <a:defRPr/>
            </a:pPr>
            <a:r>
              <a:rPr lang="en-GB" dirty="0" smtClean="0"/>
              <a:t>Less water uptake therefore increased urine production</a:t>
            </a:r>
          </a:p>
          <a:p>
            <a:pPr marL="640080" lvl="1" indent="-274320" eaLnBrk="1" fontAlgn="auto" hangingPunct="1">
              <a:spcAft>
                <a:spcPts val="0"/>
              </a:spcAft>
              <a:buFont typeface="Arial" pitchFamily="34" charset="0"/>
              <a:buChar char="–"/>
              <a:defRPr/>
            </a:pPr>
            <a:r>
              <a:rPr lang="en-GB" dirty="0" smtClean="0"/>
              <a:t>Reduced circulating volume</a:t>
            </a:r>
          </a:p>
          <a:p>
            <a:pPr marL="640080" lvl="1" indent="-274320" eaLnBrk="1" fontAlgn="auto" hangingPunct="1">
              <a:spcAft>
                <a:spcPts val="0"/>
              </a:spcAft>
              <a:buFont typeface="Arial" pitchFamily="34" charset="0"/>
              <a:buChar char="–"/>
              <a:defRPr/>
            </a:pPr>
            <a:r>
              <a:rPr lang="en-GB" dirty="0" smtClean="0"/>
              <a:t>Reduced renal perfusion</a:t>
            </a:r>
          </a:p>
          <a:p>
            <a:pPr marL="0" indent="0" eaLnBrk="1" fontAlgn="auto" hangingPunct="1">
              <a:spcAft>
                <a:spcPts val="0"/>
              </a:spcAft>
              <a:buFont typeface="Arial" pitchFamily="34" charset="0"/>
              <a:buNone/>
              <a:defRPr/>
            </a:pPr>
            <a:endParaRPr lang="en-GB" dirty="0"/>
          </a:p>
          <a:p>
            <a:pPr marL="640080" lvl="1" indent="-274320" eaLnBrk="1" fontAlgn="auto"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42988" y="692150"/>
            <a:ext cx="7024687" cy="1584325"/>
          </a:xfrm>
        </p:spPr>
        <p:txBody>
          <a:bodyPr/>
          <a:lstStyle/>
          <a:p>
            <a:pPr eaLnBrk="1" hangingPunct="1">
              <a:defRPr/>
            </a:pPr>
            <a:r>
              <a:rPr lang="en-GB" sz="1600" b="1" dirty="0" smtClean="0">
                <a:solidFill>
                  <a:srgbClr val="FF0000"/>
                </a:solidFill>
              </a:rPr>
              <a:t> C</a:t>
            </a:r>
            <a:r>
              <a:rPr lang="en-GB" sz="2000" dirty="0">
                <a:solidFill>
                  <a:srgbClr val="0F6FC6"/>
                </a:solidFill>
              </a:rPr>
              <a:t/>
            </a:r>
            <a:br>
              <a:rPr lang="en-GB" sz="2000" dirty="0">
                <a:solidFill>
                  <a:srgbClr val="0F6FC6"/>
                </a:solidFill>
              </a:rPr>
            </a:br>
            <a:r>
              <a:rPr lang="en-GB" sz="1400" dirty="0">
                <a:solidFill>
                  <a:srgbClr val="0F6FC6"/>
                </a:solidFill>
              </a:rPr>
              <a:t> </a:t>
            </a:r>
            <a:r>
              <a:rPr lang="en-GB" sz="1400" b="1" dirty="0">
                <a:solidFill>
                  <a:srgbClr val="FF0000"/>
                </a:solidFill>
              </a:rPr>
              <a:t>A</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smtClean="0">
                <a:solidFill>
                  <a:srgbClr val="FF0000"/>
                </a:solidFill>
              </a:rPr>
              <a:t>N </a:t>
            </a:r>
            <a:r>
              <a:rPr lang="en-GB" sz="1400" dirty="0">
                <a:solidFill>
                  <a:srgbClr val="0F6FC6"/>
                </a:solidFill>
              </a:rPr>
              <a:t/>
            </a:r>
            <a:br>
              <a:rPr lang="en-GB" sz="1400" dirty="0">
                <a:solidFill>
                  <a:srgbClr val="0F6FC6"/>
                </a:solidFill>
              </a:rPr>
            </a:br>
            <a:r>
              <a:rPr lang="en-GB" sz="1400" dirty="0">
                <a:solidFill>
                  <a:srgbClr val="0F6FC6"/>
                </a:solidFill>
              </a:rPr>
              <a:t> </a:t>
            </a:r>
            <a:r>
              <a:rPr lang="en-GB" sz="3600" b="1" dirty="0" smtClean="0">
                <a:solidFill>
                  <a:srgbClr val="FF0000"/>
                </a:solidFill>
              </a:rPr>
              <a:t>D</a:t>
            </a:r>
            <a:r>
              <a:rPr lang="en-GB" sz="3600" dirty="0" smtClean="0">
                <a:solidFill>
                  <a:srgbClr val="0F6FC6"/>
                </a:solidFill>
              </a:rPr>
              <a:t>iuretics</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A</a:t>
            </a:r>
            <a:endParaRPr lang="en-GB" altLang="en-US" u="sng"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85000" lnSpcReduction="20000"/>
          </a:bodyPr>
          <a:lstStyle/>
          <a:p>
            <a:pPr indent="-274320" eaLnBrk="1" fontAlgn="auto" hangingPunct="1">
              <a:spcAft>
                <a:spcPts val="0"/>
              </a:spcAft>
              <a:buFont typeface="Arial" pitchFamily="34" charset="0"/>
              <a:buChar char="•"/>
              <a:defRPr/>
            </a:pPr>
            <a:r>
              <a:rPr lang="en-GB" dirty="0"/>
              <a:t>Potassium sparing diuretics</a:t>
            </a:r>
          </a:p>
          <a:p>
            <a:pPr marL="640080" lvl="1" indent="-274320" eaLnBrk="1" fontAlgn="auto" hangingPunct="1">
              <a:spcAft>
                <a:spcPts val="0"/>
              </a:spcAft>
              <a:buFont typeface="Arial" pitchFamily="34" charset="0"/>
              <a:buChar char="–"/>
              <a:defRPr/>
            </a:pPr>
            <a:r>
              <a:rPr lang="en-GB" dirty="0"/>
              <a:t>Act on the distal convoluted tubule</a:t>
            </a:r>
          </a:p>
          <a:p>
            <a:pPr marL="640080" lvl="1" indent="-274320" eaLnBrk="1" fontAlgn="auto" hangingPunct="1">
              <a:spcAft>
                <a:spcPts val="0"/>
              </a:spcAft>
              <a:buFont typeface="Arial" pitchFamily="34" charset="0"/>
              <a:buChar char="–"/>
              <a:defRPr/>
            </a:pPr>
            <a:r>
              <a:rPr lang="en-GB" dirty="0"/>
              <a:t>Competitive antagonists  which  inhibit sodium/potassium </a:t>
            </a:r>
            <a:r>
              <a:rPr lang="en-GB" dirty="0" smtClean="0"/>
              <a:t>exchange</a:t>
            </a:r>
          </a:p>
          <a:p>
            <a:pPr marL="640080" lvl="1" indent="-274320" eaLnBrk="1" fontAlgn="auto" hangingPunct="1">
              <a:spcAft>
                <a:spcPts val="0"/>
              </a:spcAft>
              <a:buFont typeface="Arial" pitchFamily="34" charset="0"/>
              <a:buChar char="–"/>
              <a:defRPr/>
            </a:pPr>
            <a:r>
              <a:rPr lang="en-GB" dirty="0" smtClean="0"/>
              <a:t>Inhibits reuptake of sodium therefore increasing water excretion.</a:t>
            </a:r>
            <a:endParaRPr lang="en-GB" dirty="0"/>
          </a:p>
          <a:p>
            <a:pPr marL="640080" lvl="1" indent="-274320" eaLnBrk="1" fontAlgn="auto" hangingPunct="1">
              <a:spcAft>
                <a:spcPts val="0"/>
              </a:spcAft>
              <a:buFont typeface="Arial" pitchFamily="34" charset="0"/>
              <a:buChar char="–"/>
              <a:defRPr/>
            </a:pPr>
            <a:r>
              <a:rPr lang="en-GB" dirty="0" smtClean="0"/>
              <a:t>Reduces excretion of potassium - Hyperkalaemia</a:t>
            </a:r>
          </a:p>
          <a:p>
            <a:pPr indent="-274320" eaLnBrk="1" fontAlgn="auto" hangingPunct="1">
              <a:spcAft>
                <a:spcPts val="0"/>
              </a:spcAft>
              <a:buFont typeface="Arial" pitchFamily="34" charset="0"/>
              <a:buChar char="•"/>
              <a:defRPr/>
            </a:pPr>
            <a:r>
              <a:rPr lang="en-GB" dirty="0" smtClean="0"/>
              <a:t>Thiazide diuretics</a:t>
            </a:r>
          </a:p>
          <a:p>
            <a:pPr marL="640080" lvl="1" indent="-274320" eaLnBrk="1" fontAlgn="auto" hangingPunct="1">
              <a:spcAft>
                <a:spcPts val="0"/>
              </a:spcAft>
              <a:buFont typeface="Arial" pitchFamily="34" charset="0"/>
              <a:buChar char="–"/>
              <a:defRPr/>
            </a:pPr>
            <a:r>
              <a:rPr lang="en-GB" dirty="0" smtClean="0"/>
              <a:t>Act on distal convoluted tubule </a:t>
            </a:r>
          </a:p>
          <a:p>
            <a:pPr marL="640080" lvl="1" indent="-274320" eaLnBrk="1" fontAlgn="auto" hangingPunct="1">
              <a:spcAft>
                <a:spcPts val="0"/>
              </a:spcAft>
              <a:buFont typeface="Arial" pitchFamily="34" charset="0"/>
              <a:buChar char="–"/>
              <a:defRPr/>
            </a:pPr>
            <a:r>
              <a:rPr lang="en-GB" dirty="0" smtClean="0"/>
              <a:t>Inhibit reuptake of sodium therefore increasing water excretion</a:t>
            </a:r>
          </a:p>
          <a:p>
            <a:pPr marL="640080" lvl="1" indent="-274320" eaLnBrk="1" fontAlgn="auto" hangingPunct="1">
              <a:spcAft>
                <a:spcPts val="0"/>
              </a:spcAft>
              <a:buFont typeface="Arial" pitchFamily="34" charset="0"/>
              <a:buChar char="–"/>
              <a:defRPr/>
            </a:pPr>
            <a:r>
              <a:rPr lang="en-GB" dirty="0" smtClean="0"/>
              <a:t>Causes </a:t>
            </a:r>
            <a:r>
              <a:rPr lang="en-GB" dirty="0"/>
              <a:t>volume </a:t>
            </a:r>
            <a:r>
              <a:rPr lang="en-GB" dirty="0" smtClean="0"/>
              <a:t>depletion and hypoperfusion</a:t>
            </a:r>
          </a:p>
          <a:p>
            <a:pPr marL="0" indent="0" eaLnBrk="1" fontAlgn="auto" hangingPunct="1">
              <a:spcAft>
                <a:spcPts val="0"/>
              </a:spcAft>
              <a:buFont typeface="Arial" pitchFamily="34" charset="0"/>
              <a:buNone/>
              <a:defRPr/>
            </a:pPr>
            <a:endParaRPr lang="en-GB" dirty="0"/>
          </a:p>
          <a:p>
            <a:pPr marL="640080" lvl="1" indent="-274320" eaLnBrk="1" fontAlgn="auto"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2988" y="692150"/>
            <a:ext cx="7024687" cy="1584325"/>
          </a:xfrm>
        </p:spPr>
        <p:txBody>
          <a:bodyPr/>
          <a:lstStyle/>
          <a:p>
            <a:pPr eaLnBrk="1" hangingPunct="1">
              <a:defRPr/>
            </a:pPr>
            <a:r>
              <a:rPr lang="en-GB" sz="1600" b="1" dirty="0" smtClean="0">
                <a:solidFill>
                  <a:srgbClr val="FF0000"/>
                </a:solidFill>
              </a:rPr>
              <a:t> C</a:t>
            </a:r>
            <a:r>
              <a:rPr lang="en-GB" sz="2000" dirty="0">
                <a:solidFill>
                  <a:srgbClr val="0F6FC6"/>
                </a:solidFill>
              </a:rPr>
              <a:t/>
            </a:r>
            <a:br>
              <a:rPr lang="en-GB" sz="2000" dirty="0">
                <a:solidFill>
                  <a:srgbClr val="0F6FC6"/>
                </a:solidFill>
              </a:rPr>
            </a:br>
            <a:r>
              <a:rPr lang="en-GB" sz="1400" dirty="0">
                <a:solidFill>
                  <a:srgbClr val="0F6FC6"/>
                </a:solidFill>
              </a:rPr>
              <a:t> </a:t>
            </a:r>
            <a:r>
              <a:rPr lang="en-GB" sz="1400" b="1" dirty="0">
                <a:solidFill>
                  <a:srgbClr val="FF0000"/>
                </a:solidFill>
              </a:rPr>
              <a:t>A</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N</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smtClean="0">
                <a:solidFill>
                  <a:srgbClr val="FF0000"/>
                </a:solidFill>
              </a:rPr>
              <a:t>D </a:t>
            </a:r>
            <a:r>
              <a:rPr lang="en-GB" sz="1400" dirty="0">
                <a:solidFill>
                  <a:srgbClr val="0F6FC6"/>
                </a:solidFill>
              </a:rPr>
              <a:t/>
            </a:r>
            <a:br>
              <a:rPr lang="en-GB" sz="1400" dirty="0">
                <a:solidFill>
                  <a:srgbClr val="0F6FC6"/>
                </a:solidFill>
              </a:rPr>
            </a:br>
            <a:r>
              <a:rPr lang="en-GB" sz="3600" dirty="0">
                <a:solidFill>
                  <a:srgbClr val="0F6FC6"/>
                </a:solidFill>
              </a:rPr>
              <a:t> </a:t>
            </a:r>
            <a:r>
              <a:rPr lang="en-GB" sz="3600" b="1" dirty="0" smtClean="0">
                <a:solidFill>
                  <a:srgbClr val="FF0000"/>
                </a:solidFill>
              </a:rPr>
              <a:t>A</a:t>
            </a:r>
            <a:r>
              <a:rPr lang="en-GB" sz="3400" dirty="0" smtClean="0">
                <a:solidFill>
                  <a:srgbClr val="0F6FC6"/>
                </a:solidFill>
              </a:rPr>
              <a:t>ngiotensin Receptor Blockers</a:t>
            </a:r>
            <a:endParaRPr lang="en-GB" altLang="en-US" sz="3400" u="sng" dirty="0" smtClean="0">
              <a:effectLst>
                <a:outerShdw blurRad="38100" dist="38100" dir="2700000" algn="tl">
                  <a:srgbClr val="000000">
                    <a:alpha val="43137"/>
                  </a:srgbClr>
                </a:outerShdw>
              </a:effectLst>
            </a:endParaRPr>
          </a:p>
        </p:txBody>
      </p:sp>
      <p:sp>
        <p:nvSpPr>
          <p:cNvPr id="128003" name="Content Placeholder 2"/>
          <p:cNvSpPr>
            <a:spLocks noGrp="1"/>
          </p:cNvSpPr>
          <p:nvPr>
            <p:ph idx="1"/>
          </p:nvPr>
        </p:nvSpPr>
        <p:spPr/>
        <p:txBody>
          <a:bodyPr/>
          <a:lstStyle/>
          <a:p>
            <a:pPr eaLnBrk="1" hangingPunct="1"/>
            <a:r>
              <a:rPr lang="en-GB" altLang="en-US" smtClean="0"/>
              <a:t>Antagonise the action of angiotensin II by blocking the angiotensin II AT1-receptor.</a:t>
            </a:r>
          </a:p>
          <a:p>
            <a:pPr eaLnBrk="1" hangingPunct="1"/>
            <a:r>
              <a:rPr lang="en-GB" altLang="en-US" smtClean="0"/>
              <a:t>Reduces production and secretion of aldosterone</a:t>
            </a:r>
          </a:p>
          <a:p>
            <a:pPr eaLnBrk="1" hangingPunct="1"/>
            <a:r>
              <a:rPr lang="en-GB" altLang="en-US" smtClean="0"/>
              <a:t>Hyperkalaemia – potassium retention due to reduction of aldosterone</a:t>
            </a:r>
          </a:p>
          <a:p>
            <a:pPr lvl="1" eaLnBrk="1" hangingPunct="1"/>
            <a:endParaRPr lang="en-GB" altLang="en-US" smtClean="0"/>
          </a:p>
          <a:p>
            <a:pPr lvl="1" eaLnBrk="1" hangingPunct="1"/>
            <a:endParaRPr lang="en-GB" alt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1042988" y="620713"/>
            <a:ext cx="7024687" cy="1143000"/>
          </a:xfrm>
        </p:spPr>
        <p:txBody>
          <a:bodyPr/>
          <a:lstStyle/>
          <a:p>
            <a:r>
              <a:rPr lang="en-GB" altLang="en-US" smtClean="0"/>
              <a:t>Renin- Angiotensin system</a:t>
            </a:r>
          </a:p>
        </p:txBody>
      </p:sp>
      <p:pic>
        <p:nvPicPr>
          <p:cNvPr id="129027" name="Content Placeholder 4" descr="http://www.merckmanuals.com/media/home/figures/CVS_regulating_blood_pressure_renin.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989138"/>
            <a:ext cx="7200900" cy="4392612"/>
          </a:xfrm>
        </p:spPr>
      </p:pic>
      <p:sp>
        <p:nvSpPr>
          <p:cNvPr id="129028" name="TextBox 2"/>
          <p:cNvSpPr txBox="1">
            <a:spLocks noChangeArrowheads="1"/>
          </p:cNvSpPr>
          <p:nvPr/>
        </p:nvSpPr>
        <p:spPr bwMode="auto">
          <a:xfrm>
            <a:off x="6156325" y="5157788"/>
            <a:ext cx="1728788"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en-GB" altLang="en-US" b="1">
                <a:solidFill>
                  <a:srgbClr val="FF0000"/>
                </a:solidFill>
                <a:latin typeface="Calibri" pitchFamily="34" charset="0"/>
              </a:rPr>
              <a:t>ARB’s work HERE</a:t>
            </a:r>
          </a:p>
        </p:txBody>
      </p:sp>
      <p:cxnSp>
        <p:nvCxnSpPr>
          <p:cNvPr id="6" name="Straight Arrow Connector 5"/>
          <p:cNvCxnSpPr/>
          <p:nvPr/>
        </p:nvCxnSpPr>
        <p:spPr>
          <a:xfrm flipH="1" flipV="1">
            <a:off x="4065588" y="3008313"/>
            <a:ext cx="2954337" cy="2149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89350" y="3282950"/>
            <a:ext cx="376238" cy="409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08400" y="3282950"/>
            <a:ext cx="342900" cy="422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346450" y="2565400"/>
            <a:ext cx="361950" cy="442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346450" y="2565400"/>
            <a:ext cx="342900" cy="409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42988" y="476250"/>
            <a:ext cx="7024687" cy="1143000"/>
          </a:xfrm>
        </p:spPr>
        <p:txBody>
          <a:bodyPr/>
          <a:lstStyle/>
          <a:p>
            <a:pPr eaLnBrk="1" hangingPunct="1">
              <a:defRPr/>
            </a:pPr>
            <a:r>
              <a:rPr lang="en-GB" altLang="en-US" u="sng" dirty="0" smtClean="0">
                <a:effectLst>
                  <a:outerShdw blurRad="38100" dist="38100" dir="2700000" algn="tl">
                    <a:srgbClr val="000000">
                      <a:alpha val="43137"/>
                    </a:srgbClr>
                  </a:outerShdw>
                </a:effectLst>
              </a:rPr>
              <a:t>Other ‘problem’ drugs</a:t>
            </a:r>
          </a:p>
        </p:txBody>
      </p:sp>
      <p:sp>
        <p:nvSpPr>
          <p:cNvPr id="59395" name="Rectangle 3"/>
          <p:cNvSpPr>
            <a:spLocks noGrp="1" noChangeArrowheads="1"/>
          </p:cNvSpPr>
          <p:nvPr>
            <p:ph idx="1"/>
          </p:nvPr>
        </p:nvSpPr>
        <p:spPr>
          <a:xfrm>
            <a:off x="1042988" y="1844675"/>
            <a:ext cx="6777037" cy="4392613"/>
          </a:xfrm>
        </p:spPr>
        <p:txBody>
          <a:bodyPr rtlCol="0">
            <a:normAutofit fontScale="92500"/>
          </a:bodyPr>
          <a:lstStyle/>
          <a:p>
            <a:pPr indent="-274320" eaLnBrk="1" fontAlgn="auto" hangingPunct="1">
              <a:spcAft>
                <a:spcPts val="0"/>
              </a:spcAft>
              <a:buClr>
                <a:srgbClr val="0F6FC6"/>
              </a:buClr>
              <a:defRPr/>
            </a:pPr>
            <a:r>
              <a:rPr lang="en-GB" dirty="0" smtClean="0"/>
              <a:t>Analgesics</a:t>
            </a:r>
          </a:p>
          <a:p>
            <a:pPr lvl="1" indent="-274320" eaLnBrk="1" fontAlgn="auto" hangingPunct="1">
              <a:spcAft>
                <a:spcPts val="0"/>
              </a:spcAft>
              <a:buClr>
                <a:srgbClr val="0F6FC6"/>
              </a:buClr>
              <a:defRPr/>
            </a:pPr>
            <a:r>
              <a:rPr lang="en-GB" dirty="0" smtClean="0"/>
              <a:t>Opiates </a:t>
            </a:r>
            <a:r>
              <a:rPr lang="en-GB" dirty="0"/>
              <a:t>– avoid MR </a:t>
            </a:r>
            <a:r>
              <a:rPr lang="en-GB" dirty="0" smtClean="0"/>
              <a:t>preps.  Reduce </a:t>
            </a:r>
            <a:r>
              <a:rPr lang="en-GB" dirty="0"/>
              <a:t>dose of standard release </a:t>
            </a:r>
            <a:r>
              <a:rPr lang="en-GB" dirty="0" smtClean="0"/>
              <a:t>preps.  Risk of accumulation.</a:t>
            </a:r>
          </a:p>
          <a:p>
            <a:pPr lvl="1" indent="-274320" eaLnBrk="1" fontAlgn="auto" hangingPunct="1">
              <a:spcAft>
                <a:spcPts val="0"/>
              </a:spcAft>
              <a:buClr>
                <a:srgbClr val="0F6FC6"/>
              </a:buClr>
              <a:defRPr/>
            </a:pPr>
            <a:r>
              <a:rPr lang="en-GB" dirty="0" smtClean="0"/>
              <a:t>Fentanyl – minimal renal excretion</a:t>
            </a:r>
          </a:p>
          <a:p>
            <a:pPr indent="-274320" eaLnBrk="1" fontAlgn="auto" hangingPunct="1">
              <a:spcAft>
                <a:spcPts val="0"/>
              </a:spcAft>
              <a:buClr>
                <a:srgbClr val="0F6FC6"/>
              </a:buClr>
              <a:defRPr/>
            </a:pPr>
            <a:r>
              <a:rPr lang="en-GB" dirty="0" smtClean="0"/>
              <a:t>Antibiotics </a:t>
            </a:r>
          </a:p>
          <a:p>
            <a:pPr lvl="1" indent="-274320" eaLnBrk="1" fontAlgn="auto" hangingPunct="1">
              <a:spcAft>
                <a:spcPts val="0"/>
              </a:spcAft>
              <a:buClr>
                <a:srgbClr val="0F6FC6"/>
              </a:buClr>
              <a:defRPr/>
            </a:pPr>
            <a:r>
              <a:rPr lang="en-GB" dirty="0" smtClean="0"/>
              <a:t>Aminoglycosides – gentamicin – AVOID</a:t>
            </a:r>
          </a:p>
          <a:p>
            <a:pPr lvl="1" indent="-274320" eaLnBrk="1" fontAlgn="auto" hangingPunct="1">
              <a:spcAft>
                <a:spcPts val="0"/>
              </a:spcAft>
              <a:buClr>
                <a:srgbClr val="0F6FC6"/>
              </a:buClr>
              <a:defRPr/>
            </a:pPr>
            <a:r>
              <a:rPr lang="en-GB" dirty="0" err="1" smtClean="0"/>
              <a:t>Glycopeptides</a:t>
            </a:r>
            <a:r>
              <a:rPr lang="en-GB" dirty="0" smtClean="0"/>
              <a:t> – </a:t>
            </a:r>
            <a:r>
              <a:rPr lang="en-GB" dirty="0" err="1"/>
              <a:t>v</a:t>
            </a:r>
            <a:r>
              <a:rPr lang="en-GB" dirty="0" err="1" smtClean="0"/>
              <a:t>ancomycin</a:t>
            </a:r>
            <a:r>
              <a:rPr lang="en-GB" dirty="0" smtClean="0"/>
              <a:t> - AVOID </a:t>
            </a:r>
          </a:p>
          <a:p>
            <a:pPr lvl="1" indent="-274320" eaLnBrk="1" fontAlgn="auto" hangingPunct="1">
              <a:spcAft>
                <a:spcPts val="0"/>
              </a:spcAft>
              <a:buClr>
                <a:srgbClr val="0F6FC6"/>
              </a:buClr>
              <a:defRPr/>
            </a:pPr>
            <a:r>
              <a:rPr lang="en-GB" dirty="0" smtClean="0"/>
              <a:t>Refer to CDDFT Antibiotic formulary for advice (</a:t>
            </a:r>
            <a:r>
              <a:rPr lang="en-GB" dirty="0" err="1" smtClean="0"/>
              <a:t>CrCl</a:t>
            </a:r>
            <a:r>
              <a:rPr lang="en-GB" dirty="0" smtClean="0"/>
              <a:t> calculator within)</a:t>
            </a:r>
          </a:p>
          <a:p>
            <a:pPr indent="-274320" eaLnBrk="1" fontAlgn="auto" hangingPunct="1">
              <a:spcAft>
                <a:spcPts val="0"/>
              </a:spcAft>
              <a:buClr>
                <a:srgbClr val="0F6FC6"/>
              </a:buClr>
              <a:defRPr/>
            </a:pPr>
            <a:r>
              <a:rPr lang="en-GB" dirty="0" err="1" smtClean="0"/>
              <a:t>Antiepileptics</a:t>
            </a:r>
            <a:r>
              <a:rPr lang="en-GB" dirty="0" smtClean="0"/>
              <a:t> </a:t>
            </a:r>
          </a:p>
          <a:p>
            <a:pPr lvl="1" indent="-274320" eaLnBrk="1" fontAlgn="auto" hangingPunct="1">
              <a:spcAft>
                <a:spcPts val="0"/>
              </a:spcAft>
              <a:buClr>
                <a:srgbClr val="0F6FC6"/>
              </a:buClr>
              <a:defRPr/>
            </a:pPr>
            <a:r>
              <a:rPr lang="en-GB" dirty="0" smtClean="0"/>
              <a:t>Consider reducing dose and/or monitoring levels</a:t>
            </a:r>
          </a:p>
          <a:p>
            <a:pPr marL="0" indent="0" eaLnBrk="1" fontAlgn="auto" hangingPunct="1">
              <a:spcAft>
                <a:spcPts val="0"/>
              </a:spcAft>
              <a:buFont typeface="Arial" charset="0"/>
              <a:buNone/>
              <a:defRPr/>
            </a:pPr>
            <a:endParaRPr lang="en-GB" dirty="0" smtClean="0"/>
          </a:p>
          <a:p>
            <a:pPr indent="-274320" eaLnBrk="1" fontAlgn="auto" hangingPunct="1">
              <a:spcAft>
                <a:spcPts val="0"/>
              </a:spcAft>
              <a:buFont typeface="Arial" pitchFamily="34" charset="0"/>
              <a:buChar char="•"/>
              <a:defRPr/>
            </a:pPr>
            <a:endParaRPr lang="en-GB"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39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2988" y="404813"/>
            <a:ext cx="7024687" cy="1008062"/>
          </a:xfrm>
        </p:spPr>
        <p:txBody>
          <a:bodyPr/>
          <a:lstStyle/>
          <a:p>
            <a:pPr eaLnBrk="1" hangingPunct="1">
              <a:defRPr/>
            </a:pPr>
            <a:r>
              <a:rPr lang="en-GB" altLang="en-US" u="sng" dirty="0" smtClean="0">
                <a:effectLst>
                  <a:outerShdw blurRad="38100" dist="38100" dir="2700000" algn="tl">
                    <a:srgbClr val="000000">
                      <a:alpha val="43137"/>
                    </a:srgbClr>
                  </a:outerShdw>
                </a:effectLst>
              </a:rPr>
              <a:t>Other ‘problem’ drugs</a:t>
            </a:r>
          </a:p>
        </p:txBody>
      </p:sp>
      <p:sp>
        <p:nvSpPr>
          <p:cNvPr id="12291" name="Content Placeholder 2"/>
          <p:cNvSpPr>
            <a:spLocks noGrp="1"/>
          </p:cNvSpPr>
          <p:nvPr>
            <p:ph idx="1"/>
          </p:nvPr>
        </p:nvSpPr>
        <p:spPr>
          <a:xfrm>
            <a:off x="1042988" y="1700213"/>
            <a:ext cx="6777037" cy="4752975"/>
          </a:xfrm>
        </p:spPr>
        <p:txBody>
          <a:bodyPr rtlCol="0">
            <a:normAutofit fontScale="92500" lnSpcReduction="20000"/>
          </a:bodyPr>
          <a:lstStyle/>
          <a:p>
            <a:pPr indent="-274320" eaLnBrk="1" fontAlgn="auto" hangingPunct="1">
              <a:spcAft>
                <a:spcPts val="0"/>
              </a:spcAft>
              <a:defRPr/>
            </a:pPr>
            <a:r>
              <a:rPr lang="en-GB" dirty="0" err="1" smtClean="0"/>
              <a:t>Antihypertensives</a:t>
            </a:r>
            <a:endParaRPr lang="en-GB" dirty="0" smtClean="0"/>
          </a:p>
          <a:p>
            <a:pPr lvl="1" indent="-274320" eaLnBrk="1" fontAlgn="auto" hangingPunct="1">
              <a:spcAft>
                <a:spcPts val="0"/>
              </a:spcAft>
              <a:defRPr/>
            </a:pPr>
            <a:r>
              <a:rPr lang="en-GB" dirty="0" smtClean="0"/>
              <a:t>May exacerbate poor renal perfusion - monitor</a:t>
            </a:r>
            <a:endParaRPr lang="en-GB" dirty="0"/>
          </a:p>
          <a:p>
            <a:pPr indent="-274320" eaLnBrk="1" fontAlgn="auto" hangingPunct="1">
              <a:spcAft>
                <a:spcPts val="0"/>
              </a:spcAft>
              <a:defRPr/>
            </a:pPr>
            <a:r>
              <a:rPr lang="en-GB" dirty="0" smtClean="0"/>
              <a:t>Hypoglycaemic agents</a:t>
            </a:r>
          </a:p>
          <a:p>
            <a:pPr lvl="1" indent="-274320" eaLnBrk="1" fontAlgn="auto" hangingPunct="1">
              <a:spcAft>
                <a:spcPts val="0"/>
              </a:spcAft>
              <a:defRPr/>
            </a:pPr>
            <a:r>
              <a:rPr lang="en-GB" dirty="0" smtClean="0"/>
              <a:t>Risk of accumulation - monitor BM’s</a:t>
            </a:r>
          </a:p>
          <a:p>
            <a:pPr lvl="1" indent="-274320" eaLnBrk="1" fontAlgn="auto" hangingPunct="1">
              <a:spcAft>
                <a:spcPts val="0"/>
              </a:spcAft>
              <a:defRPr/>
            </a:pPr>
            <a:r>
              <a:rPr lang="en-GB" dirty="0" smtClean="0"/>
              <a:t>Avoid Metformin </a:t>
            </a:r>
            <a:r>
              <a:rPr lang="en-GB" dirty="0"/>
              <a:t>– increased risk of lactic </a:t>
            </a:r>
            <a:r>
              <a:rPr lang="en-GB" dirty="0" smtClean="0"/>
              <a:t>acidosis</a:t>
            </a:r>
          </a:p>
          <a:p>
            <a:pPr indent="-274320" eaLnBrk="1" fontAlgn="auto" hangingPunct="1">
              <a:spcAft>
                <a:spcPts val="0"/>
              </a:spcAft>
              <a:defRPr/>
            </a:pPr>
            <a:r>
              <a:rPr lang="en-GB" dirty="0" err="1" smtClean="0">
                <a:solidFill>
                  <a:srgbClr val="002060"/>
                </a:solidFill>
              </a:rPr>
              <a:t>Immunosuppresants</a:t>
            </a:r>
            <a:r>
              <a:rPr lang="en-GB" dirty="0" smtClean="0">
                <a:solidFill>
                  <a:srgbClr val="002060"/>
                </a:solidFill>
              </a:rPr>
              <a:t> and Chemotherapy</a:t>
            </a:r>
          </a:p>
          <a:p>
            <a:pPr lvl="1" indent="-274320" eaLnBrk="1" fontAlgn="auto" hangingPunct="1">
              <a:spcAft>
                <a:spcPts val="0"/>
              </a:spcAft>
              <a:defRPr/>
            </a:pPr>
            <a:r>
              <a:rPr lang="en-GB" dirty="0" smtClean="0">
                <a:solidFill>
                  <a:srgbClr val="002060"/>
                </a:solidFill>
              </a:rPr>
              <a:t>Increased </a:t>
            </a:r>
            <a:r>
              <a:rPr lang="en-GB" dirty="0">
                <a:solidFill>
                  <a:srgbClr val="002060"/>
                </a:solidFill>
              </a:rPr>
              <a:t>risk of accumulation and associated </a:t>
            </a:r>
            <a:r>
              <a:rPr lang="en-GB" dirty="0" smtClean="0">
                <a:solidFill>
                  <a:srgbClr val="002060"/>
                </a:solidFill>
              </a:rPr>
              <a:t>toxicity</a:t>
            </a:r>
            <a:r>
              <a:rPr lang="en-GB" dirty="0"/>
              <a:t> </a:t>
            </a:r>
            <a:r>
              <a:rPr lang="en-GB" dirty="0" smtClean="0"/>
              <a:t>– seek Specialist Advice</a:t>
            </a:r>
          </a:p>
          <a:p>
            <a:pPr indent="-274320" eaLnBrk="1" fontAlgn="auto" hangingPunct="1">
              <a:spcAft>
                <a:spcPts val="0"/>
              </a:spcAft>
              <a:defRPr/>
            </a:pPr>
            <a:r>
              <a:rPr lang="en-GB" dirty="0" smtClean="0">
                <a:solidFill>
                  <a:srgbClr val="002060"/>
                </a:solidFill>
              </a:rPr>
              <a:t>Allopurinol</a:t>
            </a:r>
          </a:p>
          <a:p>
            <a:pPr lvl="1" indent="-274320" eaLnBrk="1" fontAlgn="auto" hangingPunct="1">
              <a:spcAft>
                <a:spcPts val="0"/>
              </a:spcAft>
              <a:defRPr/>
            </a:pPr>
            <a:r>
              <a:rPr lang="en-GB" dirty="0" smtClean="0">
                <a:solidFill>
                  <a:srgbClr val="002060"/>
                </a:solidFill>
              </a:rPr>
              <a:t>Accumulates leading to risk of interstitial nephritis – Reduce dose</a:t>
            </a:r>
          </a:p>
          <a:p>
            <a:pPr indent="-274320" eaLnBrk="1" fontAlgn="auto" hangingPunct="1">
              <a:spcAft>
                <a:spcPts val="0"/>
              </a:spcAft>
              <a:defRPr/>
            </a:pPr>
            <a:r>
              <a:rPr lang="en-GB" dirty="0" smtClean="0">
                <a:solidFill>
                  <a:srgbClr val="002060"/>
                </a:solidFill>
              </a:rPr>
              <a:t>Warfarin</a:t>
            </a:r>
          </a:p>
          <a:p>
            <a:pPr lvl="1" indent="-274320" eaLnBrk="1" fontAlgn="auto" hangingPunct="1">
              <a:spcAft>
                <a:spcPts val="0"/>
              </a:spcAft>
              <a:defRPr/>
            </a:pPr>
            <a:r>
              <a:rPr lang="en-GB" dirty="0" smtClean="0">
                <a:solidFill>
                  <a:srgbClr val="002060"/>
                </a:solidFill>
              </a:rPr>
              <a:t>INR may be raised due to warfarin displacement from binding sites</a:t>
            </a:r>
            <a:endParaRPr lang="en-GB" dirty="0">
              <a:solidFill>
                <a:srgbClr val="00206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2988" y="404813"/>
            <a:ext cx="7024687" cy="936625"/>
          </a:xfrm>
        </p:spPr>
        <p:txBody>
          <a:bodyPr/>
          <a:lstStyle/>
          <a:p>
            <a:pPr eaLnBrk="1" hangingPunct="1">
              <a:defRPr/>
            </a:pPr>
            <a:r>
              <a:rPr lang="en-GB" altLang="en-US" u="sng" dirty="0" smtClean="0">
                <a:effectLst>
                  <a:outerShdw blurRad="38100" dist="38100" dir="2700000" algn="tl">
                    <a:srgbClr val="000000">
                      <a:alpha val="43137"/>
                    </a:srgbClr>
                  </a:outerShdw>
                </a:effectLst>
              </a:rPr>
              <a:t>Other ‘problem’ drugs</a:t>
            </a:r>
          </a:p>
        </p:txBody>
      </p:sp>
      <p:sp>
        <p:nvSpPr>
          <p:cNvPr id="12291" name="Content Placeholder 2"/>
          <p:cNvSpPr>
            <a:spLocks noGrp="1"/>
          </p:cNvSpPr>
          <p:nvPr>
            <p:ph idx="1"/>
          </p:nvPr>
        </p:nvSpPr>
        <p:spPr>
          <a:xfrm>
            <a:off x="1042988" y="1557338"/>
            <a:ext cx="6777037" cy="4895850"/>
          </a:xfrm>
        </p:spPr>
        <p:txBody>
          <a:bodyPr rtlCol="0">
            <a:normAutofit fontScale="70000" lnSpcReduction="20000"/>
          </a:bodyPr>
          <a:lstStyle/>
          <a:p>
            <a:pPr indent="-274320" eaLnBrk="1" fontAlgn="auto" hangingPunct="1">
              <a:spcAft>
                <a:spcPts val="0"/>
              </a:spcAft>
              <a:defRPr/>
            </a:pPr>
            <a:r>
              <a:rPr lang="en-GB" sz="3100" dirty="0" err="1" smtClean="0"/>
              <a:t>Anticholinergics</a:t>
            </a:r>
            <a:endParaRPr lang="en-GB" sz="3100" dirty="0" smtClean="0"/>
          </a:p>
          <a:p>
            <a:pPr lvl="1" indent="-274320" eaLnBrk="1" fontAlgn="auto" hangingPunct="1">
              <a:spcAft>
                <a:spcPts val="0"/>
              </a:spcAft>
              <a:defRPr/>
            </a:pPr>
            <a:r>
              <a:rPr lang="en-GB" sz="2600" dirty="0" smtClean="0"/>
              <a:t>Can cause urinary retention</a:t>
            </a:r>
          </a:p>
          <a:p>
            <a:pPr lvl="2" indent="-274320" eaLnBrk="1" fontAlgn="auto" hangingPunct="1">
              <a:spcAft>
                <a:spcPts val="0"/>
              </a:spcAft>
              <a:defRPr/>
            </a:pPr>
            <a:r>
              <a:rPr lang="en-GB" sz="2400" dirty="0" smtClean="0"/>
              <a:t>Antihistamines</a:t>
            </a:r>
          </a:p>
          <a:p>
            <a:pPr lvl="2" indent="-274320" eaLnBrk="1" fontAlgn="auto" hangingPunct="1">
              <a:spcAft>
                <a:spcPts val="0"/>
              </a:spcAft>
              <a:defRPr/>
            </a:pPr>
            <a:r>
              <a:rPr lang="en-GB" sz="2400" dirty="0" smtClean="0"/>
              <a:t>Antipsychotics</a:t>
            </a:r>
          </a:p>
          <a:p>
            <a:pPr lvl="2" indent="-274320" eaLnBrk="1" fontAlgn="auto" hangingPunct="1">
              <a:spcAft>
                <a:spcPts val="0"/>
              </a:spcAft>
              <a:defRPr/>
            </a:pPr>
            <a:r>
              <a:rPr lang="en-GB" sz="2400" dirty="0" smtClean="0"/>
              <a:t>Antispasmodic</a:t>
            </a:r>
          </a:p>
          <a:p>
            <a:pPr lvl="1" indent="-274320" eaLnBrk="1" fontAlgn="auto" hangingPunct="1">
              <a:spcAft>
                <a:spcPts val="0"/>
              </a:spcAft>
              <a:defRPr/>
            </a:pPr>
            <a:r>
              <a:rPr lang="en-GB" sz="2600" dirty="0" smtClean="0">
                <a:solidFill>
                  <a:srgbClr val="002060"/>
                </a:solidFill>
              </a:rPr>
              <a:t>Reduce dose</a:t>
            </a:r>
          </a:p>
          <a:p>
            <a:pPr indent="-274320" eaLnBrk="1" fontAlgn="auto" hangingPunct="1">
              <a:spcAft>
                <a:spcPts val="0"/>
              </a:spcAft>
              <a:defRPr/>
            </a:pPr>
            <a:r>
              <a:rPr lang="en-GB" sz="3100" dirty="0" smtClean="0">
                <a:solidFill>
                  <a:srgbClr val="002060"/>
                </a:solidFill>
              </a:rPr>
              <a:t>Digoxin</a:t>
            </a:r>
          </a:p>
          <a:p>
            <a:pPr lvl="1" indent="-274320" eaLnBrk="1" fontAlgn="auto" hangingPunct="1">
              <a:spcAft>
                <a:spcPts val="0"/>
              </a:spcAft>
              <a:defRPr/>
            </a:pPr>
            <a:r>
              <a:rPr lang="en-GB" sz="2600" dirty="0" smtClean="0">
                <a:solidFill>
                  <a:srgbClr val="002060"/>
                </a:solidFill>
              </a:rPr>
              <a:t>Accumulates – monitor level and consider reducing dose</a:t>
            </a:r>
          </a:p>
          <a:p>
            <a:pPr indent="-274320" eaLnBrk="1" fontAlgn="auto" hangingPunct="1">
              <a:spcAft>
                <a:spcPts val="0"/>
              </a:spcAft>
              <a:defRPr/>
            </a:pPr>
            <a:r>
              <a:rPr lang="en-GB" sz="3100" dirty="0" smtClean="0"/>
              <a:t>Lipid lowering agents</a:t>
            </a:r>
          </a:p>
          <a:p>
            <a:pPr lvl="1" indent="-274320" eaLnBrk="1" fontAlgn="auto" hangingPunct="1">
              <a:spcAft>
                <a:spcPts val="0"/>
              </a:spcAft>
              <a:defRPr/>
            </a:pPr>
            <a:r>
              <a:rPr lang="en-GB" sz="2900" dirty="0" smtClean="0"/>
              <a:t>Statins</a:t>
            </a:r>
          </a:p>
          <a:p>
            <a:pPr lvl="1" indent="-274320" eaLnBrk="1" fontAlgn="auto" hangingPunct="1">
              <a:spcAft>
                <a:spcPts val="0"/>
              </a:spcAft>
              <a:defRPr/>
            </a:pPr>
            <a:r>
              <a:rPr lang="en-GB" sz="2900" dirty="0" smtClean="0"/>
              <a:t>Fibrates</a:t>
            </a:r>
          </a:p>
          <a:p>
            <a:pPr lvl="1" indent="-274320" eaLnBrk="1" fontAlgn="auto" hangingPunct="1">
              <a:spcAft>
                <a:spcPts val="0"/>
              </a:spcAft>
              <a:defRPr/>
            </a:pPr>
            <a:r>
              <a:rPr lang="en-GB" sz="2900" dirty="0" smtClean="0"/>
              <a:t>increased </a:t>
            </a:r>
            <a:r>
              <a:rPr lang="en-GB" sz="2900" dirty="0"/>
              <a:t>risk of </a:t>
            </a:r>
            <a:r>
              <a:rPr lang="en-GB" sz="2900" dirty="0" err="1" smtClean="0"/>
              <a:t>rhabdomyolysis</a:t>
            </a:r>
            <a:endParaRPr lang="en-GB" sz="2900" dirty="0" smtClean="0"/>
          </a:p>
          <a:p>
            <a:pPr indent="-274320" eaLnBrk="1" fontAlgn="auto" hangingPunct="1">
              <a:spcAft>
                <a:spcPts val="0"/>
              </a:spcAft>
              <a:defRPr/>
            </a:pPr>
            <a:r>
              <a:rPr lang="en-GB" sz="3100" dirty="0" smtClean="0"/>
              <a:t>Lithium</a:t>
            </a:r>
          </a:p>
          <a:p>
            <a:pPr lvl="1" indent="-274320" eaLnBrk="1" fontAlgn="auto" hangingPunct="1">
              <a:spcAft>
                <a:spcPts val="0"/>
              </a:spcAft>
              <a:defRPr/>
            </a:pPr>
            <a:r>
              <a:rPr lang="en-GB" sz="2800" dirty="0" smtClean="0"/>
              <a:t>Accumulation </a:t>
            </a:r>
          </a:p>
          <a:p>
            <a:pPr lvl="1" indent="-274320" eaLnBrk="1" fontAlgn="auto" hangingPunct="1">
              <a:spcAft>
                <a:spcPts val="0"/>
              </a:spcAft>
              <a:defRPr/>
            </a:pPr>
            <a:r>
              <a:rPr lang="en-GB" sz="2800" dirty="0" smtClean="0"/>
              <a:t>Can cause chronic interstitial nephropathy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rtlCol="0">
            <a:normAutofit fontScale="90000"/>
          </a:bodyPr>
          <a:lstStyle/>
          <a:p>
            <a:pPr fontAlgn="auto">
              <a:spcAft>
                <a:spcPts val="0"/>
              </a:spcAft>
              <a:defRPr/>
            </a:pPr>
            <a:r>
              <a:rPr lang="en-GB" dirty="0" smtClean="0"/>
              <a:t>Components of the Body regulated by the kidneys</a:t>
            </a:r>
            <a:endParaRPr lang="en-GB" dirty="0"/>
          </a:p>
        </p:txBody>
      </p:sp>
      <p:sp>
        <p:nvSpPr>
          <p:cNvPr id="5" name="Content Placeholder 4"/>
          <p:cNvSpPr>
            <a:spLocks noGrp="1"/>
          </p:cNvSpPr>
          <p:nvPr>
            <p:ph idx="1"/>
          </p:nvPr>
        </p:nvSpPr>
        <p:spPr/>
        <p:txBody>
          <a:bodyPr rtlCol="0">
            <a:normAutofit fontScale="47500" lnSpcReduction="20000"/>
          </a:bodyPr>
          <a:lstStyle/>
          <a:p>
            <a:pPr marL="68580" indent="0" fontAlgn="auto">
              <a:spcAft>
                <a:spcPts val="0"/>
              </a:spcAft>
              <a:buFont typeface="Wingdings 2" pitchFamily="18" charset="2"/>
              <a:buNone/>
              <a:defRPr/>
            </a:pPr>
            <a:r>
              <a:rPr lang="en-GB" sz="2900" b="1" u="sng" dirty="0" smtClean="0"/>
              <a:t>Electrolytes:</a:t>
            </a:r>
            <a:r>
              <a:rPr lang="en-GB" sz="2900" dirty="0" smtClean="0"/>
              <a:t> </a:t>
            </a:r>
          </a:p>
          <a:p>
            <a:pPr marL="68580" indent="0" fontAlgn="auto">
              <a:spcAft>
                <a:spcPts val="0"/>
              </a:spcAft>
              <a:buFont typeface="Wingdings 2" pitchFamily="18" charset="2"/>
              <a:buNone/>
              <a:defRPr/>
            </a:pPr>
            <a:r>
              <a:rPr lang="en-GB" sz="2900" dirty="0" smtClean="0"/>
              <a:t>Na, K, Chloride</a:t>
            </a:r>
          </a:p>
          <a:p>
            <a:pPr marL="68580" indent="0" fontAlgn="auto">
              <a:spcAft>
                <a:spcPts val="0"/>
              </a:spcAft>
              <a:buFont typeface="Wingdings 2" pitchFamily="18" charset="2"/>
              <a:buNone/>
              <a:defRPr/>
            </a:pPr>
            <a:r>
              <a:rPr lang="en-GB" sz="2900" dirty="0" smtClean="0"/>
              <a:t>Total Body Water</a:t>
            </a:r>
          </a:p>
          <a:p>
            <a:pPr marL="68580" indent="0" fontAlgn="auto">
              <a:spcAft>
                <a:spcPts val="0"/>
              </a:spcAft>
              <a:buFont typeface="Wingdings 2" pitchFamily="18" charset="2"/>
              <a:buNone/>
              <a:defRPr/>
            </a:pPr>
            <a:endParaRPr lang="en-GB" sz="2900" b="1" u="sng" dirty="0" smtClean="0"/>
          </a:p>
          <a:p>
            <a:pPr marL="68580" indent="0" fontAlgn="auto">
              <a:spcAft>
                <a:spcPts val="0"/>
              </a:spcAft>
              <a:buFont typeface="Wingdings 2" pitchFamily="18" charset="2"/>
              <a:buNone/>
              <a:defRPr/>
            </a:pPr>
            <a:r>
              <a:rPr lang="en-GB" sz="2900" b="1" u="sng" dirty="0" err="1" smtClean="0"/>
              <a:t>Ph</a:t>
            </a:r>
            <a:r>
              <a:rPr lang="en-GB" sz="2900" b="1" u="sng" dirty="0" smtClean="0"/>
              <a:t>:</a:t>
            </a:r>
          </a:p>
          <a:p>
            <a:pPr marL="68580" indent="0" fontAlgn="auto">
              <a:spcAft>
                <a:spcPts val="0"/>
              </a:spcAft>
              <a:buFont typeface="Wingdings 2" pitchFamily="18" charset="2"/>
              <a:buNone/>
              <a:defRPr/>
            </a:pPr>
            <a:r>
              <a:rPr lang="en-GB" sz="2900" dirty="0" smtClean="0"/>
              <a:t>By excreting hydrogen ions</a:t>
            </a:r>
          </a:p>
          <a:p>
            <a:pPr marL="68580" indent="0" fontAlgn="auto">
              <a:spcAft>
                <a:spcPts val="0"/>
              </a:spcAft>
              <a:buFont typeface="Wingdings 2" pitchFamily="18" charset="2"/>
              <a:buNone/>
              <a:defRPr/>
            </a:pPr>
            <a:r>
              <a:rPr lang="en-GB" sz="2900" dirty="0" smtClean="0"/>
              <a:t>By regulating the concentration of HCO3- the major extracellular buffer</a:t>
            </a:r>
          </a:p>
          <a:p>
            <a:pPr marL="68580" indent="0" fontAlgn="auto">
              <a:spcAft>
                <a:spcPts val="0"/>
              </a:spcAft>
              <a:buFont typeface="Wingdings 2" pitchFamily="18" charset="2"/>
              <a:buNone/>
              <a:defRPr/>
            </a:pPr>
            <a:endParaRPr lang="en-GB" sz="2900" b="1" u="sng" dirty="0" smtClean="0"/>
          </a:p>
          <a:p>
            <a:pPr marL="68580" indent="0" fontAlgn="auto">
              <a:spcAft>
                <a:spcPts val="0"/>
              </a:spcAft>
              <a:buFont typeface="Wingdings 2" pitchFamily="18" charset="2"/>
              <a:buNone/>
              <a:defRPr/>
            </a:pPr>
            <a:r>
              <a:rPr lang="en-GB" sz="2900" b="1" u="sng" dirty="0" smtClean="0"/>
              <a:t>Minerals:</a:t>
            </a:r>
          </a:p>
          <a:p>
            <a:pPr marL="68580" indent="0" fontAlgn="auto">
              <a:spcAft>
                <a:spcPts val="0"/>
              </a:spcAft>
              <a:buFont typeface="Wingdings 2" pitchFamily="18" charset="2"/>
              <a:buNone/>
              <a:defRPr/>
            </a:pPr>
            <a:r>
              <a:rPr lang="en-GB" sz="2900" dirty="0" smtClean="0"/>
              <a:t>Calcium, </a:t>
            </a:r>
            <a:r>
              <a:rPr lang="en-GB" sz="2900" dirty="0" err="1" smtClean="0"/>
              <a:t>Phosphurus</a:t>
            </a:r>
            <a:r>
              <a:rPr lang="en-GB" sz="2900" dirty="0" smtClean="0"/>
              <a:t> and Magnesium</a:t>
            </a:r>
          </a:p>
          <a:p>
            <a:pPr marL="68580" indent="0" fontAlgn="auto">
              <a:spcAft>
                <a:spcPts val="0"/>
              </a:spcAft>
              <a:buFont typeface="Wingdings 2" pitchFamily="18" charset="2"/>
              <a:buNone/>
              <a:defRPr/>
            </a:pPr>
            <a:endParaRPr lang="en-GB" sz="2900" dirty="0" smtClean="0"/>
          </a:p>
          <a:p>
            <a:pPr marL="68580" indent="0" fontAlgn="auto">
              <a:spcAft>
                <a:spcPts val="0"/>
              </a:spcAft>
              <a:buFont typeface="Wingdings 2" pitchFamily="18" charset="2"/>
              <a:buNone/>
              <a:defRPr/>
            </a:pPr>
            <a:r>
              <a:rPr lang="en-GB" sz="2900" b="1" u="sng" dirty="0" smtClean="0"/>
              <a:t>Endogenously produced waster products:</a:t>
            </a:r>
          </a:p>
          <a:p>
            <a:pPr marL="68580" indent="0" fontAlgn="auto">
              <a:spcAft>
                <a:spcPts val="0"/>
              </a:spcAft>
              <a:buFont typeface="Wingdings 2" pitchFamily="18" charset="2"/>
              <a:buNone/>
              <a:defRPr/>
            </a:pPr>
            <a:r>
              <a:rPr lang="en-GB" sz="2900" dirty="0" smtClean="0"/>
              <a:t>Urea-end point of protein catabolism</a:t>
            </a:r>
          </a:p>
          <a:p>
            <a:pPr marL="68580" indent="0" fontAlgn="auto">
              <a:spcAft>
                <a:spcPts val="0"/>
              </a:spcAft>
              <a:buFont typeface="Wingdings 2" pitchFamily="18" charset="2"/>
              <a:buNone/>
              <a:defRPr/>
            </a:pPr>
            <a:r>
              <a:rPr lang="en-GB" sz="2900" dirty="0" err="1" smtClean="0"/>
              <a:t>Creatinine</a:t>
            </a:r>
            <a:r>
              <a:rPr lang="en-GB" sz="2900" dirty="0" smtClean="0"/>
              <a:t>-produced by skeletal muscle</a:t>
            </a:r>
          </a:p>
          <a:p>
            <a:pPr marL="68580" indent="0" fontAlgn="auto">
              <a:spcAft>
                <a:spcPts val="0"/>
              </a:spcAft>
              <a:buFont typeface="Wingdings 2" pitchFamily="18" charset="2"/>
              <a:buNone/>
              <a:defRPr/>
            </a:pPr>
            <a:r>
              <a:rPr lang="en-GB" sz="2900" dirty="0" smtClean="0"/>
              <a:t>Uric Acid-nucleic acid breakdown product</a:t>
            </a:r>
          </a:p>
          <a:p>
            <a:pPr marL="68580" indent="0" fontAlgn="auto">
              <a:spcAft>
                <a:spcPts val="0"/>
              </a:spcAft>
              <a:buFont typeface="Wingdings 2" pitchFamily="18" charset="2"/>
              <a:buNone/>
              <a:defRPr/>
            </a:pPr>
            <a:endParaRPr lang="en-GB" dirty="0" smtClean="0"/>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5888"/>
            <a:ext cx="5048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52400"/>
            <a:ext cx="19351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Box 4"/>
          <p:cNvSpPr txBox="1">
            <a:spLocks noChangeArrowheads="1"/>
          </p:cNvSpPr>
          <p:nvPr/>
        </p:nvSpPr>
        <p:spPr bwMode="auto">
          <a:xfrm>
            <a:off x="546100" y="615950"/>
            <a:ext cx="824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200"/>
              <a:t>‘Sick Day Rules’</a:t>
            </a:r>
          </a:p>
        </p:txBody>
      </p:sp>
      <p:sp>
        <p:nvSpPr>
          <p:cNvPr id="133125" name="TextBox 5"/>
          <p:cNvSpPr txBox="1">
            <a:spLocks noChangeArrowheads="1"/>
          </p:cNvSpPr>
          <p:nvPr/>
        </p:nvSpPr>
        <p:spPr bwMode="auto">
          <a:xfrm>
            <a:off x="546100" y="1196975"/>
            <a:ext cx="81295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 </a:t>
            </a:r>
            <a:r>
              <a:rPr lang="en-GB" altLang="en-US" sz="2800">
                <a:solidFill>
                  <a:schemeClr val="tx2"/>
                </a:solidFill>
              </a:rPr>
              <a:t>Many health care professionals provide advice to such patients that certain drugs should be temporarily discontinued during acute intercurrent illnesses, particularly where there is disturbed fluid balance. This advice is commonly described as ‘sick day rules’ or to take a ‘drug holiday’. </a:t>
            </a:r>
          </a:p>
        </p:txBody>
      </p:sp>
      <p:pic>
        <p:nvPicPr>
          <p:cNvPr id="1331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3" y="4005263"/>
            <a:ext cx="3125787" cy="20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431800" y="981075"/>
            <a:ext cx="8243888"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2000"/>
              <a:t> </a:t>
            </a:r>
            <a:r>
              <a:rPr lang="en-GB" altLang="en-US" sz="2000">
                <a:solidFill>
                  <a:schemeClr val="tx2"/>
                </a:solidFill>
              </a:rPr>
              <a:t>There are three main reasons for providing such advice: </a:t>
            </a:r>
          </a:p>
          <a:p>
            <a:r>
              <a:rPr lang="en-GB" altLang="en-US" sz="2000">
                <a:solidFill>
                  <a:schemeClr val="tx2"/>
                </a:solidFill>
              </a:rPr>
              <a:t>1. Non-steroidal anti-inflammatory drugs impair renal autoregulation by inhibiting prostaglandin-mediated vasodilatation of the afferent arteriole and may increase the risk of AKI. </a:t>
            </a:r>
          </a:p>
          <a:p>
            <a:r>
              <a:rPr lang="en-GB" altLang="en-US" sz="2000">
                <a:solidFill>
                  <a:schemeClr val="tx2"/>
                </a:solidFill>
              </a:rPr>
              <a:t>2. Drugs that lower blood pressure, or cause volume contraction, might increase the risk of AKI by reducing glomerular perfusion. </a:t>
            </a:r>
          </a:p>
          <a:p>
            <a:r>
              <a:rPr lang="en-GB" altLang="en-US" sz="2000">
                <a:solidFill>
                  <a:schemeClr val="tx2"/>
                </a:solidFill>
              </a:rPr>
              <a:t>3. Drugs might accumulate as a result of reduced kidney function in AKI, increasing the risks of adverse effects. </a:t>
            </a:r>
          </a:p>
          <a:p>
            <a:endParaRPr lang="en-GB" altLang="en-US" sz="2000">
              <a:solidFill>
                <a:schemeClr val="tx2"/>
              </a:solidFill>
            </a:endParaRPr>
          </a:p>
          <a:p>
            <a:r>
              <a:rPr lang="en-GB" altLang="en-US" sz="2000" b="1">
                <a:solidFill>
                  <a:schemeClr val="tx2"/>
                </a:solidFill>
              </a:rPr>
              <a:t>In terms of medicines management, advice from the Think Kidneys Programme Board is that it is reasonable for clinicians to provide “sick day rules” guidance on temporary cessation of medicines to patients deemed at high risk of AKI based on an individual risk assessment. </a:t>
            </a:r>
          </a:p>
          <a:p>
            <a:endParaRPr lang="en-GB" altLang="en-US"/>
          </a:p>
        </p:txBody>
      </p:sp>
      <p:sp>
        <p:nvSpPr>
          <p:cNvPr id="134147" name="TextBox 3"/>
          <p:cNvSpPr txBox="1">
            <a:spLocks noChangeArrowheads="1"/>
          </p:cNvSpPr>
          <p:nvPr/>
        </p:nvSpPr>
        <p:spPr bwMode="auto">
          <a:xfrm>
            <a:off x="431800" y="404813"/>
            <a:ext cx="82438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200"/>
              <a:t>Sick Day Rules.</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5048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52400"/>
            <a:ext cx="19351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71550" y="765175"/>
            <a:ext cx="7024688" cy="457200"/>
          </a:xfrm>
        </p:spPr>
        <p:txBody>
          <a:bodyPr/>
          <a:lstStyle/>
          <a:p>
            <a:pPr eaLnBrk="1" hangingPunct="1"/>
            <a:r>
              <a:rPr lang="en-GB" altLang="en-US" u="sng" smtClean="0"/>
              <a:t>Useful sources of info</a:t>
            </a:r>
          </a:p>
        </p:txBody>
      </p:sp>
      <p:sp>
        <p:nvSpPr>
          <p:cNvPr id="38915" name="Rectangle 3"/>
          <p:cNvSpPr>
            <a:spLocks noGrp="1" noChangeArrowheads="1"/>
          </p:cNvSpPr>
          <p:nvPr>
            <p:ph idx="1"/>
          </p:nvPr>
        </p:nvSpPr>
        <p:spPr>
          <a:xfrm>
            <a:off x="1042988" y="1412875"/>
            <a:ext cx="6777037" cy="4419600"/>
          </a:xfrm>
        </p:spPr>
        <p:txBody>
          <a:bodyPr/>
          <a:lstStyle/>
          <a:p>
            <a:pPr eaLnBrk="1" hangingPunct="1">
              <a:defRPr/>
            </a:pPr>
            <a:r>
              <a:rPr lang="en-GB" altLang="en-US" sz="2000" dirty="0" smtClean="0"/>
              <a:t>BNF. Current edition.</a:t>
            </a:r>
          </a:p>
          <a:p>
            <a:pPr eaLnBrk="1" hangingPunct="1">
              <a:defRPr/>
            </a:pPr>
            <a:r>
              <a:rPr lang="en-GB" altLang="en-US" sz="2000" dirty="0" smtClean="0"/>
              <a:t>Renal Drug Handbook (3</a:t>
            </a:r>
            <a:r>
              <a:rPr lang="en-GB" altLang="en-US" sz="2000" baseline="30000" dirty="0" smtClean="0"/>
              <a:t>rd</a:t>
            </a:r>
            <a:r>
              <a:rPr lang="en-GB" altLang="en-US" sz="2000" dirty="0" smtClean="0"/>
              <a:t> Ed)</a:t>
            </a:r>
          </a:p>
          <a:p>
            <a:pPr eaLnBrk="1" hangingPunct="1">
              <a:defRPr/>
            </a:pPr>
            <a:r>
              <a:rPr lang="en-GB" altLang="en-US" sz="2000" dirty="0" smtClean="0"/>
              <a:t>Medicine Summary of Product Characteristics </a:t>
            </a:r>
            <a:r>
              <a:rPr lang="en-GB" altLang="en-US" sz="2000" dirty="0" smtClean="0">
                <a:hlinkClick r:id="rId3"/>
              </a:rPr>
              <a:t>www.medicines.org.uk</a:t>
            </a:r>
            <a:endParaRPr lang="en-GB" altLang="en-US" sz="2000" dirty="0" smtClean="0"/>
          </a:p>
          <a:p>
            <a:pPr eaLnBrk="1" hangingPunct="1">
              <a:defRPr/>
            </a:pPr>
            <a:r>
              <a:rPr lang="en-GB" altLang="en-US" sz="2000" dirty="0" smtClean="0"/>
              <a:t>Medicines Information departments – Telephone numbers can be found in the BNF.</a:t>
            </a:r>
          </a:p>
          <a:p>
            <a:pPr>
              <a:defRPr/>
            </a:pPr>
            <a:r>
              <a:rPr lang="en-GB" sz="2000" dirty="0" smtClean="0"/>
              <a:t>Version </a:t>
            </a:r>
            <a:r>
              <a:rPr lang="en-GB" sz="2000" dirty="0"/>
              <a:t>6: (</a:t>
            </a:r>
            <a:r>
              <a:rPr lang="en-GB" sz="2000" dirty="0" smtClean="0"/>
              <a:t>July 2015) “</a:t>
            </a:r>
            <a:r>
              <a:rPr lang="en-GB" sz="2000" b="1" dirty="0"/>
              <a:t>Sick day rules” in patients at risk of Acute Kidney Injury: an Interim Position Statement </a:t>
            </a:r>
            <a:r>
              <a:rPr lang="en-GB" sz="2000" b="1" dirty="0" smtClean="0"/>
              <a:t> Think </a:t>
            </a:r>
            <a:r>
              <a:rPr lang="en-GB" sz="2000" b="1" dirty="0"/>
              <a:t>Kidneys Board </a:t>
            </a:r>
            <a:r>
              <a:rPr lang="en-GB" sz="2000" dirty="0" smtClean="0"/>
              <a:t>Griffith </a:t>
            </a:r>
            <a:r>
              <a:rPr lang="en-GB" sz="2000" dirty="0"/>
              <a:t>K, Ashley C, </a:t>
            </a:r>
            <a:r>
              <a:rPr lang="en-GB" sz="2000" dirty="0" err="1"/>
              <a:t>Blakeman</a:t>
            </a:r>
            <a:r>
              <a:rPr lang="en-GB" sz="2000" dirty="0"/>
              <a:t> T, </a:t>
            </a:r>
            <a:r>
              <a:rPr lang="en-GB" sz="2000" dirty="0" err="1"/>
              <a:t>Fluck</a:t>
            </a:r>
            <a:r>
              <a:rPr lang="en-GB" sz="2000" dirty="0"/>
              <a:t> R, </a:t>
            </a:r>
            <a:r>
              <a:rPr lang="en-GB" sz="2000" dirty="0" err="1"/>
              <a:t>Lewington</a:t>
            </a:r>
            <a:r>
              <a:rPr lang="en-GB" sz="2000" dirty="0"/>
              <a:t> A, Selby N, Tomlinson L, </a:t>
            </a:r>
            <a:r>
              <a:rPr lang="en-GB" sz="2000" dirty="0" err="1"/>
              <a:t>Tomson</a:t>
            </a:r>
            <a:r>
              <a:rPr lang="en-GB" sz="2000" dirty="0"/>
              <a:t> C. </a:t>
            </a:r>
            <a:r>
              <a:rPr lang="en-GB" sz="2000" dirty="0" smtClean="0"/>
              <a:t>Available </a:t>
            </a:r>
            <a:r>
              <a:rPr lang="en-GB" sz="2000" dirty="0"/>
              <a:t>online at </a:t>
            </a:r>
            <a:r>
              <a:rPr lang="en-GB" sz="2000" dirty="0" smtClean="0">
                <a:hlinkClick r:id="rId4" action="ppaction://hlinkfile"/>
              </a:rPr>
              <a:t>bit.ly/TK-Sick-Day-Rules</a:t>
            </a:r>
            <a:endParaRPr lang="en-GB" sz="2000" dirty="0" smtClean="0"/>
          </a:p>
          <a:p>
            <a:pPr>
              <a:defRPr/>
            </a:pPr>
            <a:endParaRPr lang="en-GB" sz="2000" dirty="0"/>
          </a:p>
          <a:p>
            <a:pPr>
              <a:defRPr/>
            </a:pPr>
            <a:endParaRPr lang="en-GB" sz="2000" dirty="0"/>
          </a:p>
          <a:p>
            <a:pPr marL="69850" indent="0" eaLnBrk="1" hangingPunct="1">
              <a:buFont typeface="Wingdings 2" pitchFamily="18" charset="2"/>
              <a:buNone/>
              <a:defRPr/>
            </a:pPr>
            <a:endParaRPr lang="en-GB" altLang="en-US"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6194" name="Title 1"/>
          <p:cNvSpPr>
            <a:spLocks noGrp="1"/>
          </p:cNvSpPr>
          <p:nvPr>
            <p:ph type="ctrTitle"/>
          </p:nvPr>
        </p:nvSpPr>
        <p:spPr>
          <a:xfrm>
            <a:off x="4733925" y="2708275"/>
            <a:ext cx="3313113" cy="1701800"/>
          </a:xfrm>
        </p:spPr>
        <p:txBody>
          <a:bodyPr/>
          <a:lstStyle/>
          <a:p>
            <a:pPr eaLnBrk="1" hangingPunct="1"/>
            <a:r>
              <a:rPr lang="en-GB" altLang="en-US" smtClean="0"/>
              <a:t>Fluid Balance Workshop</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042988" y="1027113"/>
            <a:ext cx="7024687" cy="530225"/>
          </a:xfrm>
        </p:spPr>
        <p:txBody>
          <a:bodyPr/>
          <a:lstStyle/>
          <a:p>
            <a:r>
              <a:rPr lang="en-GB" altLang="en-US" sz="3200" smtClean="0"/>
              <a:t>Workshop Guidance</a:t>
            </a:r>
          </a:p>
        </p:txBody>
      </p:sp>
      <p:sp>
        <p:nvSpPr>
          <p:cNvPr id="137219" name="Content Placeholder 2"/>
          <p:cNvSpPr>
            <a:spLocks noGrp="1"/>
          </p:cNvSpPr>
          <p:nvPr>
            <p:ph idx="1"/>
          </p:nvPr>
        </p:nvSpPr>
        <p:spPr>
          <a:xfrm>
            <a:off x="1042988" y="1628775"/>
            <a:ext cx="6777037" cy="4203700"/>
          </a:xfrm>
        </p:spPr>
        <p:txBody>
          <a:bodyPr/>
          <a:lstStyle/>
          <a:p>
            <a:r>
              <a:rPr lang="en-GB" altLang="en-US" sz="1600" smtClean="0"/>
              <a:t>Discuss why fluid balance is important (5 mins).	</a:t>
            </a:r>
          </a:p>
          <a:p>
            <a:r>
              <a:rPr lang="en-GB" altLang="en-US" sz="1600" smtClean="0"/>
              <a:t>Discuss when fluid balance is indicated (5 mins).</a:t>
            </a:r>
          </a:p>
          <a:p>
            <a:r>
              <a:rPr lang="en-GB" altLang="en-US" sz="1600" smtClean="0"/>
              <a:t>Discuss how to complete daily fluid balance, how to estimate and what should be included on fluid balance chart (Demonstrate measures of cups, jugs, bottles  &amp; bed pans, bed linen and pads) (15 mins).</a:t>
            </a:r>
          </a:p>
          <a:p>
            <a:r>
              <a:rPr lang="en-GB" altLang="en-US" sz="1600" smtClean="0"/>
              <a:t>Discuss what insensible loss is and why it should be measured (5 mins).</a:t>
            </a:r>
          </a:p>
          <a:p>
            <a:r>
              <a:rPr lang="en-GB" altLang="en-US" sz="1600" smtClean="0"/>
              <a:t>Discuss how to calculate CUMULATIVE Balance and why this is important (10 mins).</a:t>
            </a:r>
          </a:p>
          <a:p>
            <a:r>
              <a:rPr lang="en-GB" altLang="en-US" sz="1600" smtClean="0"/>
              <a:t>Discuss importance of daily weights and highlight that acute changes in weight are usually fluid related (5 mins).</a:t>
            </a:r>
          </a:p>
          <a:p>
            <a:r>
              <a:rPr lang="en-GB" altLang="en-US" sz="1600" smtClean="0"/>
              <a:t>Discuss how to assess fluid status JVP, Chest Sounds, CRT, Passive Leg Raising, HR, BP, Peripheral oedema (15 mins).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8242" name="Title 1"/>
          <p:cNvSpPr>
            <a:spLocks noGrp="1"/>
          </p:cNvSpPr>
          <p:nvPr>
            <p:ph type="ctrTitle"/>
          </p:nvPr>
        </p:nvSpPr>
        <p:spPr>
          <a:xfrm>
            <a:off x="4733925" y="2708275"/>
            <a:ext cx="3313113" cy="1701800"/>
          </a:xfrm>
        </p:spPr>
        <p:txBody>
          <a:bodyPr/>
          <a:lstStyle/>
          <a:p>
            <a:pPr eaLnBrk="1" hangingPunct="1"/>
            <a:r>
              <a:rPr lang="en-GB" altLang="en-US" smtClean="0"/>
              <a:t>Scenarios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t>Endocrine Functions</a:t>
            </a:r>
          </a:p>
        </p:txBody>
      </p:sp>
      <p:sp>
        <p:nvSpPr>
          <p:cNvPr id="32771" name="Content Placeholder 2"/>
          <p:cNvSpPr>
            <a:spLocks noGrp="1"/>
          </p:cNvSpPr>
          <p:nvPr>
            <p:ph sz="quarter" idx="13"/>
          </p:nvPr>
        </p:nvSpPr>
        <p:spPr>
          <a:xfrm>
            <a:off x="1042988" y="2312988"/>
            <a:ext cx="3419475" cy="3494087"/>
          </a:xfrm>
        </p:spPr>
        <p:txBody>
          <a:bodyPr/>
          <a:lstStyle/>
          <a:p>
            <a:r>
              <a:rPr lang="en-GB" altLang="en-US" smtClean="0"/>
              <a:t>Sole source of Erythropoietin (red blood cell production)</a:t>
            </a:r>
          </a:p>
          <a:p>
            <a:r>
              <a:rPr lang="en-GB" altLang="en-US" smtClean="0"/>
              <a:t>Produces final enzyme to produce Vitamin D</a:t>
            </a:r>
          </a:p>
          <a:p>
            <a:r>
              <a:rPr lang="en-GB" altLang="en-US" smtClean="0"/>
              <a:t>Produces </a:t>
            </a:r>
            <a:r>
              <a:rPr lang="en-GB" altLang="en-US" b="1" smtClean="0"/>
              <a:t>Renin</a:t>
            </a:r>
          </a:p>
          <a:p>
            <a:endParaRPr lang="en-GB" altLang="en-US" smtClean="0"/>
          </a:p>
        </p:txBody>
      </p:sp>
      <p:sp>
        <p:nvSpPr>
          <p:cNvPr id="32772" name="Content Placeholder 3"/>
          <p:cNvSpPr>
            <a:spLocks noGrp="1"/>
          </p:cNvSpPr>
          <p:nvPr>
            <p:ph sz="quarter" idx="14"/>
          </p:nvPr>
        </p:nvSpPr>
        <p:spPr>
          <a:xfrm>
            <a:off x="4645025" y="2312988"/>
            <a:ext cx="3419475" cy="3494087"/>
          </a:xfrm>
        </p:spPr>
        <p:txBody>
          <a:bodyPr/>
          <a:lstStyle/>
          <a:p>
            <a:r>
              <a:rPr lang="en-GB" altLang="en-US" smtClean="0"/>
              <a:t>Paracrine Substances within the kidney such as prostaglandins and endothelin which are produced in response to injury and may act as vasoconstrictors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lstStyle/>
          <a:p>
            <a:r>
              <a:rPr lang="en-GB" altLang="en-US" smtClean="0"/>
              <a:t>Nephron</a:t>
            </a:r>
          </a:p>
        </p:txBody>
      </p:sp>
      <p:sp>
        <p:nvSpPr>
          <p:cNvPr id="6" name="Content Placeholder 5"/>
          <p:cNvSpPr>
            <a:spLocks noGrp="1"/>
          </p:cNvSpPr>
          <p:nvPr>
            <p:ph idx="1"/>
          </p:nvPr>
        </p:nvSpPr>
        <p:spPr/>
        <p:txBody>
          <a:bodyPr rtlCol="0">
            <a:normAutofit/>
          </a:bodyPr>
          <a:lstStyle/>
          <a:p>
            <a:pPr indent="-274320" fontAlgn="auto">
              <a:spcAft>
                <a:spcPts val="0"/>
              </a:spcAft>
              <a:defRPr/>
            </a:pPr>
            <a:r>
              <a:rPr lang="en-GB" dirty="0" smtClean="0"/>
              <a:t>Each kidney contains 1 million nephrons</a:t>
            </a:r>
          </a:p>
          <a:p>
            <a:pPr indent="-274320" fontAlgn="auto">
              <a:spcAft>
                <a:spcPts val="0"/>
              </a:spcAft>
              <a:defRPr/>
            </a:pPr>
            <a:r>
              <a:rPr lang="en-GB" dirty="0" smtClean="0"/>
              <a:t>Functional Unit of the Kidney</a:t>
            </a:r>
          </a:p>
          <a:p>
            <a:pPr indent="-274320" fontAlgn="auto">
              <a:spcAft>
                <a:spcPts val="0"/>
              </a:spcAft>
              <a:defRPr/>
            </a:pPr>
            <a:r>
              <a:rPr lang="en-GB" dirty="0" smtClean="0"/>
              <a:t>Blood is first filtered and then different components reabsorbed or further secreted along tubules</a:t>
            </a:r>
          </a:p>
          <a:p>
            <a:pPr indent="-274320" fontAlgn="auto">
              <a:spcAft>
                <a:spcPts val="0"/>
              </a:spcAft>
              <a:defRPr/>
            </a:pPr>
            <a:r>
              <a:rPr lang="en-GB" dirty="0" smtClean="0"/>
              <a:t>The resulting fluid is passed from the kidneys down the ureters to the bladder and is excreted as urine</a:t>
            </a:r>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92275" y="1125538"/>
            <a:ext cx="5976938" cy="46355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n-US" smtClean="0"/>
              <a:t>Autoregulation	</a:t>
            </a:r>
          </a:p>
        </p:txBody>
      </p:sp>
      <p:sp>
        <p:nvSpPr>
          <p:cNvPr id="3" name="Content Placeholder 2"/>
          <p:cNvSpPr>
            <a:spLocks noGrp="1"/>
          </p:cNvSpPr>
          <p:nvPr>
            <p:ph idx="1"/>
          </p:nvPr>
        </p:nvSpPr>
        <p:spPr/>
        <p:txBody>
          <a:bodyPr rtlCol="0">
            <a:normAutofit lnSpcReduction="10000"/>
          </a:bodyPr>
          <a:lstStyle/>
          <a:p>
            <a:pPr indent="-274320" fontAlgn="auto">
              <a:spcAft>
                <a:spcPts val="0"/>
              </a:spcAft>
              <a:defRPr/>
            </a:pPr>
            <a:r>
              <a:rPr lang="en-GB" dirty="0" smtClean="0"/>
              <a:t>Blood flow directly affects the glomerulus filtration rate</a:t>
            </a:r>
          </a:p>
          <a:p>
            <a:pPr indent="-274320" fontAlgn="auto">
              <a:spcAft>
                <a:spcPts val="0"/>
              </a:spcAft>
              <a:defRPr/>
            </a:pPr>
            <a:r>
              <a:rPr lang="en-GB" dirty="0" smtClean="0"/>
              <a:t>The blood flow into the glomerulus is via the afferent arteriole and the blood flow out of the glomerulus is by the efferent arteriole</a:t>
            </a:r>
          </a:p>
          <a:p>
            <a:pPr indent="-274320" fontAlgn="auto">
              <a:spcAft>
                <a:spcPts val="0"/>
              </a:spcAft>
              <a:defRPr/>
            </a:pPr>
            <a:r>
              <a:rPr lang="en-GB" dirty="0" smtClean="0"/>
              <a:t>Altering the radius of both or one of these vessels will alter the pressure within the glomerulus.</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GB" altLang="en-US" smtClean="0"/>
          </a:p>
        </p:txBody>
      </p:sp>
      <p:pic>
        <p:nvPicPr>
          <p:cNvPr id="3686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27313" y="1052513"/>
            <a:ext cx="3967162" cy="47799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t>Renin- Angiotensin system</a:t>
            </a:r>
          </a:p>
        </p:txBody>
      </p:sp>
      <p:pic>
        <p:nvPicPr>
          <p:cNvPr id="37891" name="Content Placeholder 4" descr="http://www.merckmanuals.com/media/home/figures/CVS_regulating_blood_pressure_renin.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2540000"/>
            <a:ext cx="4824412" cy="30765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113" y="1268413"/>
            <a:ext cx="7343775" cy="5078412"/>
          </a:xfrm>
          <a:prstGeom prst="rect">
            <a:avLst/>
          </a:prstGeom>
          <a:noFill/>
        </p:spPr>
        <p:txBody>
          <a:bodyPr>
            <a:spAutoFit/>
          </a:bodyPr>
          <a:lstStyle/>
          <a:p>
            <a:pPr fontAlgn="auto">
              <a:spcBef>
                <a:spcPts val="0"/>
              </a:spcBef>
              <a:spcAft>
                <a:spcPts val="0"/>
              </a:spcAft>
              <a:defRPr/>
            </a:pPr>
            <a:r>
              <a:rPr lang="en-GB" dirty="0">
                <a:solidFill>
                  <a:srgbClr val="0F6FC6"/>
                </a:solidFill>
                <a:latin typeface="+mn-lt"/>
                <a:cs typeface="+mn-cs"/>
              </a:rPr>
              <a:t>The renin angiotensin aldosterone system is a series of reactions designed to help regulate blood pressure.</a:t>
            </a:r>
          </a:p>
          <a:p>
            <a:pPr fontAlgn="auto">
              <a:spcBef>
                <a:spcPts val="0"/>
              </a:spcBef>
              <a:spcAft>
                <a:spcPts val="0"/>
              </a:spcAft>
              <a:defRPr/>
            </a:pPr>
            <a:endParaRPr lang="en-GB" dirty="0">
              <a:solidFill>
                <a:srgbClr val="0F6FC6"/>
              </a:solidFill>
              <a:latin typeface="+mn-lt"/>
              <a:cs typeface="+mn-cs"/>
            </a:endParaRPr>
          </a:p>
          <a:p>
            <a:pPr marL="342900" indent="-342900" fontAlgn="auto">
              <a:spcBef>
                <a:spcPts val="0"/>
              </a:spcBef>
              <a:spcAft>
                <a:spcPts val="0"/>
              </a:spcAft>
              <a:buFontTx/>
              <a:buAutoNum type="arabicParenR"/>
              <a:defRPr/>
            </a:pPr>
            <a:r>
              <a:rPr lang="en-GB" dirty="0">
                <a:solidFill>
                  <a:srgbClr val="0F6FC6"/>
                </a:solidFill>
                <a:latin typeface="+mn-lt"/>
                <a:cs typeface="+mn-cs"/>
              </a:rPr>
              <a:t>When blood pressure falls (for systolic to 100mmhg or lower) the </a:t>
            </a:r>
            <a:r>
              <a:rPr lang="en-GB" b="1" dirty="0">
                <a:solidFill>
                  <a:srgbClr val="0F6FC6"/>
                </a:solidFill>
                <a:latin typeface="+mn-lt"/>
                <a:cs typeface="+mn-cs"/>
              </a:rPr>
              <a:t>kidneys release the enzyme renin </a:t>
            </a:r>
            <a:r>
              <a:rPr lang="en-GB" dirty="0">
                <a:solidFill>
                  <a:srgbClr val="0F6FC6"/>
                </a:solidFill>
                <a:latin typeface="+mn-lt"/>
                <a:cs typeface="+mn-cs"/>
              </a:rPr>
              <a:t>into the bloodstream.</a:t>
            </a:r>
          </a:p>
          <a:p>
            <a:pPr marL="342900" indent="-342900" fontAlgn="auto">
              <a:spcBef>
                <a:spcPts val="0"/>
              </a:spcBef>
              <a:spcAft>
                <a:spcPts val="0"/>
              </a:spcAft>
              <a:buFontTx/>
              <a:buAutoNum type="arabicParenR"/>
              <a:defRPr/>
            </a:pPr>
            <a:r>
              <a:rPr lang="en-GB" b="1" dirty="0">
                <a:solidFill>
                  <a:srgbClr val="0F6FC6"/>
                </a:solidFill>
                <a:latin typeface="+mn-lt"/>
                <a:cs typeface="+mn-cs"/>
              </a:rPr>
              <a:t>Renin splits angiotensinogen</a:t>
            </a:r>
            <a:r>
              <a:rPr lang="en-GB" dirty="0">
                <a:solidFill>
                  <a:srgbClr val="0F6FC6"/>
                </a:solidFill>
                <a:latin typeface="+mn-lt"/>
                <a:cs typeface="+mn-cs"/>
              </a:rPr>
              <a:t>, a large protein that circulates in the bloodstream into pieces.  One piece is </a:t>
            </a:r>
            <a:r>
              <a:rPr lang="en-GB" b="1" dirty="0">
                <a:solidFill>
                  <a:srgbClr val="0F6FC6"/>
                </a:solidFill>
                <a:latin typeface="+mn-lt"/>
                <a:cs typeface="+mn-cs"/>
              </a:rPr>
              <a:t>angiotensin I</a:t>
            </a:r>
            <a:r>
              <a:rPr lang="en-GB" dirty="0">
                <a:solidFill>
                  <a:srgbClr val="0F6FC6"/>
                </a:solidFill>
                <a:latin typeface="+mn-lt"/>
                <a:cs typeface="+mn-cs"/>
              </a:rPr>
              <a:t>.</a:t>
            </a:r>
          </a:p>
          <a:p>
            <a:pPr marL="342900" indent="-342900" fontAlgn="auto">
              <a:spcBef>
                <a:spcPts val="0"/>
              </a:spcBef>
              <a:spcAft>
                <a:spcPts val="0"/>
              </a:spcAft>
              <a:buFontTx/>
              <a:buAutoNum type="arabicParenR"/>
              <a:defRPr/>
            </a:pPr>
            <a:r>
              <a:rPr lang="en-GB" dirty="0">
                <a:solidFill>
                  <a:srgbClr val="0F6FC6"/>
                </a:solidFill>
                <a:latin typeface="+mn-lt"/>
                <a:cs typeface="+mn-cs"/>
              </a:rPr>
              <a:t>Angiotensin I (relatively inactive) is split into pieces by </a:t>
            </a:r>
            <a:r>
              <a:rPr lang="en-GB" b="1" dirty="0">
                <a:solidFill>
                  <a:srgbClr val="0F6FC6"/>
                </a:solidFill>
                <a:latin typeface="+mn-lt"/>
                <a:cs typeface="+mn-cs"/>
              </a:rPr>
              <a:t>angiotensin-converting enzyme (ACE). </a:t>
            </a:r>
            <a:r>
              <a:rPr lang="en-GB" dirty="0">
                <a:solidFill>
                  <a:srgbClr val="0F6FC6"/>
                </a:solidFill>
                <a:latin typeface="+mn-lt"/>
                <a:cs typeface="+mn-cs"/>
              </a:rPr>
              <a:t>One piece is </a:t>
            </a:r>
            <a:r>
              <a:rPr lang="en-GB" b="1" dirty="0">
                <a:solidFill>
                  <a:srgbClr val="0F6FC6"/>
                </a:solidFill>
                <a:latin typeface="+mn-lt"/>
                <a:cs typeface="+mn-cs"/>
              </a:rPr>
              <a:t>angiotensin II</a:t>
            </a:r>
            <a:r>
              <a:rPr lang="en-GB" dirty="0">
                <a:solidFill>
                  <a:srgbClr val="0F6FC6"/>
                </a:solidFill>
                <a:latin typeface="+mn-lt"/>
                <a:cs typeface="+mn-cs"/>
              </a:rPr>
              <a:t>: a hormone which is very active.</a:t>
            </a:r>
          </a:p>
          <a:p>
            <a:pPr marL="342900" indent="-342900" fontAlgn="auto">
              <a:spcBef>
                <a:spcPts val="0"/>
              </a:spcBef>
              <a:spcAft>
                <a:spcPts val="0"/>
              </a:spcAft>
              <a:buFontTx/>
              <a:buAutoNum type="arabicParenR"/>
              <a:defRPr/>
            </a:pPr>
            <a:r>
              <a:rPr lang="en-GB" dirty="0">
                <a:solidFill>
                  <a:srgbClr val="0F6FC6"/>
                </a:solidFill>
                <a:latin typeface="+mn-lt"/>
                <a:cs typeface="+mn-cs"/>
              </a:rPr>
              <a:t>Angiotensin II causes the muscular walls of </a:t>
            </a:r>
            <a:r>
              <a:rPr lang="en-GB" b="1" dirty="0">
                <a:solidFill>
                  <a:srgbClr val="0F6FC6"/>
                </a:solidFill>
                <a:latin typeface="+mn-lt"/>
                <a:cs typeface="+mn-cs"/>
              </a:rPr>
              <a:t>efferent arterioles </a:t>
            </a:r>
            <a:r>
              <a:rPr lang="en-GB" dirty="0">
                <a:solidFill>
                  <a:srgbClr val="0F6FC6"/>
                </a:solidFill>
                <a:latin typeface="+mn-lt"/>
                <a:cs typeface="+mn-cs"/>
              </a:rPr>
              <a:t>to constrict increasing blood pressure. It also triggers the release of </a:t>
            </a:r>
            <a:r>
              <a:rPr lang="en-GB" b="1" dirty="0">
                <a:solidFill>
                  <a:srgbClr val="0F6FC6"/>
                </a:solidFill>
                <a:latin typeface="+mn-lt"/>
                <a:cs typeface="+mn-cs"/>
              </a:rPr>
              <a:t>aldosterone (a hormone) from the adrenal gland and antidiuretic hormone from the pituitary gland</a:t>
            </a:r>
            <a:r>
              <a:rPr lang="en-GB" dirty="0">
                <a:solidFill>
                  <a:srgbClr val="0F6FC6"/>
                </a:solidFill>
                <a:latin typeface="+mn-lt"/>
                <a:cs typeface="+mn-cs"/>
              </a:rPr>
              <a:t>.</a:t>
            </a:r>
          </a:p>
          <a:p>
            <a:pPr marL="342900" indent="-342900" fontAlgn="auto">
              <a:spcBef>
                <a:spcPts val="0"/>
              </a:spcBef>
              <a:spcAft>
                <a:spcPts val="0"/>
              </a:spcAft>
              <a:buFontTx/>
              <a:buAutoNum type="arabicParenR"/>
              <a:defRPr/>
            </a:pPr>
            <a:r>
              <a:rPr lang="en-GB" dirty="0">
                <a:solidFill>
                  <a:srgbClr val="0F6FC6"/>
                </a:solidFill>
                <a:latin typeface="+mn-lt"/>
                <a:cs typeface="+mn-cs"/>
              </a:rPr>
              <a:t>Aldosterone and antidiuretic hormone </a:t>
            </a:r>
            <a:r>
              <a:rPr lang="en-GB" dirty="0">
                <a:solidFill>
                  <a:srgbClr val="0F6FC6"/>
                </a:solidFill>
                <a:latin typeface="+mn-lt"/>
                <a:cs typeface="+mn-cs"/>
              </a:rPr>
              <a:t>cause </a:t>
            </a:r>
            <a:r>
              <a:rPr lang="en-GB" dirty="0">
                <a:solidFill>
                  <a:srgbClr val="0F6FC6"/>
                </a:solidFill>
                <a:latin typeface="+mn-lt"/>
                <a:cs typeface="+mn-cs"/>
              </a:rPr>
              <a:t>the kidneys to </a:t>
            </a:r>
            <a:r>
              <a:rPr lang="en-GB" b="1" dirty="0">
                <a:solidFill>
                  <a:srgbClr val="0F6FC6"/>
                </a:solidFill>
                <a:latin typeface="+mn-lt"/>
                <a:cs typeface="+mn-cs"/>
              </a:rPr>
              <a:t>retain salt</a:t>
            </a:r>
            <a:r>
              <a:rPr lang="en-GB" dirty="0">
                <a:solidFill>
                  <a:srgbClr val="0F6FC6"/>
                </a:solidFill>
                <a:latin typeface="+mn-lt"/>
                <a:cs typeface="+mn-cs"/>
              </a:rPr>
              <a:t>. Aldosterone can also cause the kidneys to excrete potassium. The </a:t>
            </a:r>
            <a:r>
              <a:rPr lang="en-GB" b="1" dirty="0">
                <a:solidFill>
                  <a:srgbClr val="0F6FC6"/>
                </a:solidFill>
                <a:latin typeface="+mn-lt"/>
                <a:cs typeface="+mn-cs"/>
              </a:rPr>
              <a:t>increased sodium causes water to be retained thus increasing blood volume and blood pressure</a:t>
            </a:r>
            <a:r>
              <a:rPr lang="en-GB" dirty="0">
                <a:solidFill>
                  <a:srgbClr val="0F6FC6"/>
                </a:solidFill>
                <a:latin typeface="+mn-lt"/>
                <a:cs typeface="+mn-cs"/>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mtClean="0"/>
              <a:t>Water Haemostasis	</a:t>
            </a:r>
          </a:p>
        </p:txBody>
      </p:sp>
      <p:sp>
        <p:nvSpPr>
          <p:cNvPr id="3" name="Content Placeholder 2"/>
          <p:cNvSpPr>
            <a:spLocks noGrp="1"/>
          </p:cNvSpPr>
          <p:nvPr>
            <p:ph idx="1"/>
          </p:nvPr>
        </p:nvSpPr>
        <p:spPr/>
        <p:txBody>
          <a:bodyPr rtlCol="0">
            <a:normAutofit fontScale="92500"/>
          </a:bodyPr>
          <a:lstStyle/>
          <a:p>
            <a:pPr indent="-274320" fontAlgn="auto">
              <a:spcAft>
                <a:spcPts val="0"/>
              </a:spcAft>
              <a:defRPr/>
            </a:pPr>
            <a:r>
              <a:rPr lang="en-GB" dirty="0" smtClean="0"/>
              <a:t>Water balance is controlled by antidiuretic Hormone (ADH).</a:t>
            </a:r>
          </a:p>
          <a:p>
            <a:pPr indent="-274320" fontAlgn="auto">
              <a:spcAft>
                <a:spcPts val="0"/>
              </a:spcAft>
              <a:defRPr/>
            </a:pPr>
            <a:r>
              <a:rPr lang="en-GB" dirty="0" smtClean="0"/>
              <a:t>ADH is released in response to three stimuli: </a:t>
            </a:r>
          </a:p>
          <a:p>
            <a:pPr marL="68580" indent="0" fontAlgn="auto">
              <a:spcAft>
                <a:spcPts val="0"/>
              </a:spcAft>
              <a:buFont typeface="Wingdings 2" pitchFamily="18" charset="2"/>
              <a:buNone/>
              <a:defRPr/>
            </a:pPr>
            <a:r>
              <a:rPr lang="en-GB" dirty="0" smtClean="0"/>
              <a:t>-Increased blood osmolality (concentration of blood constituents) </a:t>
            </a:r>
          </a:p>
          <a:p>
            <a:pPr marL="68580" indent="0" fontAlgn="auto">
              <a:spcAft>
                <a:spcPts val="0"/>
              </a:spcAft>
              <a:buFont typeface="Wingdings 2" pitchFamily="18" charset="2"/>
              <a:buNone/>
              <a:defRPr/>
            </a:pPr>
            <a:r>
              <a:rPr lang="en-GB" dirty="0" smtClean="0"/>
              <a:t>-Decreased blood volume</a:t>
            </a:r>
          </a:p>
          <a:p>
            <a:pPr marL="68580" indent="0" fontAlgn="auto">
              <a:spcAft>
                <a:spcPts val="0"/>
              </a:spcAft>
              <a:buFont typeface="Wingdings 2" pitchFamily="18" charset="2"/>
              <a:buNone/>
              <a:defRPr/>
            </a:pPr>
            <a:r>
              <a:rPr lang="en-GB" dirty="0" smtClean="0"/>
              <a:t>-</a:t>
            </a:r>
            <a:r>
              <a:rPr lang="en-GB" dirty="0" err="1" smtClean="0"/>
              <a:t>Angiotension</a:t>
            </a:r>
            <a:r>
              <a:rPr lang="en-GB" dirty="0" smtClean="0"/>
              <a:t> II</a:t>
            </a:r>
          </a:p>
          <a:p>
            <a:pPr indent="-274320" fontAlgn="auto">
              <a:spcAft>
                <a:spcPts val="0"/>
              </a:spcAft>
              <a:defRPr/>
            </a:pPr>
            <a:r>
              <a:rPr lang="en-GB" dirty="0" smtClean="0"/>
              <a:t>Receptors </a:t>
            </a:r>
            <a:r>
              <a:rPr lang="en-GB" dirty="0"/>
              <a:t>facilitate greater water </a:t>
            </a:r>
            <a:r>
              <a:rPr lang="en-GB" dirty="0" err="1" smtClean="0"/>
              <a:t>reabsorbtion</a:t>
            </a:r>
            <a:r>
              <a:rPr lang="en-GB" dirty="0" smtClean="0"/>
              <a:t>.</a:t>
            </a:r>
            <a:endParaRPr lang="en-GB" dirty="0"/>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981075"/>
            <a:ext cx="6778625" cy="3508375"/>
          </a:xfrm>
        </p:spPr>
        <p:txBody>
          <a:bodyPr rtlCol="0">
            <a:normAutofit fontScale="85000" lnSpcReduction="10000"/>
          </a:bodyPr>
          <a:lstStyle/>
          <a:p>
            <a:pPr marL="68580" indent="0" fontAlgn="auto">
              <a:spcAft>
                <a:spcPts val="0"/>
              </a:spcAft>
              <a:buFont typeface="Wingdings 2" pitchFamily="18" charset="2"/>
              <a:buNone/>
              <a:defRPr/>
            </a:pPr>
            <a:r>
              <a:rPr lang="en-GB" dirty="0" smtClean="0"/>
              <a:t>This study package has been designed to aid multidisciplinary staff in developing their  knowledge of Acute Kidney Injury and Fluid Balance.</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r>
              <a:rPr lang="en-GB" dirty="0" smtClean="0"/>
              <a:t>The best format for this package is an interactive study day with a facilitator and expert faculty members to deliver the content.</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r>
              <a:rPr lang="en-GB" dirty="0" smtClean="0"/>
              <a:t>Any reference to patients and blood results are fictional and confidentiality is maintained at all times.</a:t>
            </a:r>
          </a:p>
          <a:p>
            <a:pPr marL="68580" indent="0" fontAlgn="auto">
              <a:spcAft>
                <a:spcPts val="0"/>
              </a:spcAft>
              <a:buFont typeface="Wingdings 2" pitchFamily="18" charset="2"/>
              <a:buNone/>
              <a:defRPr/>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t>Acid Base Balance	</a:t>
            </a:r>
          </a:p>
        </p:txBody>
      </p:sp>
      <p:sp>
        <p:nvSpPr>
          <p:cNvPr id="40963" name="Content Placeholder 2"/>
          <p:cNvSpPr>
            <a:spLocks noGrp="1"/>
          </p:cNvSpPr>
          <p:nvPr>
            <p:ph idx="1"/>
          </p:nvPr>
        </p:nvSpPr>
        <p:spPr/>
        <p:txBody>
          <a:bodyPr/>
          <a:lstStyle/>
          <a:p>
            <a:r>
              <a:rPr lang="en-GB" altLang="en-US" smtClean="0"/>
              <a:t>Maintenance of a constant pH is important as many of our enzymes are pH sensitive.  </a:t>
            </a:r>
          </a:p>
          <a:p>
            <a:r>
              <a:rPr lang="en-GB" altLang="en-US" smtClean="0"/>
              <a:t>pH is the concentration of hydrogen ions</a:t>
            </a:r>
          </a:p>
          <a:p>
            <a:r>
              <a:rPr lang="en-GB" altLang="en-US" smtClean="0"/>
              <a:t>Bicarbonate is the main buffer to acid in the human body and is filtered by the kidneys so must be reabsorbed.</a:t>
            </a:r>
          </a:p>
          <a:p>
            <a:r>
              <a:rPr lang="en-GB" altLang="en-US" smtClean="0"/>
              <a:t>H</a:t>
            </a:r>
            <a:r>
              <a:rPr lang="en-GB" altLang="en-US" baseline="-25000" smtClean="0"/>
              <a:t>2</a:t>
            </a:r>
            <a:r>
              <a:rPr lang="en-GB" altLang="en-US" smtClean="0"/>
              <a:t>O + CO</a:t>
            </a:r>
            <a:r>
              <a:rPr lang="en-GB" altLang="en-US" baseline="-25000" smtClean="0"/>
              <a:t>2</a:t>
            </a:r>
            <a:r>
              <a:rPr lang="en-GB" altLang="en-US" smtClean="0"/>
              <a:t>                  HCO</a:t>
            </a:r>
            <a:r>
              <a:rPr lang="en-GB" altLang="en-US" baseline="-25000" smtClean="0"/>
              <a:t>3</a:t>
            </a:r>
            <a:r>
              <a:rPr lang="en-GB" altLang="en-US" baseline="30000" smtClean="0"/>
              <a:t>- </a:t>
            </a:r>
            <a:r>
              <a:rPr lang="en-GB" altLang="en-US" smtClean="0"/>
              <a:t>+ H</a:t>
            </a:r>
            <a:r>
              <a:rPr lang="en-GB" altLang="en-US" baseline="30000" smtClean="0"/>
              <a:t>+</a:t>
            </a:r>
            <a:endParaRPr lang="en-GB" altLang="en-US" smtClean="0"/>
          </a:p>
        </p:txBody>
      </p:sp>
      <p:sp>
        <p:nvSpPr>
          <p:cNvPr id="4" name="Left-Right Arrow 3"/>
          <p:cNvSpPr/>
          <p:nvPr/>
        </p:nvSpPr>
        <p:spPr>
          <a:xfrm>
            <a:off x="3203575" y="5126038"/>
            <a:ext cx="1216025" cy="48577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00113" y="1412875"/>
            <a:ext cx="7024687" cy="1143000"/>
          </a:xfrm>
        </p:spPr>
        <p:txBody>
          <a:bodyPr/>
          <a:lstStyle/>
          <a:p>
            <a:r>
              <a:rPr lang="en-GB" altLang="en-US" smtClean="0"/>
              <a:t>Any Questions?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Summary</a:t>
            </a:r>
          </a:p>
        </p:txBody>
      </p:sp>
      <p:sp>
        <p:nvSpPr>
          <p:cNvPr id="43011" name="Content Placeholder 2"/>
          <p:cNvSpPr>
            <a:spLocks noGrp="1"/>
          </p:cNvSpPr>
          <p:nvPr>
            <p:ph idx="1"/>
          </p:nvPr>
        </p:nvSpPr>
        <p:spPr/>
        <p:txBody>
          <a:bodyPr/>
          <a:lstStyle/>
          <a:p>
            <a:r>
              <a:rPr lang="en-GB" altLang="en-US" smtClean="0"/>
              <a:t>The kidneys play a vital role in maintaining blood volume.</a:t>
            </a:r>
          </a:p>
          <a:p>
            <a:r>
              <a:rPr lang="en-GB" altLang="en-US" smtClean="0"/>
              <a:t>Blood flow into the kidneys maintains function.</a:t>
            </a:r>
          </a:p>
          <a:p>
            <a:r>
              <a:rPr lang="en-GB" altLang="en-US" smtClean="0"/>
              <a:t>Any alterations in kidney pathology could result in acid base imbalance, electrolyte disturbance and interruption to regulation of blood pressure.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t>References	</a:t>
            </a:r>
          </a:p>
        </p:txBody>
      </p:sp>
      <p:sp>
        <p:nvSpPr>
          <p:cNvPr id="44035" name="Content Placeholder 2"/>
          <p:cNvSpPr>
            <a:spLocks noGrp="1"/>
          </p:cNvSpPr>
          <p:nvPr>
            <p:ph idx="1"/>
          </p:nvPr>
        </p:nvSpPr>
        <p:spPr/>
        <p:txBody>
          <a:bodyPr/>
          <a:lstStyle/>
          <a:p>
            <a:r>
              <a:rPr lang="en-GB" altLang="en-US" sz="1600" smtClean="0"/>
              <a:t>renin-angiotensin-aldosterone system http:// </a:t>
            </a:r>
            <a:r>
              <a:rPr lang="en-GB" altLang="en-US" sz="1600" smtClean="0">
                <a:hlinkClick r:id="rId2"/>
              </a:rPr>
              <a:t>www.merckmanuals.com/home/heart_and_blood_vessel_disorders/high_blood_pressure/high_blood_pressure.html</a:t>
            </a:r>
            <a:endParaRPr lang="en-GB" altLang="en-US" sz="1600" smtClean="0"/>
          </a:p>
          <a:p>
            <a:endParaRPr lang="en-GB" altLang="en-US" sz="1600" smtClean="0"/>
          </a:p>
          <a:p>
            <a:endParaRPr lang="en-GB" altLang="en-US" sz="16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ctrTitle"/>
          </p:nvPr>
        </p:nvSpPr>
        <p:spPr>
          <a:xfrm>
            <a:off x="4733925" y="2708275"/>
            <a:ext cx="3313113" cy="1701800"/>
          </a:xfrm>
        </p:spPr>
        <p:txBody>
          <a:bodyPr/>
          <a:lstStyle/>
          <a:p>
            <a:r>
              <a:rPr lang="en-GB" altLang="en-US" smtClean="0"/>
              <a:t>Blood results and Urinalysis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GB" altLang="en-US" smtClean="0"/>
              <a:t>Objectives</a:t>
            </a:r>
          </a:p>
        </p:txBody>
      </p:sp>
      <p:sp>
        <p:nvSpPr>
          <p:cNvPr id="3" name="Content Placeholder 2"/>
          <p:cNvSpPr>
            <a:spLocks noGrp="1"/>
          </p:cNvSpPr>
          <p:nvPr>
            <p:ph idx="1"/>
          </p:nvPr>
        </p:nvSpPr>
        <p:spPr/>
        <p:txBody>
          <a:bodyPr rtlCol="0">
            <a:normAutofit fontScale="92500" lnSpcReduction="20000"/>
          </a:bodyPr>
          <a:lstStyle/>
          <a:p>
            <a:pPr indent="-274320" fontAlgn="auto">
              <a:spcAft>
                <a:spcPts val="0"/>
              </a:spcAft>
              <a:defRPr/>
            </a:pPr>
            <a:r>
              <a:rPr lang="en-GB" dirty="0"/>
              <a:t>To develop a basic understanding of what the kidneys do and how they work at cellular level.</a:t>
            </a:r>
          </a:p>
          <a:p>
            <a:pPr indent="-274320" fontAlgn="auto">
              <a:spcAft>
                <a:spcPts val="0"/>
              </a:spcAft>
              <a:defRPr/>
            </a:pPr>
            <a:r>
              <a:rPr lang="en-GB" b="1" dirty="0"/>
              <a:t>Gain further knowledge in understanding the biochemistry that relates to AKI.</a:t>
            </a:r>
          </a:p>
          <a:p>
            <a:pPr indent="-274320" fontAlgn="auto">
              <a:spcAft>
                <a:spcPts val="0"/>
              </a:spcAft>
              <a:defRPr/>
            </a:pPr>
            <a:r>
              <a:rPr lang="en-GB" dirty="0"/>
              <a:t>Learn the common causes of AKI and how these may be treated.</a:t>
            </a:r>
          </a:p>
          <a:p>
            <a:pPr indent="-274320" fontAlgn="auto">
              <a:spcAft>
                <a:spcPts val="0"/>
              </a:spcAft>
              <a:defRPr/>
            </a:pPr>
            <a:r>
              <a:rPr lang="en-GB" dirty="0"/>
              <a:t>Discuss the concept of fluid balance and the challenges we face to get this right.</a:t>
            </a:r>
          </a:p>
          <a:p>
            <a:pPr indent="-274320" fontAlgn="auto">
              <a:spcAft>
                <a:spcPts val="0"/>
              </a:spcAft>
              <a:defRPr/>
            </a:pPr>
            <a:r>
              <a:rPr lang="en-GB" dirty="0"/>
              <a:t>Consolidate learning through case scenario discussions.</a:t>
            </a:r>
          </a:p>
          <a:p>
            <a:pPr indent="-274320" fontAlgn="auto">
              <a:spcAft>
                <a:spcPts val="0"/>
              </a:spcAft>
              <a:defRPr/>
            </a:pP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The kidney and biochemistry</a:t>
            </a:r>
            <a:endParaRPr lang="en-GB" dirty="0"/>
          </a:p>
        </p:txBody>
      </p:sp>
      <p:sp>
        <p:nvSpPr>
          <p:cNvPr id="47107" name="Content Placeholder 2"/>
          <p:cNvSpPr>
            <a:spLocks noGrp="1"/>
          </p:cNvSpPr>
          <p:nvPr>
            <p:ph idx="1"/>
          </p:nvPr>
        </p:nvSpPr>
        <p:spPr/>
        <p:txBody>
          <a:bodyPr/>
          <a:lstStyle/>
          <a:p>
            <a:r>
              <a:rPr lang="en-GB" altLang="en-US" smtClean="0"/>
              <a:t>Three major functions</a:t>
            </a:r>
          </a:p>
          <a:p>
            <a:pPr lvl="1"/>
            <a:r>
              <a:rPr lang="en-GB" altLang="en-US" smtClean="0"/>
              <a:t>Excretion of waste</a:t>
            </a:r>
          </a:p>
          <a:p>
            <a:pPr lvl="1"/>
            <a:r>
              <a:rPr lang="en-GB" altLang="en-US" smtClean="0"/>
              <a:t>Maintenance of fluid balance</a:t>
            </a:r>
          </a:p>
          <a:p>
            <a:pPr lvl="1"/>
            <a:r>
              <a:rPr lang="en-GB" altLang="en-US" smtClean="0"/>
              <a:t>Hormone synthesis </a:t>
            </a:r>
          </a:p>
          <a:p>
            <a:pPr lvl="1"/>
            <a:endParaRPr lang="en-GB"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t>Sodium (134-145mmol/L)</a:t>
            </a:r>
          </a:p>
        </p:txBody>
      </p:sp>
      <p:sp>
        <p:nvSpPr>
          <p:cNvPr id="48131" name="Content Placeholder 2"/>
          <p:cNvSpPr>
            <a:spLocks noGrp="1"/>
          </p:cNvSpPr>
          <p:nvPr>
            <p:ph idx="1"/>
          </p:nvPr>
        </p:nvSpPr>
        <p:spPr/>
        <p:txBody>
          <a:bodyPr/>
          <a:lstStyle/>
          <a:p>
            <a:r>
              <a:rPr lang="en-GB" altLang="en-US" smtClean="0"/>
              <a:t>Most abundant extracellular cation </a:t>
            </a:r>
          </a:p>
          <a:p>
            <a:pPr lvl="1"/>
            <a:r>
              <a:rPr lang="en-GB" altLang="en-US" smtClean="0"/>
              <a:t>Carries a positive charge</a:t>
            </a:r>
          </a:p>
          <a:p>
            <a:r>
              <a:rPr lang="en-GB" altLang="en-US" smtClean="0"/>
              <a:t>Important in determining water distribution across cell membranes</a:t>
            </a:r>
          </a:p>
          <a:p>
            <a:pPr lvl="1"/>
            <a:r>
              <a:rPr lang="en-GB" altLang="en-US" smtClean="0"/>
              <a:t>Input and output usually balanced</a:t>
            </a:r>
          </a:p>
          <a:p>
            <a:r>
              <a:rPr lang="en-GB" altLang="en-US" smtClean="0"/>
              <a:t>25000mmol/L filtered at the glomerulus</a:t>
            </a:r>
          </a:p>
          <a:p>
            <a:pPr lvl="1"/>
            <a:r>
              <a:rPr lang="en-GB" altLang="en-US" smtClean="0"/>
              <a:t>Normally 99% reabsorbed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smtClean="0"/>
              <a:t>Sodium and water control</a:t>
            </a:r>
          </a:p>
        </p:txBody>
      </p:sp>
      <p:sp>
        <p:nvSpPr>
          <p:cNvPr id="3" name="Content Placeholder 2"/>
          <p:cNvSpPr>
            <a:spLocks noGrp="1"/>
          </p:cNvSpPr>
          <p:nvPr>
            <p:ph idx="1"/>
          </p:nvPr>
        </p:nvSpPr>
        <p:spPr>
          <a:xfrm>
            <a:off x="1042988" y="2324100"/>
            <a:ext cx="6777037" cy="3984625"/>
          </a:xfrm>
        </p:spPr>
        <p:txBody>
          <a:bodyPr rtlCol="0">
            <a:normAutofit fontScale="85000" lnSpcReduction="10000"/>
          </a:bodyPr>
          <a:lstStyle/>
          <a:p>
            <a:pPr indent="-274320" fontAlgn="auto">
              <a:spcAft>
                <a:spcPts val="0"/>
              </a:spcAft>
              <a:defRPr/>
            </a:pPr>
            <a:r>
              <a:rPr lang="en-GB" dirty="0" smtClean="0"/>
              <a:t>Sodium</a:t>
            </a:r>
          </a:p>
          <a:p>
            <a:pPr marL="640080" lvl="1" indent="-274320" fontAlgn="auto">
              <a:spcAft>
                <a:spcPts val="0"/>
              </a:spcAft>
              <a:defRPr/>
            </a:pPr>
            <a:r>
              <a:rPr lang="en-GB" dirty="0" smtClean="0"/>
              <a:t>Regulated by aldosterone </a:t>
            </a:r>
          </a:p>
          <a:p>
            <a:pPr marL="640080" lvl="1" indent="-274320" fontAlgn="auto">
              <a:spcAft>
                <a:spcPts val="0"/>
              </a:spcAft>
              <a:defRPr/>
            </a:pPr>
            <a:r>
              <a:rPr lang="en-GB" dirty="0" smtClean="0"/>
              <a:t>Adrenal glands</a:t>
            </a:r>
          </a:p>
          <a:p>
            <a:pPr marL="640080" lvl="1" indent="-274320" fontAlgn="auto">
              <a:spcAft>
                <a:spcPts val="0"/>
              </a:spcAft>
              <a:defRPr/>
            </a:pPr>
            <a:r>
              <a:rPr lang="en-GB" dirty="0" smtClean="0"/>
              <a:t>Low sodium, aldosterone production increases to increase renal reabsorption (in exchange for potassium/hydrogen)</a:t>
            </a:r>
          </a:p>
          <a:p>
            <a:pPr indent="-274320" fontAlgn="auto">
              <a:spcAft>
                <a:spcPts val="0"/>
              </a:spcAft>
              <a:defRPr/>
            </a:pPr>
            <a:r>
              <a:rPr lang="en-GB" dirty="0" smtClean="0"/>
              <a:t>Water</a:t>
            </a:r>
          </a:p>
          <a:p>
            <a:pPr marL="640080" lvl="1" indent="-274320" fontAlgn="auto">
              <a:spcAft>
                <a:spcPts val="0"/>
              </a:spcAft>
              <a:defRPr/>
            </a:pPr>
            <a:r>
              <a:rPr lang="en-GB" dirty="0" smtClean="0"/>
              <a:t>Regulated by Vasopressin (Anti-diuretic hormone)</a:t>
            </a:r>
          </a:p>
          <a:p>
            <a:pPr marL="640080" lvl="1" indent="-274320" fontAlgn="auto">
              <a:spcAft>
                <a:spcPts val="0"/>
              </a:spcAft>
              <a:defRPr/>
            </a:pPr>
            <a:r>
              <a:rPr lang="en-GB" dirty="0" smtClean="0"/>
              <a:t>Hypothalamus</a:t>
            </a:r>
          </a:p>
          <a:p>
            <a:pPr marL="640080" lvl="1" indent="-274320" fontAlgn="auto">
              <a:spcAft>
                <a:spcPts val="0"/>
              </a:spcAft>
              <a:defRPr/>
            </a:pPr>
            <a:r>
              <a:rPr lang="en-GB" dirty="0" smtClean="0"/>
              <a:t>Stimulated by rising osmolality, low circulating blood volume</a:t>
            </a:r>
          </a:p>
          <a:p>
            <a:pPr marL="640080" lvl="1" indent="-274320" fontAlgn="auto">
              <a:spcAft>
                <a:spcPts val="0"/>
              </a:spcAft>
              <a:defRPr/>
            </a:pPr>
            <a:r>
              <a:rPr lang="en-GB" dirty="0" smtClean="0"/>
              <a:t>Increased water reabsorption by renal collecting ducts </a:t>
            </a:r>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01662"/>
          </a:xfrm>
        </p:spPr>
        <p:txBody>
          <a:bodyPr rtlCol="0">
            <a:normAutofit fontScale="90000"/>
          </a:bodyPr>
          <a:lstStyle/>
          <a:p>
            <a:pPr fontAlgn="auto">
              <a:spcAft>
                <a:spcPts val="0"/>
              </a:spcAft>
              <a:defRPr/>
            </a:pPr>
            <a:r>
              <a:rPr lang="en-GB" dirty="0"/>
              <a:t>P</a:t>
            </a:r>
            <a:r>
              <a:rPr lang="en-GB" dirty="0" smtClean="0"/>
              <a:t>otassium (3.5-5.3 </a:t>
            </a:r>
            <a:r>
              <a:rPr lang="en-GB" dirty="0" err="1" smtClean="0"/>
              <a:t>mmol</a:t>
            </a:r>
            <a:r>
              <a:rPr lang="en-GB" dirty="0" smtClean="0"/>
              <a:t>/L)</a:t>
            </a:r>
            <a:endParaRPr lang="en-GB" dirty="0"/>
          </a:p>
        </p:txBody>
      </p:sp>
      <p:sp>
        <p:nvSpPr>
          <p:cNvPr id="3" name="Content Placeholder 2"/>
          <p:cNvSpPr>
            <a:spLocks noGrp="1"/>
          </p:cNvSpPr>
          <p:nvPr>
            <p:ph idx="1"/>
          </p:nvPr>
        </p:nvSpPr>
        <p:spPr>
          <a:xfrm>
            <a:off x="1042988" y="1844675"/>
            <a:ext cx="6777037" cy="4679950"/>
          </a:xfrm>
        </p:spPr>
        <p:txBody>
          <a:bodyPr rtlCol="0">
            <a:normAutofit lnSpcReduction="10000"/>
          </a:bodyPr>
          <a:lstStyle/>
          <a:p>
            <a:pPr indent="-274320" fontAlgn="auto">
              <a:spcAft>
                <a:spcPts val="0"/>
              </a:spcAft>
              <a:defRPr/>
            </a:pPr>
            <a:r>
              <a:rPr lang="en-GB" dirty="0" smtClean="0"/>
              <a:t>Main intracellular </a:t>
            </a:r>
            <a:r>
              <a:rPr lang="en-GB" dirty="0" err="1" smtClean="0"/>
              <a:t>cation</a:t>
            </a:r>
            <a:endParaRPr lang="en-GB" dirty="0" smtClean="0"/>
          </a:p>
          <a:p>
            <a:pPr marL="640080" lvl="1" indent="-274320" fontAlgn="auto">
              <a:spcAft>
                <a:spcPts val="0"/>
              </a:spcAft>
              <a:defRPr/>
            </a:pPr>
            <a:r>
              <a:rPr lang="en-GB" dirty="0" smtClean="0"/>
              <a:t>98% is stored within cells</a:t>
            </a:r>
          </a:p>
          <a:p>
            <a:pPr indent="-274320" fontAlgn="auto">
              <a:spcAft>
                <a:spcPts val="0"/>
              </a:spcAft>
              <a:defRPr/>
            </a:pPr>
            <a:r>
              <a:rPr lang="en-GB" dirty="0" smtClean="0"/>
              <a:t>Reasons for movement out of cell</a:t>
            </a:r>
          </a:p>
          <a:p>
            <a:pPr marL="640080" lvl="1" indent="-274320" fontAlgn="auto">
              <a:spcAft>
                <a:spcPts val="0"/>
              </a:spcAft>
              <a:defRPr/>
            </a:pPr>
            <a:r>
              <a:rPr lang="en-GB" dirty="0" smtClean="0"/>
              <a:t>Acidosis</a:t>
            </a:r>
          </a:p>
          <a:p>
            <a:pPr marL="640080" lvl="1" indent="-274320" fontAlgn="auto">
              <a:spcAft>
                <a:spcPts val="0"/>
              </a:spcAft>
              <a:defRPr/>
            </a:pPr>
            <a:r>
              <a:rPr lang="en-GB" dirty="0" smtClean="0"/>
              <a:t>Lack of insulin</a:t>
            </a:r>
          </a:p>
          <a:p>
            <a:pPr marL="640080" lvl="1" indent="-274320" fontAlgn="auto">
              <a:spcAft>
                <a:spcPts val="0"/>
              </a:spcAft>
              <a:defRPr/>
            </a:pPr>
            <a:r>
              <a:rPr lang="en-GB" dirty="0" smtClean="0"/>
              <a:t>Severe cell damage</a:t>
            </a:r>
          </a:p>
          <a:p>
            <a:pPr indent="-274320" fontAlgn="auto">
              <a:spcAft>
                <a:spcPts val="0"/>
              </a:spcAft>
              <a:defRPr/>
            </a:pPr>
            <a:r>
              <a:rPr lang="en-GB" dirty="0" smtClean="0"/>
              <a:t>External balance determined by intake and renal excretion</a:t>
            </a:r>
          </a:p>
          <a:p>
            <a:pPr indent="-274320" fontAlgn="auto">
              <a:spcAft>
                <a:spcPts val="0"/>
              </a:spcAft>
              <a:defRPr/>
            </a:pPr>
            <a:r>
              <a:rPr lang="en-GB" altLang="en-US" dirty="0"/>
              <a:t>Plasma K</a:t>
            </a:r>
            <a:r>
              <a:rPr lang="en-GB" altLang="en-US" baseline="30000" dirty="0"/>
              <a:t>+</a:t>
            </a:r>
            <a:r>
              <a:rPr lang="en-GB" altLang="en-US" dirty="0"/>
              <a:t> poor indicator of body content</a:t>
            </a:r>
          </a:p>
          <a:p>
            <a:pPr indent="-274320" fontAlgn="auto">
              <a:spcAft>
                <a:spcPts val="0"/>
              </a:spcAft>
              <a:defRPr/>
            </a:pPr>
            <a:r>
              <a:rPr lang="en-GB" altLang="en-US" dirty="0"/>
              <a:t>However, it is the </a:t>
            </a:r>
            <a:r>
              <a:rPr lang="en-GB" altLang="en-US" dirty="0">
                <a:solidFill>
                  <a:schemeClr val="accent1"/>
                </a:solidFill>
              </a:rPr>
              <a:t>changes in the extracellular concentration that affect neuromuscular and cardiac function</a:t>
            </a:r>
          </a:p>
          <a:p>
            <a:pPr indent="-274320" fontAlgn="auto">
              <a:spcAft>
                <a:spcPts val="0"/>
              </a:spcAft>
              <a:defRPr/>
            </a:pP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1027113"/>
            <a:ext cx="6664325" cy="530225"/>
          </a:xfrm>
        </p:spPr>
        <p:txBody>
          <a:bodyPr rtlCol="0">
            <a:normAutofit fontScale="90000"/>
          </a:bodyPr>
          <a:lstStyle/>
          <a:p>
            <a:pPr fontAlgn="auto">
              <a:spcAft>
                <a:spcPts val="0"/>
              </a:spcAft>
              <a:defRPr/>
            </a:pPr>
            <a:r>
              <a:rPr lang="en-GB" dirty="0" smtClean="0"/>
              <a:t>Why are we here?</a:t>
            </a:r>
            <a:endParaRPr lang="en-GB" dirty="0"/>
          </a:p>
        </p:txBody>
      </p:sp>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33563"/>
            <a:ext cx="3048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349500"/>
            <a:ext cx="40687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457200"/>
          </a:xfrm>
        </p:spPr>
        <p:txBody>
          <a:bodyPr rtlCol="0">
            <a:normAutofit fontScale="90000"/>
          </a:bodyPr>
          <a:lstStyle/>
          <a:p>
            <a:pPr fontAlgn="auto">
              <a:spcAft>
                <a:spcPts val="0"/>
              </a:spcAft>
              <a:defRPr/>
            </a:pPr>
            <a:r>
              <a:rPr lang="en-GB" dirty="0" smtClean="0"/>
              <a:t>Potassium</a:t>
            </a:r>
            <a:endParaRPr lang="en-GB" dirty="0"/>
          </a:p>
        </p:txBody>
      </p:sp>
      <p:sp>
        <p:nvSpPr>
          <p:cNvPr id="51203" name="Content Placeholder 2"/>
          <p:cNvSpPr>
            <a:spLocks noGrp="1"/>
          </p:cNvSpPr>
          <p:nvPr>
            <p:ph idx="1"/>
          </p:nvPr>
        </p:nvSpPr>
        <p:spPr/>
        <p:txBody>
          <a:bodyPr/>
          <a:lstStyle/>
          <a:p>
            <a:endParaRPr lang="en-GB" altLang="en-US" smtClean="0"/>
          </a:p>
        </p:txBody>
      </p:sp>
      <p:graphicFrame>
        <p:nvGraphicFramePr>
          <p:cNvPr id="4" name="Content Placeholder 3"/>
          <p:cNvGraphicFramePr>
            <a:graphicFrameLocks/>
          </p:cNvGraphicFramePr>
          <p:nvPr/>
        </p:nvGraphicFramePr>
        <p:xfrm>
          <a:off x="827088" y="1601788"/>
          <a:ext cx="7489825" cy="4779962"/>
        </p:xfrm>
        <a:graphic>
          <a:graphicData uri="http://schemas.openxmlformats.org/drawingml/2006/table">
            <a:tbl>
              <a:tblPr firstRow="1" bandRow="1">
                <a:tableStyleId>{5C22544A-7EE6-4342-B048-85BDC9FD1C3A}</a:tableStyleId>
              </a:tblPr>
              <a:tblGrid>
                <a:gridCol w="3744913"/>
                <a:gridCol w="3744913"/>
              </a:tblGrid>
              <a:tr h="370815">
                <a:tc>
                  <a:txBody>
                    <a:bodyPr/>
                    <a:lstStyle/>
                    <a:p>
                      <a:r>
                        <a:rPr lang="en-GB" sz="1800" dirty="0" smtClean="0"/>
                        <a:t>Increased</a:t>
                      </a:r>
                      <a:endParaRPr lang="en-GB" sz="1800" dirty="0"/>
                    </a:p>
                  </a:txBody>
                  <a:tcPr marL="91452" marR="91452" marT="45717" marB="45717"/>
                </a:tc>
                <a:tc>
                  <a:txBody>
                    <a:bodyPr/>
                    <a:lstStyle/>
                    <a:p>
                      <a:r>
                        <a:rPr lang="en-GB" sz="1800" dirty="0" smtClean="0"/>
                        <a:t>Decreased</a:t>
                      </a:r>
                      <a:endParaRPr lang="en-GB" sz="1800" dirty="0"/>
                    </a:p>
                  </a:txBody>
                  <a:tcPr marL="91452" marR="91452" marT="45717" marB="45717"/>
                </a:tc>
              </a:tr>
              <a:tr h="370815">
                <a:tc>
                  <a:txBody>
                    <a:bodyPr/>
                    <a:lstStyle/>
                    <a:p>
                      <a:r>
                        <a:rPr lang="en-GB" sz="1800" dirty="0" smtClean="0"/>
                        <a:t>Acidosis</a:t>
                      </a:r>
                      <a:endParaRPr lang="en-GB" sz="1800" dirty="0"/>
                    </a:p>
                  </a:txBody>
                  <a:tcPr marL="91452" marR="91452" marT="45717" marB="45717"/>
                </a:tc>
                <a:tc>
                  <a:txBody>
                    <a:bodyPr/>
                    <a:lstStyle/>
                    <a:p>
                      <a:r>
                        <a:rPr lang="en-GB" sz="1800" dirty="0" smtClean="0"/>
                        <a:t>Alkalosis</a:t>
                      </a:r>
                      <a:endParaRPr lang="en-GB" sz="1800" dirty="0"/>
                    </a:p>
                  </a:txBody>
                  <a:tcPr marL="91452" marR="91452" marT="45717" marB="45717"/>
                </a:tc>
              </a:tr>
              <a:tr h="370815">
                <a:tc>
                  <a:txBody>
                    <a:bodyPr/>
                    <a:lstStyle/>
                    <a:p>
                      <a:r>
                        <a:rPr lang="en-GB" sz="1800" dirty="0" err="1" smtClean="0"/>
                        <a:t>Artefactual</a:t>
                      </a:r>
                      <a:endParaRPr lang="en-GB" sz="1800" dirty="0"/>
                    </a:p>
                  </a:txBody>
                  <a:tcPr marL="91452" marR="91452" marT="45717" marB="45717"/>
                </a:tc>
                <a:tc>
                  <a:txBody>
                    <a:bodyPr/>
                    <a:lstStyle/>
                    <a:p>
                      <a:r>
                        <a:rPr lang="en-GB" sz="1800" dirty="0" smtClean="0"/>
                        <a:t>Treatment with insulin</a:t>
                      </a:r>
                    </a:p>
                  </a:txBody>
                  <a:tcPr marL="91452" marR="91452" marT="45717" marB="45717"/>
                </a:tc>
              </a:tr>
              <a:tr h="1462943">
                <a:tc>
                  <a:txBody>
                    <a:bodyPr/>
                    <a:lstStyle/>
                    <a:p>
                      <a:r>
                        <a:rPr lang="en-GB" sz="1800" dirty="0" smtClean="0"/>
                        <a:t>Decreased</a:t>
                      </a:r>
                      <a:r>
                        <a:rPr lang="en-GB" sz="1800" baseline="0" dirty="0" smtClean="0"/>
                        <a:t> renal output</a:t>
                      </a:r>
                    </a:p>
                    <a:p>
                      <a:pPr marL="285750" indent="-285750">
                        <a:buFont typeface="Arial" panose="020B0604020202020204" pitchFamily="34" charset="0"/>
                        <a:buChar char="•"/>
                      </a:pPr>
                      <a:r>
                        <a:rPr lang="en-GB" sz="1800" baseline="0" dirty="0" smtClean="0"/>
                        <a:t>Renal failure</a:t>
                      </a:r>
                    </a:p>
                    <a:p>
                      <a:pPr marL="285750" indent="-285750">
                        <a:buFont typeface="Arial" panose="020B0604020202020204" pitchFamily="34" charset="0"/>
                        <a:buChar char="•"/>
                      </a:pPr>
                      <a:r>
                        <a:rPr lang="en-GB" sz="1800" baseline="0" dirty="0" err="1" smtClean="0"/>
                        <a:t>Oliguric</a:t>
                      </a:r>
                      <a:endParaRPr lang="en-GB" sz="1800" baseline="0" dirty="0" smtClean="0"/>
                    </a:p>
                    <a:p>
                      <a:pPr marL="285750" indent="-285750">
                        <a:buFont typeface="Arial" panose="020B0604020202020204" pitchFamily="34" charset="0"/>
                        <a:buChar char="•"/>
                      </a:pPr>
                      <a:r>
                        <a:rPr lang="en-GB" sz="1800" baseline="0" dirty="0" smtClean="0"/>
                        <a:t>Potassium sparing diuretics</a:t>
                      </a:r>
                    </a:p>
                    <a:p>
                      <a:pPr marL="285750" indent="-285750">
                        <a:buFont typeface="Arial" panose="020B0604020202020204" pitchFamily="34" charset="0"/>
                        <a:buChar char="•"/>
                      </a:pPr>
                      <a:r>
                        <a:rPr lang="en-GB" sz="1800" baseline="0" dirty="0" smtClean="0"/>
                        <a:t>Interstitial nephritis</a:t>
                      </a:r>
                      <a:endParaRPr lang="en-GB" sz="1800" dirty="0"/>
                    </a:p>
                  </a:txBody>
                  <a:tcPr marL="91452" marR="91452" marT="45717" marB="45717"/>
                </a:tc>
                <a:tc>
                  <a:txBody>
                    <a:bodyPr/>
                    <a:lstStyle/>
                    <a:p>
                      <a:r>
                        <a:rPr lang="en-GB" sz="1800" dirty="0" smtClean="0"/>
                        <a:t>GI</a:t>
                      </a:r>
                      <a:r>
                        <a:rPr lang="en-GB" sz="1800" baseline="0" dirty="0" smtClean="0"/>
                        <a:t> losses</a:t>
                      </a:r>
                    </a:p>
                    <a:p>
                      <a:pPr marL="285750" indent="-285750">
                        <a:buFont typeface="Arial" panose="020B0604020202020204" pitchFamily="34" charset="0"/>
                        <a:buChar char="•"/>
                      </a:pPr>
                      <a:r>
                        <a:rPr lang="en-GB" sz="1800" dirty="0" smtClean="0"/>
                        <a:t>Vomiting</a:t>
                      </a:r>
                    </a:p>
                    <a:p>
                      <a:pPr marL="285750" indent="-285750">
                        <a:buFont typeface="Arial" panose="020B0604020202020204" pitchFamily="34" charset="0"/>
                        <a:buChar char="•"/>
                      </a:pPr>
                      <a:r>
                        <a:rPr lang="en-GB" sz="1800" dirty="0" smtClean="0"/>
                        <a:t>Laxative</a:t>
                      </a:r>
                      <a:r>
                        <a:rPr lang="en-GB" sz="1800" baseline="0" dirty="0" smtClean="0"/>
                        <a:t> abuse</a:t>
                      </a:r>
                    </a:p>
                    <a:p>
                      <a:pPr marL="285750" indent="-285750">
                        <a:buFont typeface="Arial" panose="020B0604020202020204" pitchFamily="34" charset="0"/>
                        <a:buChar char="•"/>
                      </a:pPr>
                      <a:r>
                        <a:rPr lang="en-GB" sz="1800" baseline="0" dirty="0" smtClean="0"/>
                        <a:t>fistula</a:t>
                      </a:r>
                      <a:endParaRPr lang="en-GB" sz="1800" dirty="0"/>
                    </a:p>
                  </a:txBody>
                  <a:tcPr marL="91452" marR="91452" marT="45717" marB="45717"/>
                </a:tc>
              </a:tr>
              <a:tr h="1462943">
                <a:tc>
                  <a:txBody>
                    <a:bodyPr/>
                    <a:lstStyle/>
                    <a:p>
                      <a:r>
                        <a:rPr lang="en-GB" sz="1800" dirty="0" smtClean="0"/>
                        <a:t>Tissue</a:t>
                      </a:r>
                      <a:r>
                        <a:rPr lang="en-GB" sz="1800" baseline="0" dirty="0" smtClean="0"/>
                        <a:t> necrosis</a:t>
                      </a:r>
                      <a:endParaRPr lang="en-GB" sz="1800" dirty="0"/>
                    </a:p>
                  </a:txBody>
                  <a:tcPr marL="91452" marR="91452" marT="45717" marB="45717"/>
                </a:tc>
                <a:tc>
                  <a:txBody>
                    <a:bodyPr/>
                    <a:lstStyle/>
                    <a:p>
                      <a:r>
                        <a:rPr lang="en-GB" sz="1800" dirty="0" smtClean="0"/>
                        <a:t>Renal losses</a:t>
                      </a:r>
                    </a:p>
                    <a:p>
                      <a:pPr marL="285750" indent="-285750">
                        <a:buFont typeface="Arial" panose="020B0604020202020204" pitchFamily="34" charset="0"/>
                        <a:buChar char="•"/>
                      </a:pPr>
                      <a:r>
                        <a:rPr lang="en-GB" sz="1800" dirty="0" smtClean="0"/>
                        <a:t>Diuretics</a:t>
                      </a:r>
                    </a:p>
                    <a:p>
                      <a:pPr marL="285750" indent="-285750">
                        <a:buFont typeface="Arial" panose="020B0604020202020204" pitchFamily="34" charset="0"/>
                        <a:buChar char="•"/>
                      </a:pPr>
                      <a:r>
                        <a:rPr lang="en-GB" sz="1800" dirty="0" smtClean="0"/>
                        <a:t>Renal tubular acidosis</a:t>
                      </a:r>
                    </a:p>
                    <a:p>
                      <a:pPr marL="285750" indent="-285750">
                        <a:buFont typeface="Arial" panose="020B0604020202020204" pitchFamily="34" charset="0"/>
                        <a:buChar char="•"/>
                      </a:pPr>
                      <a:r>
                        <a:rPr lang="en-GB" sz="1800" dirty="0" smtClean="0"/>
                        <a:t>Aldosteronism</a:t>
                      </a:r>
                    </a:p>
                    <a:p>
                      <a:pPr marL="285750" indent="-285750">
                        <a:buFont typeface="Arial" panose="020B0604020202020204" pitchFamily="34" charset="0"/>
                        <a:buChar char="•"/>
                      </a:pPr>
                      <a:r>
                        <a:rPr lang="en-GB" sz="1800" dirty="0" smtClean="0"/>
                        <a:t>Cushing's</a:t>
                      </a:r>
                      <a:endParaRPr lang="en-GB" sz="1800" dirty="0"/>
                    </a:p>
                  </a:txBody>
                  <a:tcPr marL="91452" marR="91452" marT="45717" marB="45717"/>
                </a:tc>
              </a:tr>
              <a:tr h="370815">
                <a:tc>
                  <a:txBody>
                    <a:bodyPr/>
                    <a:lstStyle/>
                    <a:p>
                      <a:r>
                        <a:rPr lang="en-GB" sz="1800" dirty="0" smtClean="0"/>
                        <a:t>Haemolytic</a:t>
                      </a:r>
                      <a:r>
                        <a:rPr lang="en-GB" sz="1800" baseline="0" dirty="0" smtClean="0"/>
                        <a:t> disorders</a:t>
                      </a:r>
                      <a:endParaRPr lang="en-GB" sz="1800" dirty="0"/>
                    </a:p>
                  </a:txBody>
                  <a:tcPr marL="91452" marR="91452" marT="45717" marB="45717"/>
                </a:tc>
                <a:tc>
                  <a:txBody>
                    <a:bodyPr/>
                    <a:lstStyle/>
                    <a:p>
                      <a:endParaRPr lang="en-GB" sz="1800" dirty="0"/>
                    </a:p>
                  </a:txBody>
                  <a:tcPr marL="91452" marR="91452" marT="45717" marB="45717"/>
                </a:tc>
              </a:tr>
              <a:tr h="370815">
                <a:tc>
                  <a:txBody>
                    <a:bodyPr/>
                    <a:lstStyle/>
                    <a:p>
                      <a:r>
                        <a:rPr lang="en-GB" sz="1800" dirty="0" smtClean="0"/>
                        <a:t>Insulin deficiency</a:t>
                      </a:r>
                    </a:p>
                  </a:txBody>
                  <a:tcPr marL="91452" marR="91452" marT="45717" marB="45717"/>
                </a:tc>
                <a:tc>
                  <a:txBody>
                    <a:bodyPr/>
                    <a:lstStyle/>
                    <a:p>
                      <a:endParaRPr lang="en-GB" sz="1800" dirty="0"/>
                    </a:p>
                  </a:txBody>
                  <a:tcPr marL="91452" marR="91452" marT="45717" marB="45717"/>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t>Chloride (98-108 mmol/L)</a:t>
            </a:r>
          </a:p>
        </p:txBody>
      </p:sp>
      <p:sp>
        <p:nvSpPr>
          <p:cNvPr id="52227" name="Content Placeholder 2"/>
          <p:cNvSpPr>
            <a:spLocks noGrp="1"/>
          </p:cNvSpPr>
          <p:nvPr>
            <p:ph idx="1"/>
          </p:nvPr>
        </p:nvSpPr>
        <p:spPr/>
        <p:txBody>
          <a:bodyPr/>
          <a:lstStyle/>
          <a:p>
            <a:r>
              <a:rPr lang="en-GB" altLang="en-US" smtClean="0"/>
              <a:t>Extracellular anion</a:t>
            </a:r>
          </a:p>
          <a:p>
            <a:r>
              <a:rPr lang="en-GB" altLang="en-US" smtClean="0"/>
              <a:t>Sodium and chloride involved in maintenance of water distribution</a:t>
            </a:r>
          </a:p>
          <a:p>
            <a:r>
              <a:rPr lang="en-GB" altLang="en-US" smtClean="0"/>
              <a:t>Filtered at the glomeruli and reabsorbed in proximal tubule</a:t>
            </a:r>
          </a:p>
          <a:p>
            <a:r>
              <a:rPr lang="en-GB" altLang="en-US" smtClean="0"/>
              <a:t>Changes should mirror sodium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mtClean="0"/>
              <a:t>Urea (2.5-7.8 mmol/L)</a:t>
            </a:r>
          </a:p>
        </p:txBody>
      </p:sp>
      <p:sp>
        <p:nvSpPr>
          <p:cNvPr id="53251" name="Content Placeholder 2"/>
          <p:cNvSpPr>
            <a:spLocks noGrp="1"/>
          </p:cNvSpPr>
          <p:nvPr>
            <p:ph idx="1"/>
          </p:nvPr>
        </p:nvSpPr>
        <p:spPr/>
        <p:txBody>
          <a:bodyPr/>
          <a:lstStyle/>
          <a:p>
            <a:r>
              <a:rPr lang="en-GB" altLang="en-US" smtClean="0"/>
              <a:t>Synthesised in liver</a:t>
            </a:r>
          </a:p>
          <a:p>
            <a:r>
              <a:rPr lang="en-GB" altLang="en-US" smtClean="0"/>
              <a:t>By-product of the deamination of amino acids</a:t>
            </a:r>
          </a:p>
          <a:p>
            <a:r>
              <a:rPr lang="en-GB" altLang="en-US" smtClean="0"/>
              <a:t>Elimination in urine is major route for nitrogen excretion</a:t>
            </a:r>
          </a:p>
          <a:p>
            <a:r>
              <a:rPr lang="en-GB" altLang="en-US" smtClean="0"/>
              <a:t>Filtered from blood at the glomerulus</a:t>
            </a:r>
          </a:p>
          <a:p>
            <a:r>
              <a:rPr lang="en-GB" altLang="en-US" smtClean="0"/>
              <a:t>Significant tubular reabsorption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t>Urea</a:t>
            </a:r>
          </a:p>
        </p:txBody>
      </p:sp>
      <p:graphicFrame>
        <p:nvGraphicFramePr>
          <p:cNvPr id="4" name="Content Placeholder 3"/>
          <p:cNvGraphicFramePr>
            <a:graphicFrameLocks noGrp="1"/>
          </p:cNvGraphicFramePr>
          <p:nvPr>
            <p:ph idx="1"/>
          </p:nvPr>
        </p:nvGraphicFramePr>
        <p:xfrm>
          <a:off x="1042988" y="2324100"/>
          <a:ext cx="6777037" cy="3683000"/>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GB" dirty="0" smtClean="0"/>
                        <a:t>Increased</a:t>
                      </a:r>
                      <a:endParaRPr lang="en-GB" dirty="0"/>
                    </a:p>
                  </a:txBody>
                  <a:tcPr/>
                </a:tc>
                <a:tc>
                  <a:txBody>
                    <a:bodyPr/>
                    <a:lstStyle/>
                    <a:p>
                      <a:r>
                        <a:rPr lang="en-GB" dirty="0" smtClean="0"/>
                        <a:t>Decreased</a:t>
                      </a:r>
                      <a:endParaRPr lang="en-GB" dirty="0"/>
                    </a:p>
                  </a:txBody>
                  <a:tcPr/>
                </a:tc>
              </a:tr>
              <a:tr h="370840">
                <a:tc>
                  <a:txBody>
                    <a:bodyPr/>
                    <a:lstStyle/>
                    <a:p>
                      <a:r>
                        <a:rPr lang="en-GB" dirty="0" smtClean="0"/>
                        <a:t>High protein intake</a:t>
                      </a:r>
                      <a:endParaRPr lang="en-GB" dirty="0"/>
                    </a:p>
                  </a:txBody>
                  <a:tcPr/>
                </a:tc>
                <a:tc>
                  <a:txBody>
                    <a:bodyPr/>
                    <a:lstStyle/>
                    <a:p>
                      <a:r>
                        <a:rPr lang="en-GB" dirty="0" smtClean="0"/>
                        <a:t>Low protein</a:t>
                      </a:r>
                      <a:endParaRPr lang="en-GB" dirty="0"/>
                    </a:p>
                  </a:txBody>
                  <a:tcPr/>
                </a:tc>
              </a:tr>
              <a:tr h="370840">
                <a:tc>
                  <a:txBody>
                    <a:bodyPr/>
                    <a:lstStyle/>
                    <a:p>
                      <a:r>
                        <a:rPr lang="en-GB" dirty="0" smtClean="0"/>
                        <a:t>Dehydration</a:t>
                      </a:r>
                      <a:endParaRPr lang="en-GB" dirty="0"/>
                    </a:p>
                  </a:txBody>
                  <a:tcPr/>
                </a:tc>
                <a:tc>
                  <a:txBody>
                    <a:bodyPr/>
                    <a:lstStyle/>
                    <a:p>
                      <a:r>
                        <a:rPr lang="en-GB" dirty="0" smtClean="0"/>
                        <a:t>Chronic liver disease</a:t>
                      </a:r>
                      <a:endParaRPr lang="en-GB" dirty="0"/>
                    </a:p>
                  </a:txBody>
                  <a:tcPr/>
                </a:tc>
              </a:tr>
              <a:tr h="370840">
                <a:tc>
                  <a:txBody>
                    <a:bodyPr/>
                    <a:lstStyle/>
                    <a:p>
                      <a:r>
                        <a:rPr lang="en-GB" dirty="0" smtClean="0"/>
                        <a:t>Gastrointestinal</a:t>
                      </a:r>
                      <a:r>
                        <a:rPr lang="en-GB" baseline="0" dirty="0" smtClean="0"/>
                        <a:t> bleeding</a:t>
                      </a:r>
                      <a:endParaRPr lang="en-GB" dirty="0"/>
                    </a:p>
                  </a:txBody>
                  <a:tcPr/>
                </a:tc>
                <a:tc>
                  <a:txBody>
                    <a:bodyPr/>
                    <a:lstStyle/>
                    <a:p>
                      <a:endParaRPr lang="en-GB"/>
                    </a:p>
                  </a:txBody>
                  <a:tcPr/>
                </a:tc>
              </a:tr>
              <a:tr h="370840">
                <a:tc>
                  <a:txBody>
                    <a:bodyPr/>
                    <a:lstStyle/>
                    <a:p>
                      <a:r>
                        <a:rPr lang="en-GB" dirty="0" smtClean="0"/>
                        <a:t>Increased protein</a:t>
                      </a:r>
                      <a:r>
                        <a:rPr lang="en-GB" baseline="0" dirty="0" smtClean="0"/>
                        <a:t> metabolism</a:t>
                      </a:r>
                    </a:p>
                    <a:p>
                      <a:pPr marL="285750" indent="-285750">
                        <a:buFont typeface="Arial" panose="020B0604020202020204" pitchFamily="34" charset="0"/>
                        <a:buChar char="•"/>
                      </a:pPr>
                      <a:r>
                        <a:rPr lang="en-GB" dirty="0" smtClean="0"/>
                        <a:t>Surgery,</a:t>
                      </a:r>
                      <a:r>
                        <a:rPr lang="en-GB" baseline="0" dirty="0" smtClean="0"/>
                        <a:t> trauma, starvation</a:t>
                      </a:r>
                      <a:endParaRPr lang="en-GB" dirty="0"/>
                    </a:p>
                  </a:txBody>
                  <a:tcPr/>
                </a:tc>
                <a:tc>
                  <a:txBody>
                    <a:bodyPr/>
                    <a:lstStyle/>
                    <a:p>
                      <a:endParaRPr lang="en-GB" dirty="0"/>
                    </a:p>
                  </a:txBody>
                  <a:tcPr/>
                </a:tc>
              </a:tr>
              <a:tr h="370840">
                <a:tc>
                  <a:txBody>
                    <a:bodyPr/>
                    <a:lstStyle/>
                    <a:p>
                      <a:r>
                        <a:rPr lang="en-GB" dirty="0" smtClean="0"/>
                        <a:t>Reduced</a:t>
                      </a:r>
                      <a:r>
                        <a:rPr lang="en-GB" baseline="0" dirty="0" smtClean="0"/>
                        <a:t> GFR</a:t>
                      </a:r>
                      <a:endParaRPr lang="en-GB" dirty="0"/>
                    </a:p>
                  </a:txBody>
                  <a:tcPr/>
                </a:tc>
                <a:tc>
                  <a:txBody>
                    <a:bodyPr/>
                    <a:lstStyle/>
                    <a:p>
                      <a:endParaRPr lang="en-GB" dirty="0"/>
                    </a:p>
                  </a:txBody>
                  <a:tcPr/>
                </a:tc>
              </a:tr>
              <a:tr h="370840">
                <a:tc>
                  <a:txBody>
                    <a:bodyPr/>
                    <a:lstStyle/>
                    <a:p>
                      <a:r>
                        <a:rPr lang="en-GB" dirty="0" smtClean="0"/>
                        <a:t>Any obstruction to urinary flow</a:t>
                      </a:r>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t>Creatinine (50-110 </a:t>
            </a:r>
            <a:r>
              <a:rPr lang="en-GB" altLang="en-US" smtClean="0">
                <a:latin typeface="Symbol" pitchFamily="18" charset="2"/>
              </a:rPr>
              <a:t>m</a:t>
            </a:r>
            <a:r>
              <a:rPr lang="en-GB" altLang="en-US" smtClean="0"/>
              <a:t>mol/L)</a:t>
            </a:r>
          </a:p>
        </p:txBody>
      </p:sp>
      <p:sp>
        <p:nvSpPr>
          <p:cNvPr id="3" name="Content Placeholder 2"/>
          <p:cNvSpPr>
            <a:spLocks noGrp="1"/>
          </p:cNvSpPr>
          <p:nvPr>
            <p:ph idx="1"/>
          </p:nvPr>
        </p:nvSpPr>
        <p:spPr/>
        <p:txBody>
          <a:bodyPr rtlCol="0">
            <a:normAutofit lnSpcReduction="10000"/>
          </a:bodyPr>
          <a:lstStyle/>
          <a:p>
            <a:pPr indent="-274320" fontAlgn="auto">
              <a:spcAft>
                <a:spcPts val="0"/>
              </a:spcAft>
              <a:defRPr/>
            </a:pPr>
            <a:r>
              <a:rPr lang="en-GB" dirty="0" smtClean="0"/>
              <a:t>Most reliable biochemical test of glomerular function</a:t>
            </a:r>
          </a:p>
          <a:p>
            <a:pPr indent="-274320" fontAlgn="auto">
              <a:spcAft>
                <a:spcPts val="0"/>
              </a:spcAft>
              <a:defRPr/>
            </a:pPr>
            <a:r>
              <a:rPr lang="en-GB" dirty="0" smtClean="0"/>
              <a:t>End product of nitrogen metabolism</a:t>
            </a:r>
          </a:p>
          <a:p>
            <a:pPr indent="-274320" fontAlgn="auto">
              <a:spcAft>
                <a:spcPts val="0"/>
              </a:spcAft>
              <a:defRPr/>
            </a:pPr>
            <a:r>
              <a:rPr lang="en-GB" dirty="0" smtClean="0"/>
              <a:t>Changes can occur independently of renal function	</a:t>
            </a:r>
          </a:p>
          <a:p>
            <a:pPr marL="640080" lvl="1" indent="-274320" fontAlgn="auto">
              <a:spcAft>
                <a:spcPts val="0"/>
              </a:spcAft>
              <a:defRPr/>
            </a:pPr>
            <a:r>
              <a:rPr lang="en-GB" dirty="0" smtClean="0"/>
              <a:t>Muscle mass changes</a:t>
            </a:r>
          </a:p>
          <a:p>
            <a:pPr marL="640080" lvl="1" indent="-274320" fontAlgn="auto">
              <a:spcAft>
                <a:spcPts val="0"/>
              </a:spcAft>
              <a:defRPr/>
            </a:pPr>
            <a:r>
              <a:rPr lang="en-GB" dirty="0" smtClean="0"/>
              <a:t>Immediately after surgery</a:t>
            </a:r>
          </a:p>
          <a:p>
            <a:pPr marL="640080" lvl="1" indent="-274320" fontAlgn="auto">
              <a:spcAft>
                <a:spcPts val="0"/>
              </a:spcAft>
              <a:defRPr/>
            </a:pPr>
            <a:r>
              <a:rPr lang="en-GB" dirty="0" smtClean="0"/>
              <a:t>Steroid treatment</a:t>
            </a:r>
          </a:p>
          <a:p>
            <a:pPr marL="640080" lvl="1" indent="-274320" fontAlgn="auto">
              <a:spcAft>
                <a:spcPts val="0"/>
              </a:spcAft>
              <a:defRPr/>
            </a:pPr>
            <a:r>
              <a:rPr lang="en-GB" dirty="0" smtClean="0"/>
              <a:t>Re-feeding</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01662"/>
          </a:xfrm>
        </p:spPr>
        <p:txBody>
          <a:bodyPr rtlCol="0">
            <a:normAutofit fontScale="90000"/>
          </a:bodyPr>
          <a:lstStyle/>
          <a:p>
            <a:pPr fontAlgn="auto">
              <a:spcAft>
                <a:spcPts val="0"/>
              </a:spcAft>
              <a:defRPr/>
            </a:pPr>
            <a:r>
              <a:rPr lang="en-GB" dirty="0" smtClean="0"/>
              <a:t>Creatinine</a:t>
            </a:r>
            <a:endParaRPr lang="en-GB" dirty="0"/>
          </a:p>
        </p:txBody>
      </p:sp>
      <p:graphicFrame>
        <p:nvGraphicFramePr>
          <p:cNvPr id="4" name="Content Placeholder 3"/>
          <p:cNvGraphicFramePr>
            <a:graphicFrameLocks noGrp="1"/>
          </p:cNvGraphicFramePr>
          <p:nvPr>
            <p:ph idx="1"/>
          </p:nvPr>
        </p:nvGraphicFramePr>
        <p:xfrm>
          <a:off x="1042988" y="1628775"/>
          <a:ext cx="6777037" cy="4751388"/>
        </p:xfrm>
        <a:graphic>
          <a:graphicData uri="http://schemas.openxmlformats.org/drawingml/2006/table">
            <a:tbl>
              <a:tblPr firstRow="1" bandRow="1">
                <a:tableStyleId>{5C22544A-7EE6-4342-B048-85BDC9FD1C3A}</a:tableStyleId>
              </a:tblPr>
              <a:tblGrid>
                <a:gridCol w="3388519"/>
                <a:gridCol w="3388519"/>
              </a:tblGrid>
              <a:tr h="440832">
                <a:tc>
                  <a:txBody>
                    <a:bodyPr/>
                    <a:lstStyle/>
                    <a:p>
                      <a:r>
                        <a:rPr lang="en-GB" sz="1800" dirty="0" smtClean="0"/>
                        <a:t>Increased</a:t>
                      </a:r>
                      <a:endParaRPr lang="en-GB" sz="1800" dirty="0"/>
                    </a:p>
                  </a:txBody>
                  <a:tcPr marT="45718" marB="45718"/>
                </a:tc>
                <a:tc>
                  <a:txBody>
                    <a:bodyPr/>
                    <a:lstStyle/>
                    <a:p>
                      <a:r>
                        <a:rPr lang="en-GB" sz="1800" dirty="0" smtClean="0"/>
                        <a:t>Decreased</a:t>
                      </a:r>
                      <a:endParaRPr lang="en-GB" sz="1800" dirty="0"/>
                    </a:p>
                  </a:txBody>
                  <a:tcPr marT="45718" marB="45718"/>
                </a:tc>
              </a:tr>
              <a:tr h="760888">
                <a:tc>
                  <a:txBody>
                    <a:bodyPr/>
                    <a:lstStyle/>
                    <a:p>
                      <a:r>
                        <a:rPr lang="en-GB" sz="1800" dirty="0" smtClean="0"/>
                        <a:t>Renal disease</a:t>
                      </a:r>
                    </a:p>
                    <a:p>
                      <a:pPr marL="285750" indent="-285750">
                        <a:buFont typeface="Arial" panose="020B0604020202020204" pitchFamily="34" charset="0"/>
                        <a:buChar char="•"/>
                      </a:pPr>
                      <a:r>
                        <a:rPr lang="en-GB" sz="1800" dirty="0" smtClean="0"/>
                        <a:t>Indicates a fall in GFR</a:t>
                      </a:r>
                      <a:endParaRPr lang="en-GB" sz="1800" dirty="0"/>
                    </a:p>
                  </a:txBody>
                  <a:tcPr marT="45718" marB="45718"/>
                </a:tc>
                <a:tc>
                  <a:txBody>
                    <a:bodyPr/>
                    <a:lstStyle/>
                    <a:p>
                      <a:r>
                        <a:rPr lang="en-GB" sz="1800" dirty="0" smtClean="0"/>
                        <a:t>Low muscle mass</a:t>
                      </a:r>
                    </a:p>
                    <a:p>
                      <a:pPr marL="285750" indent="-285750">
                        <a:buFont typeface="Arial" panose="020B0604020202020204" pitchFamily="34" charset="0"/>
                        <a:buChar char="•"/>
                      </a:pPr>
                      <a:r>
                        <a:rPr lang="en-GB" sz="1800" dirty="0" smtClean="0"/>
                        <a:t>Children</a:t>
                      </a:r>
                      <a:endParaRPr lang="en-GB" sz="1800" dirty="0"/>
                    </a:p>
                  </a:txBody>
                  <a:tcPr marT="45718" marB="45718"/>
                </a:tc>
              </a:tr>
              <a:tr h="1188672">
                <a:tc>
                  <a:txBody>
                    <a:bodyPr/>
                    <a:lstStyle/>
                    <a:p>
                      <a:r>
                        <a:rPr lang="en-GB" sz="1800" dirty="0" smtClean="0"/>
                        <a:t>Impaired</a:t>
                      </a:r>
                      <a:r>
                        <a:rPr lang="en-GB" sz="1800" baseline="0" dirty="0" smtClean="0"/>
                        <a:t> renal perfusion</a:t>
                      </a:r>
                    </a:p>
                    <a:p>
                      <a:pPr marL="285750" indent="-285750">
                        <a:buFont typeface="Arial" panose="020B0604020202020204" pitchFamily="34" charset="0"/>
                        <a:buChar char="•"/>
                      </a:pPr>
                      <a:r>
                        <a:rPr lang="en-GB" sz="1800" baseline="0" dirty="0" smtClean="0"/>
                        <a:t>Reduced blood pressure</a:t>
                      </a:r>
                    </a:p>
                    <a:p>
                      <a:pPr marL="285750" indent="-285750">
                        <a:buFont typeface="Arial" panose="020B0604020202020204" pitchFamily="34" charset="0"/>
                        <a:buChar char="•"/>
                      </a:pPr>
                      <a:r>
                        <a:rPr lang="en-GB" sz="1800" baseline="0" dirty="0" smtClean="0"/>
                        <a:t>Fluid depletion</a:t>
                      </a:r>
                    </a:p>
                    <a:p>
                      <a:pPr marL="285750" indent="-285750">
                        <a:buFont typeface="Arial" panose="020B0604020202020204" pitchFamily="34" charset="0"/>
                        <a:buChar char="•"/>
                      </a:pPr>
                      <a:r>
                        <a:rPr lang="en-GB" sz="1800" baseline="0" dirty="0" smtClean="0"/>
                        <a:t>Renal artery stenosis</a:t>
                      </a:r>
                      <a:endParaRPr lang="en-GB" sz="1800" dirty="0"/>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Reduced muscle bulk</a:t>
                      </a:r>
                    </a:p>
                    <a:p>
                      <a:pPr marL="285750" indent="-285750">
                        <a:buFont typeface="Arial" panose="020B0604020202020204" pitchFamily="34" charset="0"/>
                        <a:buChar char="•"/>
                      </a:pPr>
                      <a:r>
                        <a:rPr lang="en-GB" sz="1800" dirty="0" smtClean="0"/>
                        <a:t>Starvation</a:t>
                      </a:r>
                    </a:p>
                    <a:p>
                      <a:pPr marL="285750" indent="-285750">
                        <a:buFont typeface="Arial" panose="020B0604020202020204" pitchFamily="34" charset="0"/>
                        <a:buChar char="•"/>
                      </a:pPr>
                      <a:r>
                        <a:rPr lang="en-GB" sz="1800" dirty="0" smtClean="0"/>
                        <a:t>Wasting disease</a:t>
                      </a:r>
                    </a:p>
                    <a:p>
                      <a:pPr marL="285750" indent="-285750">
                        <a:buFont typeface="Arial" panose="020B0604020202020204" pitchFamily="34" charset="0"/>
                        <a:buChar char="•"/>
                      </a:pPr>
                      <a:r>
                        <a:rPr lang="en-GB" sz="1800" dirty="0" smtClean="0"/>
                        <a:t>Steroid</a:t>
                      </a:r>
                      <a:r>
                        <a:rPr lang="en-GB" sz="1800" baseline="0" dirty="0" smtClean="0"/>
                        <a:t> therapy</a:t>
                      </a:r>
                      <a:endParaRPr lang="en-GB" sz="1800" dirty="0"/>
                    </a:p>
                  </a:txBody>
                  <a:tcPr marT="45718" marB="45718"/>
                </a:tc>
              </a:tr>
              <a:tr h="640054">
                <a:tc>
                  <a:txBody>
                    <a:bodyPr/>
                    <a:lstStyle/>
                    <a:p>
                      <a:r>
                        <a:rPr lang="en-GB" sz="1800" dirty="0" smtClean="0"/>
                        <a:t>Loss of functioning</a:t>
                      </a:r>
                      <a:r>
                        <a:rPr lang="en-GB" sz="1800" baseline="0" dirty="0" smtClean="0"/>
                        <a:t> nephrons</a:t>
                      </a:r>
                    </a:p>
                    <a:p>
                      <a:pPr marL="285750" indent="-285750">
                        <a:buFont typeface="Arial" panose="020B0604020202020204" pitchFamily="34" charset="0"/>
                        <a:buChar char="•"/>
                      </a:pPr>
                      <a:r>
                        <a:rPr lang="en-GB" sz="1800" baseline="0" dirty="0" smtClean="0"/>
                        <a:t>Glomerulonephritis</a:t>
                      </a:r>
                      <a:endParaRPr lang="en-GB" sz="1800" dirty="0"/>
                    </a:p>
                  </a:txBody>
                  <a:tcPr marT="45718" marB="45718"/>
                </a:tc>
                <a:tc>
                  <a:txBody>
                    <a:bodyPr/>
                    <a:lstStyle/>
                    <a:p>
                      <a:endParaRPr lang="en-GB" sz="1800" dirty="0"/>
                    </a:p>
                  </a:txBody>
                  <a:tcPr marT="45718" marB="45718"/>
                </a:tc>
              </a:tr>
              <a:tr h="640054">
                <a:tc>
                  <a:txBody>
                    <a:bodyPr/>
                    <a:lstStyle/>
                    <a:p>
                      <a:r>
                        <a:rPr lang="en-GB" sz="1800" dirty="0" smtClean="0"/>
                        <a:t>Pressure increases</a:t>
                      </a:r>
                      <a:r>
                        <a:rPr lang="en-GB" sz="1800" baseline="0" dirty="0" smtClean="0"/>
                        <a:t> in tubules</a:t>
                      </a:r>
                    </a:p>
                    <a:p>
                      <a:pPr marL="285750" indent="-285750">
                        <a:buFont typeface="Arial" panose="020B0604020202020204" pitchFamily="34" charset="0"/>
                        <a:buChar char="•"/>
                      </a:pPr>
                      <a:r>
                        <a:rPr lang="en-GB" sz="1800" dirty="0" smtClean="0"/>
                        <a:t>Urinary tract obstruction</a:t>
                      </a:r>
                      <a:endParaRPr lang="en-GB" sz="1800" dirty="0"/>
                    </a:p>
                  </a:txBody>
                  <a:tcPr marT="45718" marB="45718"/>
                </a:tc>
                <a:tc>
                  <a:txBody>
                    <a:bodyPr/>
                    <a:lstStyle/>
                    <a:p>
                      <a:endParaRPr lang="en-GB" sz="1800" dirty="0"/>
                    </a:p>
                  </a:txBody>
                  <a:tcPr marT="45718" marB="45718"/>
                </a:tc>
              </a:tr>
              <a:tr h="640054">
                <a:tc>
                  <a:txBody>
                    <a:bodyPr/>
                    <a:lstStyle/>
                    <a:p>
                      <a:r>
                        <a:rPr lang="en-GB" sz="1800" dirty="0" smtClean="0"/>
                        <a:t>Drugs</a:t>
                      </a:r>
                    </a:p>
                    <a:p>
                      <a:pPr marL="285750" indent="-285750">
                        <a:buFont typeface="Arial" panose="020B0604020202020204" pitchFamily="34" charset="0"/>
                        <a:buChar char="•"/>
                      </a:pPr>
                      <a:r>
                        <a:rPr lang="en-GB" sz="1800" dirty="0" smtClean="0"/>
                        <a:t>Compete with creatinine </a:t>
                      </a:r>
                      <a:endParaRPr lang="en-GB" sz="1800" dirty="0"/>
                    </a:p>
                  </a:txBody>
                  <a:tcPr marT="45718" marB="45718"/>
                </a:tc>
                <a:tc>
                  <a:txBody>
                    <a:bodyPr/>
                    <a:lstStyle/>
                    <a:p>
                      <a:endParaRPr lang="en-GB" sz="1800" dirty="0"/>
                    </a:p>
                  </a:txBody>
                  <a:tcPr marT="45718" marB="45718"/>
                </a:tc>
              </a:tr>
              <a:tr h="440832">
                <a:tc>
                  <a:txBody>
                    <a:bodyPr/>
                    <a:lstStyle/>
                    <a:p>
                      <a:r>
                        <a:rPr lang="en-GB" sz="1800" dirty="0" smtClean="0"/>
                        <a:t>Transient</a:t>
                      </a:r>
                    </a:p>
                  </a:txBody>
                  <a:tcPr marT="45718" marB="45718"/>
                </a:tc>
                <a:tc>
                  <a:txBody>
                    <a:bodyPr/>
                    <a:lstStyle/>
                    <a:p>
                      <a:endParaRPr lang="en-GB" sz="1800" dirty="0"/>
                    </a:p>
                  </a:txBody>
                  <a:tcPr marT="45718" marB="45718"/>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73100"/>
          </a:xfrm>
        </p:spPr>
        <p:txBody>
          <a:bodyPr rtlCol="0">
            <a:normAutofit fontScale="90000"/>
          </a:bodyPr>
          <a:lstStyle/>
          <a:p>
            <a:pPr fontAlgn="auto">
              <a:spcAft>
                <a:spcPts val="0"/>
              </a:spcAft>
              <a:defRPr/>
            </a:pPr>
            <a:r>
              <a:rPr lang="en-GB" dirty="0" smtClean="0"/>
              <a:t>GFR – Glomerular filtration rate</a:t>
            </a:r>
            <a:endParaRPr lang="en-GB" dirty="0"/>
          </a:p>
        </p:txBody>
      </p:sp>
      <p:sp>
        <p:nvSpPr>
          <p:cNvPr id="3" name="Content Placeholder 2"/>
          <p:cNvSpPr>
            <a:spLocks noGrp="1"/>
          </p:cNvSpPr>
          <p:nvPr>
            <p:ph idx="1"/>
          </p:nvPr>
        </p:nvSpPr>
        <p:spPr>
          <a:xfrm>
            <a:off x="1042988" y="1844675"/>
            <a:ext cx="6777037" cy="4464050"/>
          </a:xfrm>
        </p:spPr>
        <p:txBody>
          <a:bodyPr rtlCol="0">
            <a:normAutofit lnSpcReduction="10000"/>
          </a:bodyPr>
          <a:lstStyle/>
          <a:p>
            <a:pPr indent="-274320" fontAlgn="auto">
              <a:spcAft>
                <a:spcPts val="0"/>
              </a:spcAft>
              <a:defRPr/>
            </a:pPr>
            <a:r>
              <a:rPr lang="en-GB" dirty="0" smtClean="0"/>
              <a:t>Reflects the number of functioning glomeruli</a:t>
            </a:r>
          </a:p>
          <a:p>
            <a:pPr indent="-274320" fontAlgn="auto">
              <a:spcAft>
                <a:spcPts val="0"/>
              </a:spcAft>
              <a:defRPr/>
            </a:pPr>
            <a:r>
              <a:rPr lang="en-GB" dirty="0" smtClean="0"/>
              <a:t>Estimate of renal impairment </a:t>
            </a:r>
          </a:p>
          <a:p>
            <a:pPr indent="-274320" fontAlgn="auto">
              <a:spcAft>
                <a:spcPts val="0"/>
              </a:spcAft>
              <a:defRPr/>
            </a:pPr>
            <a:r>
              <a:rPr lang="en-GB" dirty="0" smtClean="0"/>
              <a:t>Serum sample for U&amp;E’s</a:t>
            </a:r>
          </a:p>
          <a:p>
            <a:pPr indent="-274320" fontAlgn="auto">
              <a:spcAft>
                <a:spcPts val="0"/>
              </a:spcAft>
              <a:defRPr/>
            </a:pPr>
            <a:r>
              <a:rPr lang="en-GB" dirty="0" smtClean="0"/>
              <a:t>Calculation of glomerular filtration rate using the following formula:</a:t>
            </a:r>
          </a:p>
          <a:p>
            <a:pPr marL="640080" lvl="1" indent="-274320" fontAlgn="auto">
              <a:spcAft>
                <a:spcPts val="0"/>
              </a:spcAft>
              <a:defRPr/>
            </a:pPr>
            <a:r>
              <a:rPr lang="en-GB" dirty="0"/>
              <a:t>186 x (</a:t>
            </a:r>
            <a:r>
              <a:rPr lang="en-GB" dirty="0" err="1"/>
              <a:t>Creat</a:t>
            </a:r>
            <a:r>
              <a:rPr lang="en-GB" dirty="0"/>
              <a:t> / 88.4)</a:t>
            </a:r>
            <a:r>
              <a:rPr lang="en-GB" baseline="30000" dirty="0"/>
              <a:t>-1.154</a:t>
            </a:r>
            <a:r>
              <a:rPr lang="en-GB" dirty="0"/>
              <a:t> x (Age)</a:t>
            </a:r>
            <a:r>
              <a:rPr lang="en-GB" baseline="30000" dirty="0"/>
              <a:t>-0.203</a:t>
            </a:r>
            <a:r>
              <a:rPr lang="en-GB" dirty="0"/>
              <a:t> x (0.742 if female) x (1.210 if black) </a:t>
            </a:r>
          </a:p>
          <a:p>
            <a:pPr marL="640080" lvl="1" indent="-274320" fontAlgn="auto">
              <a:spcAft>
                <a:spcPts val="0"/>
              </a:spcAft>
              <a:defRPr/>
            </a:pPr>
            <a:endParaRPr lang="en-GB" dirty="0"/>
          </a:p>
          <a:p>
            <a:pPr marL="365760" lvl="1" indent="0" fontAlgn="auto">
              <a:spcAft>
                <a:spcPts val="0"/>
              </a:spcAft>
              <a:buFont typeface="Wingdings 2" pitchFamily="18" charset="2"/>
              <a:buNone/>
              <a:defRPr/>
            </a:pPr>
            <a:r>
              <a:rPr lang="en-GB" b="1" dirty="0" err="1" smtClean="0"/>
              <a:t>eGFR</a:t>
            </a:r>
            <a:r>
              <a:rPr lang="en-GB" b="1" dirty="0" smtClean="0"/>
              <a:t> should not be used in identifying Acute Kidney Injury but for monitoring chronic kidney disease and function.</a:t>
            </a:r>
            <a:endParaRPr lang="en-GB"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GFR – Glomerular filtration rate</a:t>
            </a:r>
            <a:endParaRPr lang="en-GB" dirty="0"/>
          </a:p>
        </p:txBody>
      </p:sp>
      <p:sp>
        <p:nvSpPr>
          <p:cNvPr id="58371" name="Content Placeholder 2"/>
          <p:cNvSpPr>
            <a:spLocks noGrp="1"/>
          </p:cNvSpPr>
          <p:nvPr>
            <p:ph idx="1"/>
          </p:nvPr>
        </p:nvSpPr>
        <p:spPr/>
        <p:txBody>
          <a:bodyPr/>
          <a:lstStyle/>
          <a:p>
            <a:r>
              <a:rPr lang="en-GB" altLang="en-US" smtClean="0"/>
              <a:t>More reliable that creatinine clearance</a:t>
            </a:r>
          </a:p>
          <a:p>
            <a:pPr lvl="1"/>
            <a:r>
              <a:rPr lang="en-GB" altLang="en-US" smtClean="0"/>
              <a:t>Removes inaccuracies of urine collections</a:t>
            </a:r>
          </a:p>
          <a:p>
            <a:r>
              <a:rPr lang="en-GB" altLang="en-US" smtClean="0"/>
              <a:t>Separate formula for children and those with renal failure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668338"/>
            <a:ext cx="7024687" cy="673100"/>
          </a:xfrm>
        </p:spPr>
        <p:txBody>
          <a:bodyPr rtlCol="0">
            <a:normAutofit fontScale="90000"/>
          </a:bodyPr>
          <a:lstStyle/>
          <a:p>
            <a:pPr fontAlgn="auto">
              <a:spcAft>
                <a:spcPts val="0"/>
              </a:spcAft>
              <a:defRPr/>
            </a:pPr>
            <a:r>
              <a:rPr lang="en-GB" dirty="0" smtClean="0"/>
              <a:t>GFR stages</a:t>
            </a:r>
            <a:endParaRPr lang="en-GB" dirty="0"/>
          </a:p>
        </p:txBody>
      </p:sp>
      <p:graphicFrame>
        <p:nvGraphicFramePr>
          <p:cNvPr id="4" name="Content Placeholder 3"/>
          <p:cNvGraphicFramePr>
            <a:graphicFrameLocks noGrp="1"/>
          </p:cNvGraphicFramePr>
          <p:nvPr>
            <p:ph idx="1"/>
          </p:nvPr>
        </p:nvGraphicFramePr>
        <p:xfrm>
          <a:off x="1187450" y="1582738"/>
          <a:ext cx="6697663" cy="4367212"/>
        </p:xfrm>
        <a:graphic>
          <a:graphicData uri="http://schemas.openxmlformats.org/drawingml/2006/table">
            <a:tbl>
              <a:tblPr/>
              <a:tblGrid>
                <a:gridCol w="669767"/>
                <a:gridCol w="803720"/>
                <a:gridCol w="3013947"/>
                <a:gridCol w="2210229"/>
              </a:tblGrid>
              <a:tr h="284959">
                <a:tc>
                  <a:txBody>
                    <a:bodyPr/>
                    <a:lstStyle/>
                    <a:p>
                      <a:r>
                        <a:rPr lang="en-GB" sz="700" b="1" dirty="0">
                          <a:solidFill>
                            <a:srgbClr val="FFFFFF"/>
                          </a:solidFill>
                          <a:effectLst/>
                        </a:rPr>
                        <a:t>Stage</a:t>
                      </a:r>
                      <a:endParaRPr lang="en-GB" sz="700" dirty="0">
                        <a:effectLst/>
                      </a:endParaRPr>
                    </a:p>
                  </a:txBody>
                  <a:tcPr marL="10993" marR="10993" marT="10994" marB="10994" anchor="ctr">
                    <a:lnL>
                      <a:noFill/>
                    </a:lnL>
                    <a:lnR>
                      <a:noFill/>
                    </a:lnR>
                    <a:lnT>
                      <a:noFill/>
                    </a:lnT>
                    <a:lnB>
                      <a:noFill/>
                    </a:lnB>
                    <a:solidFill>
                      <a:srgbClr val="212121"/>
                    </a:solidFill>
                  </a:tcPr>
                </a:tc>
                <a:tc>
                  <a:txBody>
                    <a:bodyPr/>
                    <a:lstStyle/>
                    <a:p>
                      <a:r>
                        <a:rPr lang="en-GB" sz="700" b="1">
                          <a:solidFill>
                            <a:srgbClr val="FFFFFF"/>
                          </a:solidFill>
                          <a:effectLst/>
                        </a:rPr>
                        <a:t>GFR*</a:t>
                      </a:r>
                      <a:endParaRPr lang="en-GB" sz="700">
                        <a:effectLst/>
                      </a:endParaRPr>
                    </a:p>
                  </a:txBody>
                  <a:tcPr marL="10993" marR="10993" marT="10994" marB="10994" anchor="ctr">
                    <a:lnL>
                      <a:noFill/>
                    </a:lnL>
                    <a:lnR>
                      <a:noFill/>
                    </a:lnR>
                    <a:lnT>
                      <a:noFill/>
                    </a:lnT>
                    <a:lnB>
                      <a:noFill/>
                    </a:lnB>
                    <a:solidFill>
                      <a:srgbClr val="212121"/>
                    </a:solidFill>
                  </a:tcPr>
                </a:tc>
                <a:tc>
                  <a:txBody>
                    <a:bodyPr/>
                    <a:lstStyle/>
                    <a:p>
                      <a:r>
                        <a:rPr lang="en-GB" sz="1400" b="1" dirty="0">
                          <a:solidFill>
                            <a:srgbClr val="FFFFFF"/>
                          </a:solidFill>
                          <a:effectLst/>
                        </a:rPr>
                        <a:t>Description</a:t>
                      </a:r>
                      <a:endParaRPr lang="en-GB" sz="1400" dirty="0">
                        <a:effectLst/>
                      </a:endParaRPr>
                    </a:p>
                  </a:txBody>
                  <a:tcPr marL="10993" marR="10993" marT="10994" marB="10994" anchor="ctr">
                    <a:lnL>
                      <a:noFill/>
                    </a:lnL>
                    <a:lnR>
                      <a:noFill/>
                    </a:lnR>
                    <a:lnT>
                      <a:noFill/>
                    </a:lnT>
                    <a:lnB>
                      <a:noFill/>
                    </a:lnB>
                    <a:solidFill>
                      <a:srgbClr val="212121"/>
                    </a:solidFill>
                  </a:tcPr>
                </a:tc>
                <a:tc>
                  <a:txBody>
                    <a:bodyPr/>
                    <a:lstStyle/>
                    <a:p>
                      <a:r>
                        <a:rPr lang="en-GB" sz="1400" b="1" dirty="0">
                          <a:solidFill>
                            <a:schemeClr val="bg1"/>
                          </a:solidFill>
                          <a:effectLst/>
                        </a:rPr>
                        <a:t>Treatment stage</a:t>
                      </a:r>
                      <a:endParaRPr lang="en-GB" sz="1400" dirty="0">
                        <a:solidFill>
                          <a:schemeClr val="bg1"/>
                        </a:solidFill>
                        <a:effectLst/>
                      </a:endParaRPr>
                    </a:p>
                  </a:txBody>
                  <a:tcPr marL="10993" marR="10993" marT="10994" marB="10994" anchor="ctr">
                    <a:lnL>
                      <a:noFill/>
                    </a:lnL>
                    <a:lnR>
                      <a:noFill/>
                    </a:lnR>
                    <a:lnT>
                      <a:noFill/>
                    </a:lnT>
                    <a:lnB>
                      <a:noFill/>
                    </a:lnB>
                    <a:solidFill>
                      <a:srgbClr val="212121"/>
                    </a:solidFill>
                  </a:tcPr>
                </a:tc>
              </a:tr>
              <a:tr h="875683">
                <a:tc>
                  <a:txBody>
                    <a:bodyPr/>
                    <a:lstStyle/>
                    <a:p>
                      <a:r>
                        <a:rPr lang="en-GB" sz="1200" b="1" dirty="0">
                          <a:effectLst/>
                        </a:rPr>
                        <a:t>1</a:t>
                      </a:r>
                      <a:endParaRPr lang="en-GB" sz="1200" dirty="0">
                        <a:effectLst/>
                      </a:endParaRPr>
                    </a:p>
                  </a:txBody>
                  <a:tcPr marL="10993" marR="10993" marT="10994" marB="10994">
                    <a:lnL>
                      <a:noFill/>
                    </a:lnL>
                    <a:lnR>
                      <a:noFill/>
                    </a:lnR>
                    <a:lnT>
                      <a:noFill/>
                    </a:lnT>
                    <a:lnB>
                      <a:noFill/>
                    </a:lnB>
                    <a:solidFill>
                      <a:schemeClr val="accent1">
                        <a:lumMod val="20000"/>
                        <a:lumOff val="80000"/>
                      </a:schemeClr>
                    </a:solidFill>
                  </a:tcPr>
                </a:tc>
                <a:tc>
                  <a:txBody>
                    <a:bodyPr/>
                    <a:lstStyle/>
                    <a:p>
                      <a:r>
                        <a:rPr lang="en-GB" sz="1200" b="1" dirty="0">
                          <a:effectLst/>
                        </a:rPr>
                        <a:t>90+</a:t>
                      </a:r>
                      <a:endParaRPr lang="en-GB" sz="1200" dirty="0">
                        <a:effectLst/>
                      </a:endParaRPr>
                    </a:p>
                  </a:txBody>
                  <a:tcPr marL="10993" marR="10993" marT="10994" marB="10994">
                    <a:lnL>
                      <a:noFill/>
                    </a:lnL>
                    <a:lnR>
                      <a:noFill/>
                    </a:lnR>
                    <a:lnT>
                      <a:noFill/>
                    </a:lnT>
                    <a:lnB>
                      <a:noFill/>
                    </a:lnB>
                    <a:solidFill>
                      <a:schemeClr val="accent1">
                        <a:lumMod val="20000"/>
                        <a:lumOff val="80000"/>
                      </a:schemeClr>
                    </a:solidFill>
                  </a:tcPr>
                </a:tc>
                <a:tc>
                  <a:txBody>
                    <a:bodyPr/>
                    <a:lstStyle/>
                    <a:p>
                      <a:r>
                        <a:rPr lang="en-GB" sz="1400" dirty="0">
                          <a:effectLst/>
                        </a:rPr>
                        <a:t>Normal kidney function </a:t>
                      </a:r>
                      <a:endParaRPr lang="en-GB" sz="1400" dirty="0" smtClean="0">
                        <a:effectLst/>
                      </a:endParaRPr>
                    </a:p>
                    <a:p>
                      <a:r>
                        <a:rPr lang="en-GB" sz="1400" dirty="0" smtClean="0">
                          <a:effectLst/>
                        </a:rPr>
                        <a:t>Any </a:t>
                      </a:r>
                      <a:r>
                        <a:rPr lang="en-GB" sz="1400" dirty="0">
                          <a:effectLst/>
                        </a:rPr>
                        <a:t>urine findings or structural abnormalities or genetic trait </a:t>
                      </a:r>
                      <a:r>
                        <a:rPr lang="en-GB" sz="1400" dirty="0" smtClean="0">
                          <a:effectLst/>
                        </a:rPr>
                        <a:t>may indicate </a:t>
                      </a:r>
                      <a:r>
                        <a:rPr lang="en-GB" sz="1400" dirty="0">
                          <a:effectLst/>
                        </a:rPr>
                        <a:t>kidney disease</a:t>
                      </a:r>
                    </a:p>
                  </a:txBody>
                  <a:tcPr marL="10993" marR="10993" marT="10994" marB="10994">
                    <a:lnL>
                      <a:noFill/>
                    </a:lnL>
                    <a:lnR>
                      <a:noFill/>
                    </a:lnR>
                    <a:lnT>
                      <a:noFill/>
                    </a:lnT>
                    <a:lnB>
                      <a:noFill/>
                    </a:lnB>
                    <a:solidFill>
                      <a:schemeClr val="bg1"/>
                    </a:solidFill>
                  </a:tcPr>
                </a:tc>
                <a:tc>
                  <a:txBody>
                    <a:bodyPr/>
                    <a:lstStyle/>
                    <a:p>
                      <a:r>
                        <a:rPr lang="en-GB" sz="1400" dirty="0">
                          <a:effectLst/>
                        </a:rPr>
                        <a:t>Observation, control of blood pressure. </a:t>
                      </a:r>
                    </a:p>
                  </a:txBody>
                  <a:tcPr marL="10993" marR="10993" marT="10994" marB="10994">
                    <a:lnL>
                      <a:noFill/>
                    </a:lnL>
                    <a:lnR>
                      <a:noFill/>
                    </a:lnR>
                    <a:lnT>
                      <a:noFill/>
                    </a:lnT>
                    <a:lnB>
                      <a:noFill/>
                    </a:lnB>
                    <a:solidFill>
                      <a:schemeClr val="bg1"/>
                    </a:solidFill>
                  </a:tcPr>
                </a:tc>
              </a:tr>
              <a:tr h="930814">
                <a:tc>
                  <a:txBody>
                    <a:bodyPr/>
                    <a:lstStyle/>
                    <a:p>
                      <a:r>
                        <a:rPr lang="en-GB" sz="1200" b="1">
                          <a:effectLst/>
                        </a:rPr>
                        <a:t>2</a:t>
                      </a:r>
                      <a:endParaRPr lang="en-GB" sz="1200">
                        <a:effectLst/>
                      </a:endParaRPr>
                    </a:p>
                  </a:txBody>
                  <a:tcPr marL="10993" marR="10993" marT="10994" marB="10994">
                    <a:lnL>
                      <a:noFill/>
                    </a:lnL>
                    <a:lnR>
                      <a:noFill/>
                    </a:lnR>
                    <a:lnT>
                      <a:noFill/>
                    </a:lnT>
                    <a:lnB>
                      <a:noFill/>
                    </a:lnB>
                    <a:solidFill>
                      <a:schemeClr val="accent1">
                        <a:lumMod val="20000"/>
                        <a:lumOff val="80000"/>
                      </a:schemeClr>
                    </a:solidFill>
                  </a:tcPr>
                </a:tc>
                <a:tc>
                  <a:txBody>
                    <a:bodyPr/>
                    <a:lstStyle/>
                    <a:p>
                      <a:r>
                        <a:rPr lang="en-GB" sz="1200" b="1" dirty="0">
                          <a:effectLst/>
                        </a:rPr>
                        <a:t>60-89</a:t>
                      </a:r>
                      <a:endParaRPr lang="en-GB" sz="1200" dirty="0">
                        <a:effectLst/>
                      </a:endParaRPr>
                    </a:p>
                  </a:txBody>
                  <a:tcPr marL="10993" marR="10993" marT="10994" marB="10994">
                    <a:lnL>
                      <a:noFill/>
                    </a:lnL>
                    <a:lnR>
                      <a:noFill/>
                    </a:lnR>
                    <a:lnT>
                      <a:noFill/>
                    </a:lnT>
                    <a:lnB>
                      <a:noFill/>
                    </a:lnB>
                    <a:solidFill>
                      <a:schemeClr val="accent1">
                        <a:lumMod val="20000"/>
                        <a:lumOff val="80000"/>
                      </a:schemeClr>
                    </a:solidFill>
                  </a:tcPr>
                </a:tc>
                <a:tc>
                  <a:txBody>
                    <a:bodyPr/>
                    <a:lstStyle/>
                    <a:p>
                      <a:r>
                        <a:rPr lang="en-GB" sz="1400" dirty="0">
                          <a:effectLst/>
                        </a:rPr>
                        <a:t>Mildly reduced kidney function, and other findings (as for stage 1) </a:t>
                      </a:r>
                      <a:r>
                        <a:rPr lang="en-GB" sz="1400" dirty="0" smtClean="0">
                          <a:effectLst/>
                        </a:rPr>
                        <a:t>may indicate kidney </a:t>
                      </a:r>
                      <a:r>
                        <a:rPr lang="en-GB" sz="1400" dirty="0">
                          <a:effectLst/>
                        </a:rPr>
                        <a:t>disease</a:t>
                      </a:r>
                    </a:p>
                  </a:txBody>
                  <a:tcPr marL="10993" marR="10993" marT="10994" marB="10994">
                    <a:lnL>
                      <a:noFill/>
                    </a:lnL>
                    <a:lnR>
                      <a:noFill/>
                    </a:lnR>
                    <a:lnT>
                      <a:noFill/>
                    </a:lnT>
                    <a:lnB>
                      <a:noFill/>
                    </a:lnB>
                    <a:solidFill>
                      <a:schemeClr val="bg1"/>
                    </a:solidFill>
                  </a:tcPr>
                </a:tc>
                <a:tc>
                  <a:txBody>
                    <a:bodyPr/>
                    <a:lstStyle/>
                    <a:p>
                      <a:r>
                        <a:rPr lang="en-GB" sz="1400" dirty="0">
                          <a:effectLst/>
                        </a:rPr>
                        <a:t>Observation, control of blood pressure and risk factors. </a:t>
                      </a:r>
                    </a:p>
                  </a:txBody>
                  <a:tcPr marL="10993" marR="10993" marT="10994" marB="10994">
                    <a:lnL>
                      <a:noFill/>
                    </a:lnL>
                    <a:lnR>
                      <a:noFill/>
                    </a:lnR>
                    <a:lnT>
                      <a:noFill/>
                    </a:lnT>
                    <a:lnB>
                      <a:noFill/>
                    </a:lnB>
                    <a:solidFill>
                      <a:schemeClr val="bg1"/>
                    </a:solidFill>
                  </a:tcPr>
                </a:tc>
              </a:tr>
              <a:tr h="801642">
                <a:tc>
                  <a:txBody>
                    <a:bodyPr/>
                    <a:lstStyle/>
                    <a:p>
                      <a:r>
                        <a:rPr lang="en-GB" sz="1200" b="1" dirty="0">
                          <a:effectLst/>
                        </a:rPr>
                        <a:t>3A</a:t>
                      </a:r>
                      <a:br>
                        <a:rPr lang="en-GB" sz="1200" b="1" dirty="0">
                          <a:effectLst/>
                        </a:rPr>
                      </a:br>
                      <a:r>
                        <a:rPr lang="en-GB" sz="1200" b="1" dirty="0">
                          <a:effectLst/>
                        </a:rPr>
                        <a:t>3B </a:t>
                      </a:r>
                      <a:endParaRPr lang="en-GB" sz="1200" dirty="0">
                        <a:effectLst/>
                      </a:endParaRPr>
                    </a:p>
                  </a:txBody>
                  <a:tcPr marL="10993" marR="10993" marT="10994" marB="10994">
                    <a:lnL>
                      <a:noFill/>
                    </a:lnL>
                    <a:lnR>
                      <a:noFill/>
                    </a:lnR>
                    <a:lnT>
                      <a:noFill/>
                    </a:lnT>
                    <a:lnB>
                      <a:noFill/>
                    </a:lnB>
                    <a:solidFill>
                      <a:schemeClr val="tx2">
                        <a:lumMod val="25000"/>
                        <a:lumOff val="75000"/>
                      </a:schemeClr>
                    </a:solidFill>
                  </a:tcPr>
                </a:tc>
                <a:tc>
                  <a:txBody>
                    <a:bodyPr/>
                    <a:lstStyle/>
                    <a:p>
                      <a:r>
                        <a:rPr lang="en-GB" sz="1200" b="1" dirty="0">
                          <a:effectLst/>
                        </a:rPr>
                        <a:t>45-59</a:t>
                      </a:r>
                      <a:br>
                        <a:rPr lang="en-GB" sz="1200" b="1" dirty="0">
                          <a:effectLst/>
                        </a:rPr>
                      </a:br>
                      <a:r>
                        <a:rPr lang="en-GB" sz="1200" b="1" dirty="0">
                          <a:effectLst/>
                        </a:rPr>
                        <a:t>30-44 </a:t>
                      </a:r>
                      <a:endParaRPr lang="en-GB" sz="1200" dirty="0">
                        <a:effectLst/>
                      </a:endParaRPr>
                    </a:p>
                  </a:txBody>
                  <a:tcPr marL="10993" marR="10993" marT="10994" marB="10994">
                    <a:lnL>
                      <a:noFill/>
                    </a:lnL>
                    <a:lnR>
                      <a:noFill/>
                    </a:lnR>
                    <a:lnT>
                      <a:noFill/>
                    </a:lnT>
                    <a:lnB>
                      <a:noFill/>
                    </a:lnB>
                    <a:solidFill>
                      <a:schemeClr val="tx2">
                        <a:lumMod val="25000"/>
                        <a:lumOff val="75000"/>
                      </a:schemeClr>
                    </a:solidFill>
                  </a:tcPr>
                </a:tc>
                <a:tc>
                  <a:txBody>
                    <a:bodyPr/>
                    <a:lstStyle/>
                    <a:p>
                      <a:r>
                        <a:rPr lang="en-GB" sz="1400" dirty="0">
                          <a:effectLst/>
                        </a:rPr>
                        <a:t>Moderately reduced kidney function</a:t>
                      </a:r>
                    </a:p>
                  </a:txBody>
                  <a:tcPr marL="10993" marR="10993" marT="10994" marB="10994">
                    <a:lnL>
                      <a:noFill/>
                    </a:lnL>
                    <a:lnR>
                      <a:noFill/>
                    </a:lnR>
                    <a:lnT>
                      <a:noFill/>
                    </a:lnT>
                    <a:lnB>
                      <a:noFill/>
                    </a:lnB>
                    <a:solidFill>
                      <a:schemeClr val="bg1"/>
                    </a:solidFill>
                  </a:tcPr>
                </a:tc>
                <a:tc>
                  <a:txBody>
                    <a:bodyPr/>
                    <a:lstStyle/>
                    <a:p>
                      <a:r>
                        <a:rPr lang="en-GB" sz="1400" dirty="0">
                          <a:effectLst/>
                        </a:rPr>
                        <a:t>Observation, control of blood pressure and risk factors. </a:t>
                      </a:r>
                    </a:p>
                  </a:txBody>
                  <a:tcPr marL="10993" marR="10993" marT="10994" marB="10994">
                    <a:lnL>
                      <a:noFill/>
                    </a:lnL>
                    <a:lnR>
                      <a:noFill/>
                    </a:lnR>
                    <a:lnT>
                      <a:noFill/>
                    </a:lnT>
                    <a:lnB>
                      <a:noFill/>
                    </a:lnB>
                    <a:solidFill>
                      <a:schemeClr val="bg1"/>
                    </a:solidFill>
                  </a:tcPr>
                </a:tc>
              </a:tr>
              <a:tr h="801642">
                <a:tc>
                  <a:txBody>
                    <a:bodyPr/>
                    <a:lstStyle/>
                    <a:p>
                      <a:r>
                        <a:rPr lang="en-GB" sz="1200" b="1" dirty="0">
                          <a:effectLst/>
                        </a:rPr>
                        <a:t>4</a:t>
                      </a:r>
                      <a:endParaRPr lang="en-GB" sz="1200" dirty="0">
                        <a:effectLst/>
                      </a:endParaRPr>
                    </a:p>
                  </a:txBody>
                  <a:tcPr marL="10993" marR="10993" marT="10994" marB="10994">
                    <a:lnL>
                      <a:noFill/>
                    </a:lnL>
                    <a:lnR>
                      <a:noFill/>
                    </a:lnR>
                    <a:lnT>
                      <a:noFill/>
                    </a:lnT>
                    <a:lnB>
                      <a:noFill/>
                    </a:lnB>
                    <a:solidFill>
                      <a:schemeClr val="accent1">
                        <a:lumMod val="60000"/>
                        <a:lumOff val="40000"/>
                      </a:schemeClr>
                    </a:solidFill>
                  </a:tcPr>
                </a:tc>
                <a:tc>
                  <a:txBody>
                    <a:bodyPr/>
                    <a:lstStyle/>
                    <a:p>
                      <a:r>
                        <a:rPr lang="en-GB" sz="1200" b="1" dirty="0">
                          <a:effectLst/>
                        </a:rPr>
                        <a:t>15-29</a:t>
                      </a:r>
                      <a:endParaRPr lang="en-GB" sz="1200" dirty="0">
                        <a:effectLst/>
                      </a:endParaRPr>
                    </a:p>
                  </a:txBody>
                  <a:tcPr marL="10993" marR="10993" marT="10994" marB="10994">
                    <a:lnL>
                      <a:noFill/>
                    </a:lnL>
                    <a:lnR>
                      <a:noFill/>
                    </a:lnR>
                    <a:lnT>
                      <a:noFill/>
                    </a:lnT>
                    <a:lnB>
                      <a:noFill/>
                    </a:lnB>
                    <a:solidFill>
                      <a:schemeClr val="accent1">
                        <a:lumMod val="60000"/>
                        <a:lumOff val="40000"/>
                      </a:schemeClr>
                    </a:solidFill>
                  </a:tcPr>
                </a:tc>
                <a:tc>
                  <a:txBody>
                    <a:bodyPr/>
                    <a:lstStyle/>
                    <a:p>
                      <a:r>
                        <a:rPr lang="en-GB" sz="1400">
                          <a:effectLst/>
                        </a:rPr>
                        <a:t>Severely reduced kidney function</a:t>
                      </a:r>
                    </a:p>
                  </a:txBody>
                  <a:tcPr marL="10993" marR="10993" marT="10994" marB="10994">
                    <a:lnL>
                      <a:noFill/>
                    </a:lnL>
                    <a:lnR>
                      <a:noFill/>
                    </a:lnR>
                    <a:lnT>
                      <a:noFill/>
                    </a:lnT>
                    <a:lnB>
                      <a:noFill/>
                    </a:lnB>
                    <a:solidFill>
                      <a:schemeClr val="bg1"/>
                    </a:solidFill>
                  </a:tcPr>
                </a:tc>
                <a:tc>
                  <a:txBody>
                    <a:bodyPr/>
                    <a:lstStyle/>
                    <a:p>
                      <a:r>
                        <a:rPr lang="en-GB" sz="1400" dirty="0">
                          <a:effectLst/>
                        </a:rPr>
                        <a:t>Planning for </a:t>
                      </a:r>
                      <a:r>
                        <a:rPr lang="en-GB" sz="1400" dirty="0" smtClean="0">
                          <a:effectLst/>
                        </a:rPr>
                        <a:t>end stage </a:t>
                      </a:r>
                      <a:r>
                        <a:rPr lang="en-GB" sz="1400" dirty="0">
                          <a:effectLst/>
                        </a:rPr>
                        <a:t>renal failure. </a:t>
                      </a:r>
                    </a:p>
                  </a:txBody>
                  <a:tcPr marL="10993" marR="10993" marT="10994" marB="10994">
                    <a:lnL>
                      <a:noFill/>
                    </a:lnL>
                    <a:lnR>
                      <a:noFill/>
                    </a:lnR>
                    <a:lnT>
                      <a:noFill/>
                    </a:lnT>
                    <a:lnB>
                      <a:noFill/>
                    </a:lnB>
                    <a:solidFill>
                      <a:schemeClr val="bg1"/>
                    </a:solidFill>
                  </a:tcPr>
                </a:tc>
              </a:tr>
              <a:tr h="672472">
                <a:tc>
                  <a:txBody>
                    <a:bodyPr/>
                    <a:lstStyle/>
                    <a:p>
                      <a:r>
                        <a:rPr lang="en-GB" sz="1200" b="1">
                          <a:effectLst/>
                        </a:rPr>
                        <a:t>5</a:t>
                      </a:r>
                      <a:endParaRPr lang="en-GB" sz="1200">
                        <a:effectLst/>
                      </a:endParaRPr>
                    </a:p>
                  </a:txBody>
                  <a:tcPr marL="10993" marR="10993" marT="10994" marB="10994">
                    <a:lnL>
                      <a:noFill/>
                    </a:lnL>
                    <a:lnR>
                      <a:noFill/>
                    </a:lnR>
                    <a:lnT>
                      <a:noFill/>
                    </a:lnT>
                    <a:lnB>
                      <a:noFill/>
                    </a:lnB>
                    <a:solidFill>
                      <a:schemeClr val="accent1">
                        <a:lumMod val="60000"/>
                        <a:lumOff val="40000"/>
                      </a:schemeClr>
                    </a:solidFill>
                  </a:tcPr>
                </a:tc>
                <a:tc>
                  <a:txBody>
                    <a:bodyPr/>
                    <a:lstStyle/>
                    <a:p>
                      <a:r>
                        <a:rPr lang="en-GB" sz="1200" b="1" dirty="0">
                          <a:effectLst/>
                        </a:rPr>
                        <a:t>&lt;15 or on dialysis</a:t>
                      </a:r>
                      <a:br>
                        <a:rPr lang="en-GB" sz="1200" b="1" dirty="0">
                          <a:effectLst/>
                        </a:rPr>
                      </a:br>
                      <a:endParaRPr lang="en-GB" sz="1200" dirty="0">
                        <a:effectLst/>
                      </a:endParaRPr>
                    </a:p>
                  </a:txBody>
                  <a:tcPr marL="10993" marR="10993" marT="10994" marB="10994">
                    <a:lnL>
                      <a:noFill/>
                    </a:lnL>
                    <a:lnR>
                      <a:noFill/>
                    </a:lnR>
                    <a:lnT>
                      <a:noFill/>
                    </a:lnT>
                    <a:lnB>
                      <a:noFill/>
                    </a:lnB>
                    <a:solidFill>
                      <a:schemeClr val="accent1">
                        <a:lumMod val="60000"/>
                        <a:lumOff val="40000"/>
                      </a:schemeClr>
                    </a:solidFill>
                  </a:tcPr>
                </a:tc>
                <a:tc>
                  <a:txBody>
                    <a:bodyPr/>
                    <a:lstStyle/>
                    <a:p>
                      <a:r>
                        <a:rPr lang="en-GB" sz="1400" dirty="0">
                          <a:effectLst/>
                        </a:rPr>
                        <a:t>Very severe, or </a:t>
                      </a:r>
                      <a:r>
                        <a:rPr lang="en-GB" sz="1400" b="1" dirty="0" err="1">
                          <a:effectLst/>
                        </a:rPr>
                        <a:t>endstage</a:t>
                      </a:r>
                      <a:r>
                        <a:rPr lang="en-GB" sz="1400" dirty="0">
                          <a:effectLst/>
                        </a:rPr>
                        <a:t> kidney failure (</a:t>
                      </a:r>
                      <a:r>
                        <a:rPr lang="en-GB" sz="1400" dirty="0" smtClean="0">
                          <a:effectLst/>
                        </a:rPr>
                        <a:t>sometimes called </a:t>
                      </a:r>
                      <a:r>
                        <a:rPr lang="en-GB" sz="1400" b="1" dirty="0">
                          <a:effectLst/>
                        </a:rPr>
                        <a:t>established renal failure</a:t>
                      </a:r>
                      <a:r>
                        <a:rPr lang="en-GB" sz="1400" dirty="0">
                          <a:effectLst/>
                        </a:rPr>
                        <a:t>)</a:t>
                      </a:r>
                    </a:p>
                  </a:txBody>
                  <a:tcPr marL="10993" marR="10993" marT="10994" marB="10994">
                    <a:lnL>
                      <a:noFill/>
                    </a:lnL>
                    <a:lnR>
                      <a:noFill/>
                    </a:lnR>
                    <a:lnT>
                      <a:noFill/>
                    </a:lnT>
                    <a:lnB>
                      <a:noFill/>
                    </a:lnB>
                    <a:solidFill>
                      <a:schemeClr val="bg1"/>
                    </a:solidFill>
                  </a:tcPr>
                </a:tc>
                <a:tc>
                  <a:txBody>
                    <a:bodyPr/>
                    <a:lstStyle/>
                    <a:p>
                      <a:endParaRPr lang="en-GB" sz="1400" dirty="0">
                        <a:effectLst/>
                      </a:endParaRPr>
                    </a:p>
                  </a:txBody>
                  <a:tcPr marL="10993" marR="10993" marT="10994" marB="10994">
                    <a:lnL>
                      <a:noFill/>
                    </a:lnL>
                    <a:lnR>
                      <a:noFill/>
                    </a:lnR>
                    <a:lnT>
                      <a:noFill/>
                    </a:lnT>
                    <a:lnB>
                      <a:noFill/>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smtClean="0"/>
              <a:t>Blood gases – acid base</a:t>
            </a:r>
          </a:p>
        </p:txBody>
      </p:sp>
      <p:sp>
        <p:nvSpPr>
          <p:cNvPr id="60419" name="Content Placeholder 2"/>
          <p:cNvSpPr>
            <a:spLocks noGrp="1"/>
          </p:cNvSpPr>
          <p:nvPr>
            <p:ph idx="1"/>
          </p:nvPr>
        </p:nvSpPr>
        <p:spPr/>
        <p:txBody>
          <a:bodyPr/>
          <a:lstStyle/>
          <a:p>
            <a:r>
              <a:rPr lang="en-GB" altLang="en-US" smtClean="0"/>
              <a:t>Kidneys vital for the excretion of Hydrogen ions (H</a:t>
            </a:r>
            <a:r>
              <a:rPr lang="en-GB" altLang="en-US" baseline="30000" smtClean="0"/>
              <a:t>+</a:t>
            </a:r>
            <a:r>
              <a:rPr lang="en-GB" altLang="en-US" smtClean="0"/>
              <a:t>)</a:t>
            </a:r>
          </a:p>
          <a:p>
            <a:r>
              <a:rPr lang="en-GB" altLang="en-US" smtClean="0"/>
              <a:t>If increase in H</a:t>
            </a:r>
            <a:r>
              <a:rPr lang="en-GB" altLang="en-US" baseline="30000" smtClean="0"/>
              <a:t>+ </a:t>
            </a:r>
            <a:r>
              <a:rPr lang="en-GB" altLang="en-US" smtClean="0"/>
              <a:t>            acidosis (Low pH)</a:t>
            </a:r>
          </a:p>
          <a:p>
            <a:r>
              <a:rPr lang="en-GB" altLang="en-US" smtClean="0"/>
              <a:t>If decrease in H</a:t>
            </a:r>
            <a:r>
              <a:rPr lang="en-GB" altLang="en-US" baseline="30000" smtClean="0"/>
              <a:t>+ </a:t>
            </a:r>
            <a:r>
              <a:rPr lang="en-GB" altLang="en-US" smtClean="0"/>
              <a:t>            alkalosis (High pH)</a:t>
            </a:r>
          </a:p>
          <a:p>
            <a:endParaRPr lang="en-GB" altLang="en-US" smtClean="0"/>
          </a:p>
          <a:p>
            <a:r>
              <a:rPr lang="en-GB" altLang="en-US" smtClean="0"/>
              <a:t>Kidneys not functioning means the patient is at risk of acid-base disorder.</a:t>
            </a:r>
          </a:p>
          <a:p>
            <a:endParaRPr lang="en-GB" altLang="en-US" smtClean="0"/>
          </a:p>
        </p:txBody>
      </p:sp>
      <p:cxnSp>
        <p:nvCxnSpPr>
          <p:cNvPr id="5" name="Straight Arrow Connector 4"/>
          <p:cNvCxnSpPr/>
          <p:nvPr/>
        </p:nvCxnSpPr>
        <p:spPr>
          <a:xfrm>
            <a:off x="3851275" y="3429000"/>
            <a:ext cx="8651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003675" y="3833813"/>
            <a:ext cx="8651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341438"/>
            <a:ext cx="2663825" cy="3779837"/>
          </a:xfrm>
        </p:spPr>
      </p:pic>
      <p:pic>
        <p:nvPicPr>
          <p:cNvPr id="24579"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125538"/>
            <a:ext cx="302418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GB" altLang="en-US" smtClean="0"/>
              <a:t>Urinalysis</a:t>
            </a:r>
          </a:p>
        </p:txBody>
      </p:sp>
      <p:sp>
        <p:nvSpPr>
          <p:cNvPr id="61443" name="Content Placeholder 2"/>
          <p:cNvSpPr>
            <a:spLocks noGrp="1"/>
          </p:cNvSpPr>
          <p:nvPr>
            <p:ph idx="1"/>
          </p:nvPr>
        </p:nvSpPr>
        <p:spPr/>
        <p:txBody>
          <a:bodyPr/>
          <a:lstStyle/>
          <a:p>
            <a:r>
              <a:rPr lang="en-GB" altLang="en-US" smtClean="0"/>
              <a:t>Provides important information about kidney function</a:t>
            </a:r>
          </a:p>
          <a:p>
            <a:endParaRPr lang="en-GB" altLang="en-US" smtClean="0"/>
          </a:p>
          <a:p>
            <a:r>
              <a:rPr lang="en-GB" altLang="en-US" smtClean="0"/>
              <a:t>Combur 7</a:t>
            </a:r>
          </a:p>
          <a:p>
            <a:r>
              <a:rPr lang="en-GB" altLang="en-US" smtClean="0"/>
              <a:t>Seven patch test strip</a:t>
            </a:r>
          </a:p>
          <a:p>
            <a:r>
              <a:rPr lang="en-GB" altLang="en-US" smtClean="0"/>
              <a:t>Visually read or using urisys meter</a:t>
            </a:r>
          </a:p>
          <a:p>
            <a:r>
              <a:rPr lang="en-GB" altLang="en-US" smtClean="0"/>
              <a:t>Fresh samples only</a:t>
            </a:r>
          </a:p>
          <a:p>
            <a:r>
              <a:rPr lang="en-GB" altLang="en-US" smtClean="0"/>
              <a:t>Mix well before use</a:t>
            </a:r>
          </a:p>
          <a:p>
            <a:endParaRPr lang="en-GB" altLang="en-US" smtClean="0"/>
          </a:p>
        </p:txBody>
      </p:sp>
      <p:pic>
        <p:nvPicPr>
          <p:cNvPr id="6144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052513"/>
            <a:ext cx="18811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GB" altLang="en-US" smtClean="0"/>
              <a:t>Tests</a:t>
            </a:r>
          </a:p>
        </p:txBody>
      </p:sp>
      <p:sp>
        <p:nvSpPr>
          <p:cNvPr id="62467" name="Content Placeholder 2"/>
          <p:cNvSpPr>
            <a:spLocks noGrp="1"/>
          </p:cNvSpPr>
          <p:nvPr>
            <p:ph idx="1"/>
          </p:nvPr>
        </p:nvSpPr>
        <p:spPr/>
        <p:txBody>
          <a:bodyPr/>
          <a:lstStyle/>
          <a:p>
            <a:r>
              <a:rPr lang="en-GB" altLang="en-US" smtClean="0"/>
              <a:t>pH</a:t>
            </a:r>
          </a:p>
          <a:p>
            <a:r>
              <a:rPr lang="en-GB" altLang="en-US" smtClean="0"/>
              <a:t>Glucose</a:t>
            </a:r>
          </a:p>
          <a:p>
            <a:r>
              <a:rPr lang="en-GB" altLang="en-US" smtClean="0"/>
              <a:t>Ketones</a:t>
            </a:r>
          </a:p>
          <a:p>
            <a:r>
              <a:rPr lang="en-GB" altLang="en-US" smtClean="0"/>
              <a:t>Leucocytes</a:t>
            </a:r>
          </a:p>
          <a:p>
            <a:r>
              <a:rPr lang="en-GB" altLang="en-US" smtClean="0"/>
              <a:t>Nitrites</a:t>
            </a:r>
          </a:p>
          <a:p>
            <a:r>
              <a:rPr lang="en-GB" altLang="en-US" smtClean="0"/>
              <a:t>Protein</a:t>
            </a:r>
          </a:p>
          <a:p>
            <a:r>
              <a:rPr lang="en-GB" altLang="en-US" smtClean="0"/>
              <a:t>Blood</a:t>
            </a:r>
          </a:p>
          <a:p>
            <a:endParaRPr lang="en-GB"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1042988" y="1027113"/>
            <a:ext cx="7024687" cy="530225"/>
          </a:xfrm>
        </p:spPr>
        <p:txBody>
          <a:bodyPr rtlCol="0">
            <a:normAutofit fontScale="90000"/>
          </a:bodyPr>
          <a:lstStyle/>
          <a:p>
            <a:pPr fontAlgn="auto">
              <a:spcAft>
                <a:spcPts val="0"/>
              </a:spcAft>
              <a:defRPr/>
            </a:pPr>
            <a:r>
              <a:rPr lang="en-US" altLang="en-US" dirty="0" smtClean="0"/>
              <a:t>Interpretation</a:t>
            </a:r>
            <a:endParaRPr lang="en-US" altLang="en-US" dirty="0"/>
          </a:p>
        </p:txBody>
      </p:sp>
      <p:sp>
        <p:nvSpPr>
          <p:cNvPr id="24584" name="Rectangle 8"/>
          <p:cNvSpPr>
            <a:spLocks noGrp="1" noChangeArrowheads="1"/>
          </p:cNvSpPr>
          <p:nvPr>
            <p:ph type="body" idx="1"/>
          </p:nvPr>
        </p:nvSpPr>
        <p:spPr>
          <a:xfrm>
            <a:off x="1042988" y="1628775"/>
            <a:ext cx="6777037" cy="4203700"/>
          </a:xfrm>
        </p:spPr>
        <p:txBody>
          <a:bodyPr rtlCol="0">
            <a:normAutofit lnSpcReduction="10000"/>
          </a:bodyPr>
          <a:lstStyle/>
          <a:p>
            <a:pPr indent="-274320" fontAlgn="auto">
              <a:spcAft>
                <a:spcPts val="0"/>
              </a:spcAft>
              <a:defRPr/>
            </a:pPr>
            <a:r>
              <a:rPr lang="en-US" altLang="en-US" dirty="0">
                <a:solidFill>
                  <a:schemeClr val="accent1"/>
                </a:solidFill>
              </a:rPr>
              <a:t>pH</a:t>
            </a:r>
            <a:r>
              <a:rPr lang="en-US" altLang="en-US" dirty="0">
                <a:solidFill>
                  <a:srgbClr val="FF6600"/>
                </a:solidFill>
              </a:rPr>
              <a:t> </a:t>
            </a:r>
            <a:endParaRPr lang="en-US" altLang="en-US" dirty="0"/>
          </a:p>
          <a:p>
            <a:pPr marL="640080" lvl="1" indent="-274320" fontAlgn="auto">
              <a:spcAft>
                <a:spcPts val="0"/>
              </a:spcAft>
              <a:defRPr/>
            </a:pPr>
            <a:r>
              <a:rPr lang="en-US" altLang="en-US" dirty="0" smtClean="0"/>
              <a:t>acid base status of urine</a:t>
            </a:r>
            <a:endParaRPr lang="en-US" altLang="en-US" dirty="0"/>
          </a:p>
          <a:p>
            <a:pPr marL="640080" lvl="1" indent="-274320" fontAlgn="auto">
              <a:spcAft>
                <a:spcPts val="0"/>
              </a:spcAft>
              <a:defRPr/>
            </a:pPr>
            <a:r>
              <a:rPr lang="en-US" altLang="en-US" dirty="0" smtClean="0"/>
              <a:t>alkaline </a:t>
            </a:r>
            <a:r>
              <a:rPr lang="en-US" altLang="en-US" dirty="0"/>
              <a:t>pH indicates old sample or urinary tract infection</a:t>
            </a:r>
          </a:p>
          <a:p>
            <a:pPr indent="-274320" fontAlgn="auto">
              <a:spcAft>
                <a:spcPts val="0"/>
              </a:spcAft>
              <a:defRPr/>
            </a:pPr>
            <a:r>
              <a:rPr lang="en-US" altLang="en-US" dirty="0" smtClean="0">
                <a:solidFill>
                  <a:schemeClr val="accent1"/>
                </a:solidFill>
              </a:rPr>
              <a:t>Protein</a:t>
            </a:r>
            <a:r>
              <a:rPr lang="en-US" altLang="en-US" dirty="0" smtClean="0"/>
              <a:t> </a:t>
            </a:r>
          </a:p>
          <a:p>
            <a:pPr marL="640080" lvl="1" indent="-274320" fontAlgn="auto">
              <a:spcAft>
                <a:spcPts val="0"/>
              </a:spcAft>
              <a:defRPr/>
            </a:pPr>
            <a:r>
              <a:rPr lang="en-US" altLang="en-US" dirty="0" smtClean="0"/>
              <a:t>presence suggests renal </a:t>
            </a:r>
            <a:r>
              <a:rPr lang="en-US" altLang="en-US" dirty="0"/>
              <a:t>disease</a:t>
            </a:r>
          </a:p>
          <a:p>
            <a:pPr indent="-274320" fontAlgn="auto">
              <a:spcAft>
                <a:spcPts val="0"/>
              </a:spcAft>
              <a:defRPr/>
            </a:pPr>
            <a:r>
              <a:rPr lang="en-US" altLang="en-US" dirty="0" smtClean="0">
                <a:solidFill>
                  <a:schemeClr val="accent1"/>
                </a:solidFill>
              </a:rPr>
              <a:t>Glucose</a:t>
            </a:r>
            <a:endParaRPr lang="en-US" altLang="en-US" dirty="0" smtClean="0"/>
          </a:p>
          <a:p>
            <a:pPr marL="640080" lvl="1" indent="-274320" fontAlgn="auto">
              <a:spcAft>
                <a:spcPts val="0"/>
              </a:spcAft>
              <a:defRPr/>
            </a:pPr>
            <a:r>
              <a:rPr lang="en-US" altLang="en-US" dirty="0" smtClean="0"/>
              <a:t>Generally found in urine at blood concentrations &gt;10 </a:t>
            </a:r>
            <a:r>
              <a:rPr lang="en-US" altLang="en-US" dirty="0" err="1" smtClean="0"/>
              <a:t>mmol</a:t>
            </a:r>
            <a:r>
              <a:rPr lang="en-US" altLang="en-US" dirty="0" smtClean="0"/>
              <a:t>/L</a:t>
            </a:r>
          </a:p>
          <a:p>
            <a:pPr marL="640080" lvl="1" indent="-274320" fontAlgn="auto">
              <a:spcAft>
                <a:spcPts val="0"/>
              </a:spcAft>
              <a:defRPr/>
            </a:pPr>
            <a:r>
              <a:rPr lang="en-US" altLang="en-US" dirty="0" smtClean="0"/>
              <a:t>Can suggest diabetes mellitus</a:t>
            </a:r>
          </a:p>
          <a:p>
            <a:pPr marL="640080" lvl="1" indent="-274320" fontAlgn="auto">
              <a:spcAft>
                <a:spcPts val="0"/>
              </a:spcAft>
              <a:defRPr/>
            </a:pPr>
            <a:r>
              <a:rPr lang="en-US" altLang="en-US" dirty="0" smtClean="0"/>
              <a:t>Reduced renal absorption</a:t>
            </a:r>
            <a:endParaRPr lang="en-US" altLang="en-US" dirty="0"/>
          </a:p>
          <a:p>
            <a:pPr indent="-274320" fontAlgn="auto">
              <a:spcAft>
                <a:spcPts val="0"/>
              </a:spcAft>
              <a:defRPr/>
            </a:pPr>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42988" y="836613"/>
            <a:ext cx="7024687" cy="601662"/>
          </a:xfrm>
        </p:spPr>
        <p:txBody>
          <a:bodyPr rtlCol="0">
            <a:normAutofit fontScale="90000"/>
          </a:bodyPr>
          <a:lstStyle/>
          <a:p>
            <a:pPr fontAlgn="auto">
              <a:spcAft>
                <a:spcPts val="0"/>
              </a:spcAft>
              <a:defRPr/>
            </a:pPr>
            <a:r>
              <a:rPr lang="en-US" altLang="en-US" dirty="0" smtClean="0"/>
              <a:t>Interpretation</a:t>
            </a:r>
            <a:endParaRPr lang="en-US" altLang="en-US" dirty="0"/>
          </a:p>
        </p:txBody>
      </p:sp>
      <p:sp>
        <p:nvSpPr>
          <p:cNvPr id="64515" name="Rectangle 3"/>
          <p:cNvSpPr>
            <a:spLocks noGrp="1" noChangeArrowheads="1"/>
          </p:cNvSpPr>
          <p:nvPr>
            <p:ph type="body" idx="1"/>
          </p:nvPr>
        </p:nvSpPr>
        <p:spPr>
          <a:xfrm>
            <a:off x="971550" y="1412875"/>
            <a:ext cx="6777038" cy="5040313"/>
          </a:xfrm>
        </p:spPr>
        <p:txBody>
          <a:bodyPr/>
          <a:lstStyle/>
          <a:p>
            <a:r>
              <a:rPr lang="en-US" altLang="en-US" smtClean="0">
                <a:solidFill>
                  <a:schemeClr val="accent1"/>
                </a:solidFill>
              </a:rPr>
              <a:t>Blood</a:t>
            </a:r>
            <a:endParaRPr lang="en-US" altLang="en-US" smtClean="0">
              <a:solidFill>
                <a:srgbClr val="FF0000"/>
              </a:solidFill>
            </a:endParaRPr>
          </a:p>
          <a:p>
            <a:pPr lvl="1"/>
            <a:r>
              <a:rPr lang="en-US" altLang="en-US" smtClean="0"/>
              <a:t>red blood cells, hemoglobin, or myoglobin (muscle hemoglobin)</a:t>
            </a:r>
          </a:p>
          <a:p>
            <a:pPr lvl="1"/>
            <a:r>
              <a:rPr lang="en-US" altLang="en-US" smtClean="0"/>
              <a:t>sensitive early indicator of renal disease</a:t>
            </a:r>
            <a:endParaRPr lang="en-US" altLang="en-US" smtClean="0">
              <a:solidFill>
                <a:srgbClr val="9933FF"/>
              </a:solidFill>
            </a:endParaRPr>
          </a:p>
          <a:p>
            <a:pPr>
              <a:lnSpc>
                <a:spcPct val="80000"/>
              </a:lnSpc>
            </a:pPr>
            <a:r>
              <a:rPr lang="en-US" altLang="en-US" smtClean="0">
                <a:solidFill>
                  <a:schemeClr val="accent1"/>
                </a:solidFill>
              </a:rPr>
              <a:t>Ketones</a:t>
            </a:r>
            <a:r>
              <a:rPr lang="en-US" altLang="en-US" smtClean="0"/>
              <a:t> </a:t>
            </a:r>
          </a:p>
          <a:p>
            <a:pPr lvl="1">
              <a:lnSpc>
                <a:spcPct val="80000"/>
              </a:lnSpc>
            </a:pPr>
            <a:r>
              <a:rPr lang="en-US" altLang="en-US" smtClean="0"/>
              <a:t>normal product of fat metabolism</a:t>
            </a:r>
          </a:p>
          <a:p>
            <a:pPr lvl="1">
              <a:lnSpc>
                <a:spcPct val="80000"/>
              </a:lnSpc>
            </a:pPr>
            <a:r>
              <a:rPr lang="en-US" altLang="en-US" smtClean="0"/>
              <a:t>increased amounts seen in diabetes or starvation (extreme dieting)</a:t>
            </a:r>
          </a:p>
          <a:p>
            <a:pPr>
              <a:lnSpc>
                <a:spcPct val="80000"/>
              </a:lnSpc>
            </a:pPr>
            <a:r>
              <a:rPr lang="en-US" altLang="en-US" smtClean="0">
                <a:solidFill>
                  <a:schemeClr val="accent1"/>
                </a:solidFill>
              </a:rPr>
              <a:t>Nitrites</a:t>
            </a:r>
            <a:endParaRPr lang="en-US" altLang="en-US" smtClean="0"/>
          </a:p>
          <a:p>
            <a:pPr lvl="1">
              <a:lnSpc>
                <a:spcPct val="80000"/>
              </a:lnSpc>
            </a:pPr>
            <a:r>
              <a:rPr lang="en-US" altLang="en-US" smtClean="0"/>
              <a:t>certain bacteria convert normal urine nitrate to nitrite</a:t>
            </a:r>
          </a:p>
          <a:p>
            <a:pPr lvl="1">
              <a:lnSpc>
                <a:spcPct val="80000"/>
              </a:lnSpc>
            </a:pPr>
            <a:r>
              <a:rPr lang="en-US" altLang="en-US" smtClean="0"/>
              <a:t>indicator of urinary tract infection </a:t>
            </a:r>
          </a:p>
          <a:p>
            <a:pPr>
              <a:lnSpc>
                <a:spcPct val="80000"/>
              </a:lnSpc>
            </a:pPr>
            <a:r>
              <a:rPr lang="en-US" altLang="en-US" smtClean="0">
                <a:solidFill>
                  <a:schemeClr val="accent1"/>
                </a:solidFill>
              </a:rPr>
              <a:t>Leucocytes</a:t>
            </a:r>
            <a:endParaRPr lang="en-US" altLang="en-US" smtClean="0"/>
          </a:p>
          <a:p>
            <a:pPr lvl="1">
              <a:lnSpc>
                <a:spcPct val="80000"/>
              </a:lnSpc>
            </a:pPr>
            <a:r>
              <a:rPr lang="en-US" altLang="en-US" smtClean="0"/>
              <a:t>indicator of urinary tract infection</a:t>
            </a:r>
          </a:p>
          <a:p>
            <a:pPr>
              <a:lnSpc>
                <a:spcPct val="80000"/>
              </a:lnSpc>
            </a:pPr>
            <a:endParaRPr lang="en-US" altLang="en-US" sz="2800" smtClean="0"/>
          </a:p>
          <a:p>
            <a:pPr>
              <a:lnSpc>
                <a:spcPct val="80000"/>
              </a:lnSpc>
            </a:pPr>
            <a:endParaRPr lang="en-US" altLang="en-US" smtClean="0"/>
          </a:p>
          <a:p>
            <a:pPr>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GB" altLang="en-US" smtClean="0"/>
              <a:t>Levels of detection</a:t>
            </a:r>
          </a:p>
        </p:txBody>
      </p:sp>
      <p:graphicFrame>
        <p:nvGraphicFramePr>
          <p:cNvPr id="4" name="Content Placeholder 3"/>
          <p:cNvGraphicFramePr>
            <a:graphicFrameLocks noGrp="1"/>
          </p:cNvGraphicFramePr>
          <p:nvPr>
            <p:ph idx="1"/>
          </p:nvPr>
        </p:nvGraphicFramePr>
        <p:xfrm>
          <a:off x="1042988" y="2324100"/>
          <a:ext cx="6777037" cy="2595563"/>
        </p:xfrm>
        <a:graphic>
          <a:graphicData uri="http://schemas.openxmlformats.org/drawingml/2006/table">
            <a:tbl>
              <a:tblPr firstRow="1" bandRow="1">
                <a:tableStyleId>{5C22544A-7EE6-4342-B048-85BDC9FD1C3A}</a:tableStyleId>
              </a:tblPr>
              <a:tblGrid>
                <a:gridCol w="2259012"/>
                <a:gridCol w="2259012"/>
                <a:gridCol w="2259012"/>
              </a:tblGrid>
              <a:tr h="370795">
                <a:tc>
                  <a:txBody>
                    <a:bodyPr/>
                    <a:lstStyle/>
                    <a:p>
                      <a:endParaRPr lang="en-GB" sz="1800" dirty="0"/>
                    </a:p>
                  </a:txBody>
                  <a:tcPr marT="45714" marB="45714"/>
                </a:tc>
                <a:tc>
                  <a:txBody>
                    <a:bodyPr/>
                    <a:lstStyle/>
                    <a:p>
                      <a:r>
                        <a:rPr lang="en-GB" sz="1800" dirty="0" smtClean="0"/>
                        <a:t>Visual</a:t>
                      </a:r>
                      <a:endParaRPr lang="en-GB" sz="1800" dirty="0"/>
                    </a:p>
                  </a:txBody>
                  <a:tcPr marT="45714" marB="45714"/>
                </a:tc>
                <a:tc>
                  <a:txBody>
                    <a:bodyPr/>
                    <a:lstStyle/>
                    <a:p>
                      <a:r>
                        <a:rPr lang="en-GB" sz="1800" dirty="0" err="1" smtClean="0"/>
                        <a:t>Urisys</a:t>
                      </a:r>
                      <a:endParaRPr lang="en-GB" sz="1800" dirty="0"/>
                    </a:p>
                  </a:txBody>
                  <a:tcPr marT="45714" marB="45714"/>
                </a:tc>
              </a:tr>
              <a:tr h="370795">
                <a:tc>
                  <a:txBody>
                    <a:bodyPr/>
                    <a:lstStyle/>
                    <a:p>
                      <a:r>
                        <a:rPr lang="en-GB" sz="1800" dirty="0" smtClean="0"/>
                        <a:t>Leucocytes</a:t>
                      </a:r>
                    </a:p>
                  </a:txBody>
                  <a:tcPr marT="45714" marB="45714"/>
                </a:tc>
                <a:tc>
                  <a:txBody>
                    <a:bodyPr/>
                    <a:lstStyle/>
                    <a:p>
                      <a:r>
                        <a:rPr lang="en-GB" sz="1800" dirty="0" smtClean="0"/>
                        <a:t>10-25 LEU/</a:t>
                      </a:r>
                      <a:r>
                        <a:rPr lang="en-GB" sz="1800" dirty="0" smtClean="0">
                          <a:latin typeface="Symbol" panose="05050102010706020507" pitchFamily="18" charset="2"/>
                        </a:rPr>
                        <a:t>m</a:t>
                      </a:r>
                      <a:r>
                        <a:rPr lang="en-GB" sz="1800" dirty="0" smtClean="0"/>
                        <a:t>l</a:t>
                      </a:r>
                      <a:endParaRPr lang="en-GB" sz="1800" dirty="0"/>
                    </a:p>
                  </a:txBody>
                  <a:tcPr marT="45714" marB="45714"/>
                </a:tc>
                <a:tc>
                  <a:txBody>
                    <a:bodyPr/>
                    <a:lstStyle/>
                    <a:p>
                      <a:r>
                        <a:rPr lang="en-GB" sz="1800" dirty="0" smtClean="0"/>
                        <a:t>25 LEU/</a:t>
                      </a:r>
                      <a:r>
                        <a:rPr lang="en-GB" sz="1800" dirty="0" smtClean="0">
                          <a:latin typeface="Symbol" panose="05050102010706020507" pitchFamily="18" charset="2"/>
                        </a:rPr>
                        <a:t>m</a:t>
                      </a:r>
                      <a:r>
                        <a:rPr lang="en-GB" sz="1800" dirty="0" smtClean="0"/>
                        <a:t>l</a:t>
                      </a:r>
                      <a:endParaRPr lang="en-GB" sz="1800" dirty="0"/>
                    </a:p>
                  </a:txBody>
                  <a:tcPr marT="45714" marB="45714"/>
                </a:tc>
              </a:tr>
              <a:tr h="370795">
                <a:tc>
                  <a:txBody>
                    <a:bodyPr/>
                    <a:lstStyle/>
                    <a:p>
                      <a:r>
                        <a:rPr lang="en-GB" sz="1800" dirty="0" smtClean="0"/>
                        <a:t>Nitrites</a:t>
                      </a:r>
                      <a:endParaRPr lang="en-GB" sz="1800" dirty="0"/>
                    </a:p>
                  </a:txBody>
                  <a:tcPr marT="45714" marB="45714"/>
                </a:tc>
                <a:tc>
                  <a:txBody>
                    <a:bodyPr/>
                    <a:lstStyle/>
                    <a:p>
                      <a:r>
                        <a:rPr lang="en-GB" sz="1800" dirty="0" smtClean="0"/>
                        <a:t>11 </a:t>
                      </a:r>
                      <a:r>
                        <a:rPr lang="en-GB" sz="1800" dirty="0" err="1" smtClean="0">
                          <a:latin typeface="Symbol" panose="05050102010706020507" pitchFamily="18" charset="2"/>
                        </a:rPr>
                        <a:t>m</a:t>
                      </a:r>
                      <a:r>
                        <a:rPr lang="en-GB" sz="1800" dirty="0" err="1" smtClean="0"/>
                        <a:t>mol</a:t>
                      </a:r>
                      <a:r>
                        <a:rPr lang="en-GB" sz="1800" dirty="0" smtClean="0"/>
                        <a:t>/L</a:t>
                      </a:r>
                      <a:endParaRPr lang="en-GB" sz="1800" dirty="0"/>
                    </a:p>
                  </a:txBody>
                  <a:tcPr marT="45714" marB="45714"/>
                </a:tc>
                <a:tc>
                  <a:txBody>
                    <a:bodyPr/>
                    <a:lstStyle/>
                    <a:p>
                      <a:r>
                        <a:rPr lang="en-GB" sz="1800" dirty="0" smtClean="0"/>
                        <a:t>21 </a:t>
                      </a:r>
                      <a:r>
                        <a:rPr lang="en-GB" sz="1800" dirty="0" err="1" smtClean="0">
                          <a:latin typeface="Symbol" panose="05050102010706020507" pitchFamily="18" charset="2"/>
                        </a:rPr>
                        <a:t>m</a:t>
                      </a:r>
                      <a:r>
                        <a:rPr lang="en-GB" sz="1800" dirty="0" err="1" smtClean="0"/>
                        <a:t>mol</a:t>
                      </a:r>
                      <a:r>
                        <a:rPr lang="en-GB" sz="1800" dirty="0" smtClean="0"/>
                        <a:t>/L</a:t>
                      </a:r>
                      <a:endParaRPr lang="en-GB" sz="1800" dirty="0"/>
                    </a:p>
                  </a:txBody>
                  <a:tcPr marT="45714" marB="45714"/>
                </a:tc>
              </a:tr>
              <a:tr h="370795">
                <a:tc>
                  <a:txBody>
                    <a:bodyPr/>
                    <a:lstStyle/>
                    <a:p>
                      <a:r>
                        <a:rPr lang="en-GB" sz="1800" dirty="0" smtClean="0"/>
                        <a:t>Protein</a:t>
                      </a:r>
                      <a:endParaRPr lang="en-GB" sz="1800" dirty="0"/>
                    </a:p>
                  </a:txBody>
                  <a:tcPr marT="45714" marB="45714"/>
                </a:tc>
                <a:tc>
                  <a:txBody>
                    <a:bodyPr/>
                    <a:lstStyle/>
                    <a:p>
                      <a:r>
                        <a:rPr lang="en-GB" sz="1800" dirty="0" smtClean="0"/>
                        <a:t>6 mg albumin/</a:t>
                      </a:r>
                      <a:r>
                        <a:rPr lang="en-GB" sz="1800" dirty="0" err="1" smtClean="0"/>
                        <a:t>dL</a:t>
                      </a:r>
                      <a:endParaRPr lang="en-GB" sz="1800" dirty="0"/>
                    </a:p>
                  </a:txBody>
                  <a:tcPr marT="45714" marB="45714"/>
                </a:tc>
                <a:tc>
                  <a:txBody>
                    <a:bodyPr/>
                    <a:lstStyle/>
                    <a:p>
                      <a:r>
                        <a:rPr lang="en-GB" sz="1800" dirty="0" smtClean="0"/>
                        <a:t>25 mg albumin/</a:t>
                      </a:r>
                      <a:r>
                        <a:rPr lang="en-GB" sz="1800" dirty="0" err="1" smtClean="0"/>
                        <a:t>dL</a:t>
                      </a:r>
                      <a:endParaRPr lang="en-GB" sz="1800" dirty="0"/>
                    </a:p>
                  </a:txBody>
                  <a:tcPr marT="45714" marB="45714"/>
                </a:tc>
              </a:tr>
              <a:tr h="370795">
                <a:tc>
                  <a:txBody>
                    <a:bodyPr/>
                    <a:lstStyle/>
                    <a:p>
                      <a:r>
                        <a:rPr lang="en-GB" sz="1800" dirty="0" smtClean="0"/>
                        <a:t>Glucose</a:t>
                      </a:r>
                      <a:endParaRPr lang="en-GB" sz="1800" dirty="0"/>
                    </a:p>
                  </a:txBody>
                  <a:tcPr marT="45714" marB="45714"/>
                </a:tc>
                <a:tc>
                  <a:txBody>
                    <a:bodyPr/>
                    <a:lstStyle/>
                    <a:p>
                      <a:r>
                        <a:rPr lang="en-GB" sz="1800" dirty="0" smtClean="0"/>
                        <a:t>2.2 </a:t>
                      </a:r>
                      <a:r>
                        <a:rPr lang="en-GB" sz="1800" dirty="0" err="1" smtClean="0"/>
                        <a:t>mmol</a:t>
                      </a:r>
                      <a:r>
                        <a:rPr lang="en-GB" sz="1800" dirty="0" smtClean="0"/>
                        <a:t>/L</a:t>
                      </a:r>
                      <a:endParaRPr lang="en-GB" sz="1800" dirty="0"/>
                    </a:p>
                  </a:txBody>
                  <a:tcPr marT="45714" marB="45714"/>
                </a:tc>
                <a:tc>
                  <a:txBody>
                    <a:bodyPr/>
                    <a:lstStyle/>
                    <a:p>
                      <a:r>
                        <a:rPr lang="en-GB" sz="1800" dirty="0" smtClean="0"/>
                        <a:t>2.8 </a:t>
                      </a:r>
                      <a:r>
                        <a:rPr lang="en-GB" sz="1800" dirty="0" err="1" smtClean="0"/>
                        <a:t>mmol</a:t>
                      </a:r>
                      <a:r>
                        <a:rPr lang="en-GB" sz="1800" dirty="0" smtClean="0"/>
                        <a:t>/L</a:t>
                      </a:r>
                      <a:endParaRPr lang="en-GB" sz="1800" dirty="0"/>
                    </a:p>
                  </a:txBody>
                  <a:tcPr marT="45714" marB="45714"/>
                </a:tc>
              </a:tr>
              <a:tr h="370795">
                <a:tc>
                  <a:txBody>
                    <a:bodyPr/>
                    <a:lstStyle/>
                    <a:p>
                      <a:r>
                        <a:rPr lang="en-GB" sz="1800" dirty="0" smtClean="0"/>
                        <a:t>Ketones</a:t>
                      </a:r>
                      <a:endParaRPr lang="en-GB" sz="1800" dirty="0"/>
                    </a:p>
                  </a:txBody>
                  <a:tcPr marT="45714" marB="45714"/>
                </a:tc>
                <a:tc>
                  <a:txBody>
                    <a:bodyPr/>
                    <a:lstStyle/>
                    <a:p>
                      <a:r>
                        <a:rPr lang="en-GB" sz="1800" dirty="0" smtClean="0"/>
                        <a:t>0.5</a:t>
                      </a:r>
                      <a:r>
                        <a:rPr lang="en-GB" sz="1800" baseline="0" dirty="0" smtClean="0"/>
                        <a:t> </a:t>
                      </a:r>
                      <a:r>
                        <a:rPr lang="en-GB" sz="1800" baseline="0" dirty="0" err="1" smtClean="0"/>
                        <a:t>mmol</a:t>
                      </a:r>
                      <a:r>
                        <a:rPr lang="en-GB" sz="1800" baseline="0" dirty="0" smtClean="0"/>
                        <a:t>/L</a:t>
                      </a:r>
                      <a:endParaRPr lang="en-GB" sz="1800" dirty="0"/>
                    </a:p>
                  </a:txBody>
                  <a:tcPr marT="45714" marB="45714"/>
                </a:tc>
                <a:tc>
                  <a:txBody>
                    <a:bodyPr/>
                    <a:lstStyle/>
                    <a:p>
                      <a:r>
                        <a:rPr lang="en-GB" sz="1800" dirty="0" smtClean="0"/>
                        <a:t>1 </a:t>
                      </a:r>
                      <a:r>
                        <a:rPr lang="en-GB" sz="1800" dirty="0" err="1" smtClean="0"/>
                        <a:t>mmol</a:t>
                      </a:r>
                      <a:r>
                        <a:rPr lang="en-GB" sz="1800" dirty="0" smtClean="0"/>
                        <a:t>/L</a:t>
                      </a:r>
                      <a:endParaRPr lang="en-GB" sz="1800" dirty="0"/>
                    </a:p>
                  </a:txBody>
                  <a:tcPr marT="45714" marB="45714"/>
                </a:tc>
              </a:tr>
              <a:tr h="370795">
                <a:tc>
                  <a:txBody>
                    <a:bodyPr/>
                    <a:lstStyle/>
                    <a:p>
                      <a:r>
                        <a:rPr lang="en-GB" sz="1800" dirty="0" smtClean="0"/>
                        <a:t>Blood</a:t>
                      </a:r>
                      <a:endParaRPr lang="en-GB" sz="1800" dirty="0"/>
                    </a:p>
                  </a:txBody>
                  <a:tcPr marT="45714" marB="45714"/>
                </a:tc>
                <a:tc>
                  <a:txBody>
                    <a:bodyPr/>
                    <a:lstStyle/>
                    <a:p>
                      <a:r>
                        <a:rPr lang="en-GB" sz="1800" dirty="0" smtClean="0"/>
                        <a:t>5 ERY/</a:t>
                      </a:r>
                      <a:r>
                        <a:rPr lang="en-GB" sz="1800" dirty="0" smtClean="0">
                          <a:latin typeface="Symbol" panose="05050102010706020507" pitchFamily="18" charset="2"/>
                        </a:rPr>
                        <a:t>m</a:t>
                      </a:r>
                      <a:r>
                        <a:rPr lang="en-GB" sz="1800" dirty="0" smtClean="0"/>
                        <a:t>l</a:t>
                      </a:r>
                      <a:endParaRPr lang="en-GB" sz="1800" dirty="0"/>
                    </a:p>
                  </a:txBody>
                  <a:tcPr marT="45714" marB="45714"/>
                </a:tc>
                <a:tc>
                  <a:txBody>
                    <a:bodyPr/>
                    <a:lstStyle/>
                    <a:p>
                      <a:r>
                        <a:rPr lang="en-GB" sz="1800" dirty="0" smtClean="0"/>
                        <a:t>20 ERY/</a:t>
                      </a:r>
                      <a:r>
                        <a:rPr lang="en-GB" sz="1800" dirty="0" smtClean="0">
                          <a:latin typeface="Symbol" panose="05050102010706020507" pitchFamily="18" charset="2"/>
                        </a:rPr>
                        <a:t>m</a:t>
                      </a:r>
                      <a:r>
                        <a:rPr lang="en-GB" sz="1800" dirty="0" smtClean="0"/>
                        <a:t>l</a:t>
                      </a:r>
                      <a:endParaRPr lang="en-GB" sz="1800" dirty="0"/>
                    </a:p>
                  </a:txBody>
                  <a:tcPr marT="45714" marB="45714"/>
                </a:tc>
              </a:tr>
            </a:tbl>
          </a:graphicData>
        </a:graphic>
      </p:graphicFrame>
      <p:sp>
        <p:nvSpPr>
          <p:cNvPr id="65573" name="TextBox 4"/>
          <p:cNvSpPr txBox="1">
            <a:spLocks noChangeArrowheads="1"/>
          </p:cNvSpPr>
          <p:nvPr/>
        </p:nvSpPr>
        <p:spPr bwMode="auto">
          <a:xfrm>
            <a:off x="827088" y="5157788"/>
            <a:ext cx="7200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buFont typeface="Arial" charset="0"/>
              <a:buChar char="•"/>
            </a:pPr>
            <a:r>
              <a:rPr lang="en-GB" altLang="en-US">
                <a:solidFill>
                  <a:schemeClr val="tx2"/>
                </a:solidFill>
              </a:rPr>
              <a:t>Just because there is an analyte detected does not mean that there is underlying pathology </a:t>
            </a:r>
          </a:p>
          <a:p>
            <a:pPr>
              <a:buFont typeface="Arial" charset="0"/>
              <a:buChar char="•"/>
            </a:pPr>
            <a:r>
              <a:rPr lang="en-GB" altLang="en-US">
                <a:solidFill>
                  <a:schemeClr val="tx2"/>
                </a:solidFill>
              </a:rPr>
              <a:t>Use locally derived action limits</a:t>
            </a:r>
          </a:p>
          <a:p>
            <a:pPr>
              <a:buFont typeface="Arial" charset="0"/>
              <a:buChar char="•"/>
            </a:pPr>
            <a:r>
              <a:rPr lang="en-GB" altLang="en-US" b="1">
                <a:solidFill>
                  <a:schemeClr val="tx2"/>
                </a:solidFill>
              </a:rPr>
              <a:t>Action limit for protein = 30mg/dL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smtClean="0"/>
              <a:t>Limitations</a:t>
            </a:r>
          </a:p>
        </p:txBody>
      </p:sp>
      <p:sp>
        <p:nvSpPr>
          <p:cNvPr id="66563" name="Content Placeholder 2"/>
          <p:cNvSpPr>
            <a:spLocks noGrp="1"/>
          </p:cNvSpPr>
          <p:nvPr>
            <p:ph idx="1"/>
          </p:nvPr>
        </p:nvSpPr>
        <p:spPr/>
        <p:txBody>
          <a:bodyPr/>
          <a:lstStyle/>
          <a:p>
            <a:r>
              <a:rPr lang="en-GB" altLang="en-US" smtClean="0"/>
              <a:t>Captopril, phenoketones can produce false positive ketone results</a:t>
            </a:r>
          </a:p>
          <a:p>
            <a:r>
              <a:rPr lang="en-GB" altLang="en-US" smtClean="0"/>
              <a:t>Imipenen, meropenem and clavulanic acid can produce false positive leucocytes</a:t>
            </a:r>
          </a:p>
          <a:p>
            <a:r>
              <a:rPr lang="en-GB" altLang="en-US" smtClean="0"/>
              <a:t>False positive blood results 3 days before and 3 days after period</a:t>
            </a:r>
          </a:p>
          <a:p>
            <a:endParaRPr lang="en-GB"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042988" y="836613"/>
            <a:ext cx="7024687" cy="817562"/>
          </a:xfrm>
        </p:spPr>
        <p:txBody>
          <a:bodyPr/>
          <a:lstStyle/>
          <a:p>
            <a:r>
              <a:rPr lang="en-GB" altLang="en-US" smtClean="0"/>
              <a:t>Good Practice</a:t>
            </a:r>
          </a:p>
        </p:txBody>
      </p:sp>
      <p:sp>
        <p:nvSpPr>
          <p:cNvPr id="3" name="Content Placeholder 2"/>
          <p:cNvSpPr>
            <a:spLocks noGrp="1"/>
          </p:cNvSpPr>
          <p:nvPr>
            <p:ph idx="1"/>
          </p:nvPr>
        </p:nvSpPr>
        <p:spPr>
          <a:xfrm>
            <a:off x="1042988" y="1700213"/>
            <a:ext cx="6778625" cy="4608512"/>
          </a:xfrm>
        </p:spPr>
        <p:txBody>
          <a:bodyPr rtlCol="0">
            <a:normAutofit fontScale="92500" lnSpcReduction="10000"/>
          </a:bodyPr>
          <a:lstStyle/>
          <a:p>
            <a:pPr indent="-274320" fontAlgn="auto">
              <a:spcAft>
                <a:spcPts val="0"/>
              </a:spcAft>
              <a:defRPr/>
            </a:pPr>
            <a:r>
              <a:rPr lang="en-GB" dirty="0" smtClean="0"/>
              <a:t>Analyse sample as soon as possible</a:t>
            </a:r>
          </a:p>
          <a:p>
            <a:pPr indent="-274320" fontAlgn="auto">
              <a:spcAft>
                <a:spcPts val="0"/>
              </a:spcAft>
              <a:defRPr/>
            </a:pPr>
            <a:r>
              <a:rPr lang="en-GB" dirty="0" smtClean="0"/>
              <a:t>Thoroughly mix the sample</a:t>
            </a:r>
          </a:p>
          <a:p>
            <a:pPr indent="-274320" fontAlgn="auto">
              <a:spcAft>
                <a:spcPts val="0"/>
              </a:spcAft>
              <a:defRPr/>
            </a:pPr>
            <a:r>
              <a:rPr lang="en-GB" dirty="0" smtClean="0"/>
              <a:t>Wear PPE</a:t>
            </a:r>
          </a:p>
          <a:p>
            <a:pPr indent="-274320" fontAlgn="auto">
              <a:spcAft>
                <a:spcPts val="0"/>
              </a:spcAft>
              <a:defRPr/>
            </a:pPr>
            <a:r>
              <a:rPr lang="en-GB" dirty="0" smtClean="0"/>
              <a:t>Note smell, colour and clarity</a:t>
            </a:r>
          </a:p>
          <a:p>
            <a:pPr indent="-274320" fontAlgn="auto">
              <a:spcAft>
                <a:spcPts val="0"/>
              </a:spcAft>
              <a:defRPr/>
            </a:pPr>
            <a:r>
              <a:rPr lang="en-GB" dirty="0" smtClean="0"/>
              <a:t>Analyse in well lit area</a:t>
            </a:r>
          </a:p>
          <a:p>
            <a:pPr indent="-274320" fontAlgn="auto">
              <a:spcAft>
                <a:spcPts val="0"/>
              </a:spcAft>
              <a:defRPr/>
            </a:pPr>
            <a:r>
              <a:rPr lang="en-GB" dirty="0" smtClean="0"/>
              <a:t>Dip </a:t>
            </a:r>
            <a:r>
              <a:rPr lang="en-GB" dirty="0"/>
              <a:t>the reagent strip into the specimen ensuring all areas are covered. Remove after 2 </a:t>
            </a:r>
            <a:r>
              <a:rPr lang="en-GB" dirty="0" smtClean="0"/>
              <a:t>seconds</a:t>
            </a:r>
          </a:p>
          <a:p>
            <a:pPr indent="-274320" fontAlgn="auto">
              <a:spcAft>
                <a:spcPts val="0"/>
              </a:spcAft>
              <a:defRPr/>
            </a:pPr>
            <a:r>
              <a:rPr lang="en-GB" dirty="0" smtClean="0"/>
              <a:t>Tap </a:t>
            </a:r>
            <a:r>
              <a:rPr lang="en-GB" dirty="0"/>
              <a:t>the edge of the strip to remove excess </a:t>
            </a:r>
            <a:r>
              <a:rPr lang="en-GB" dirty="0" smtClean="0"/>
              <a:t>urine</a:t>
            </a:r>
          </a:p>
          <a:p>
            <a:pPr indent="-274320" fontAlgn="auto">
              <a:spcAft>
                <a:spcPts val="0"/>
              </a:spcAft>
              <a:defRPr/>
            </a:pPr>
            <a:r>
              <a:rPr lang="en-GB" dirty="0" smtClean="0"/>
              <a:t>If test to be read visually wait 2 minutes before reading strip</a:t>
            </a:r>
          </a:p>
          <a:p>
            <a:pPr indent="-274320" fontAlgn="auto">
              <a:spcAft>
                <a:spcPts val="0"/>
              </a:spcAft>
              <a:defRPr/>
            </a:pPr>
            <a:r>
              <a:rPr lang="en-GB" dirty="0" smtClean="0"/>
              <a:t>Ensure results transferred to notes</a:t>
            </a: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01662"/>
          </a:xfrm>
        </p:spPr>
        <p:txBody>
          <a:bodyPr rtlCol="0">
            <a:normAutofit fontScale="90000"/>
          </a:bodyPr>
          <a:lstStyle/>
          <a:p>
            <a:pPr fontAlgn="auto">
              <a:spcAft>
                <a:spcPts val="0"/>
              </a:spcAft>
              <a:defRPr/>
            </a:pPr>
            <a:r>
              <a:rPr lang="en-GB" dirty="0" smtClean="0"/>
              <a:t>Laboratory results and AKI</a:t>
            </a:r>
            <a:endParaRPr lang="en-GB" dirty="0"/>
          </a:p>
        </p:txBody>
      </p:sp>
      <p:sp>
        <p:nvSpPr>
          <p:cNvPr id="3" name="Content Placeholder 2"/>
          <p:cNvSpPr>
            <a:spLocks noGrp="1"/>
          </p:cNvSpPr>
          <p:nvPr>
            <p:ph idx="1"/>
          </p:nvPr>
        </p:nvSpPr>
        <p:spPr>
          <a:xfrm>
            <a:off x="1042988" y="1700213"/>
            <a:ext cx="6777037" cy="4537075"/>
          </a:xfrm>
        </p:spPr>
        <p:txBody>
          <a:bodyPr rtlCol="0">
            <a:normAutofit fontScale="85000" lnSpcReduction="10000"/>
          </a:bodyPr>
          <a:lstStyle/>
          <a:p>
            <a:pPr indent="-274320" fontAlgn="auto">
              <a:spcAft>
                <a:spcPts val="0"/>
              </a:spcAft>
              <a:defRPr/>
            </a:pPr>
            <a:r>
              <a:rPr lang="en-GB" dirty="0" smtClean="0"/>
              <a:t>Since March 2015 all NHS trusts in England should have implemented a national algorithm in their biochemistry departments for Standardising </a:t>
            </a:r>
            <a:r>
              <a:rPr lang="en-GB" dirty="0"/>
              <a:t>the early detection of </a:t>
            </a:r>
            <a:r>
              <a:rPr lang="en-GB" dirty="0" smtClean="0"/>
              <a:t>AKI. (NHS England 2015)</a:t>
            </a:r>
          </a:p>
          <a:p>
            <a:pPr indent="-274320" fontAlgn="auto">
              <a:spcAft>
                <a:spcPts val="0"/>
              </a:spcAft>
              <a:defRPr/>
            </a:pPr>
            <a:r>
              <a:rPr lang="en-GB" dirty="0" smtClean="0"/>
              <a:t>This laboratory system will generate an AKI result and score (1,2 or 3) depending on previous </a:t>
            </a:r>
            <a:r>
              <a:rPr lang="en-GB" dirty="0" err="1" smtClean="0"/>
              <a:t>creatinine</a:t>
            </a:r>
            <a:r>
              <a:rPr lang="en-GB" dirty="0" smtClean="0"/>
              <a:t> results.</a:t>
            </a:r>
          </a:p>
          <a:p>
            <a:pPr indent="-274320" fontAlgn="auto">
              <a:spcAft>
                <a:spcPts val="0"/>
              </a:spcAft>
              <a:defRPr/>
            </a:pPr>
            <a:r>
              <a:rPr lang="en-GB" dirty="0" smtClean="0"/>
              <a:t>It is essential that your clinical assessment is used in conjunction with the blood result to formulate the diagnosis. </a:t>
            </a:r>
            <a:endParaRPr lang="en-GB" dirty="0"/>
          </a:p>
          <a:p>
            <a:pPr indent="-274320" fontAlgn="auto">
              <a:spcAft>
                <a:spcPts val="0"/>
              </a:spcAft>
              <a:defRPr/>
            </a:pPr>
            <a:r>
              <a:rPr lang="en-GB" dirty="0" smtClean="0"/>
              <a:t>Urine output is also a key indicator of acute kidney injury and must be considered.</a:t>
            </a:r>
          </a:p>
          <a:p>
            <a:pPr indent="-274320" fontAlgn="auto">
              <a:spcAft>
                <a:spcPts val="0"/>
              </a:spcAft>
              <a:defRPr/>
            </a:pPr>
            <a:r>
              <a:rPr lang="en-GB" dirty="0" smtClean="0"/>
              <a:t>Pregnancy, extremes in muscle mass, CKD patients may generate false positive results.</a:t>
            </a:r>
          </a:p>
          <a:p>
            <a:pPr marL="68580" indent="0" fontAlgn="auto">
              <a:spcAft>
                <a:spcPts val="0"/>
              </a:spcAft>
              <a:buFont typeface="Wingdings 2" pitchFamily="18" charset="2"/>
              <a:buNone/>
              <a:defRPr/>
            </a:pPr>
            <a:r>
              <a:rPr lang="en-GB" dirty="0"/>
              <a:t>	</a:t>
            </a:r>
            <a:r>
              <a:rPr lang="en-GB" dirty="0" smtClean="0"/>
              <a:t>CAREFUL CLINICAL ASSESSMENT IS VITAL.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73100"/>
          </a:xfrm>
        </p:spPr>
        <p:txBody>
          <a:bodyPr rtlCol="0">
            <a:normAutofit fontScale="90000"/>
          </a:bodyPr>
          <a:lstStyle/>
          <a:p>
            <a:pPr fontAlgn="auto">
              <a:spcAft>
                <a:spcPts val="0"/>
              </a:spcAft>
              <a:defRPr/>
            </a:pPr>
            <a:r>
              <a:rPr lang="en-GB" dirty="0" smtClean="0"/>
              <a:t>Responsibility</a:t>
            </a:r>
            <a:endParaRPr lang="en-GB" dirty="0"/>
          </a:p>
        </p:txBody>
      </p:sp>
      <p:sp>
        <p:nvSpPr>
          <p:cNvPr id="3" name="Content Placeholder 2"/>
          <p:cNvSpPr>
            <a:spLocks noGrp="1"/>
          </p:cNvSpPr>
          <p:nvPr>
            <p:ph idx="1"/>
          </p:nvPr>
        </p:nvSpPr>
        <p:spPr>
          <a:xfrm>
            <a:off x="1042988" y="1700213"/>
            <a:ext cx="6777037" cy="4681537"/>
          </a:xfrm>
        </p:spPr>
        <p:txBody>
          <a:bodyPr rtlCol="0">
            <a:normAutofit lnSpcReduction="10000"/>
          </a:bodyPr>
          <a:lstStyle/>
          <a:p>
            <a:pPr indent="-274320" fontAlgn="auto">
              <a:spcAft>
                <a:spcPts val="0"/>
              </a:spcAft>
              <a:defRPr/>
            </a:pPr>
            <a:r>
              <a:rPr lang="en-GB" dirty="0" smtClean="0"/>
              <a:t>If blood samples have been taken ensure results are reviewed!</a:t>
            </a:r>
          </a:p>
          <a:p>
            <a:pPr indent="-274320" fontAlgn="auto">
              <a:spcAft>
                <a:spcPts val="0"/>
              </a:spcAft>
              <a:defRPr/>
            </a:pPr>
            <a:r>
              <a:rPr lang="en-GB" b="1" dirty="0" smtClean="0"/>
              <a:t>Medics</a:t>
            </a:r>
            <a:r>
              <a:rPr lang="en-GB" dirty="0" smtClean="0"/>
              <a:t> </a:t>
            </a:r>
          </a:p>
          <a:p>
            <a:pPr marL="640080" lvl="1" indent="-274320" fontAlgn="auto">
              <a:spcAft>
                <a:spcPts val="0"/>
              </a:spcAft>
              <a:defRPr/>
            </a:pPr>
            <a:r>
              <a:rPr lang="en-GB" dirty="0" smtClean="0"/>
              <a:t>Ensure you are aware of patients recent blood results and trends that may be developing</a:t>
            </a:r>
          </a:p>
          <a:p>
            <a:pPr indent="-274320" fontAlgn="auto">
              <a:spcAft>
                <a:spcPts val="0"/>
              </a:spcAft>
              <a:defRPr/>
            </a:pPr>
            <a:r>
              <a:rPr lang="en-GB" b="1" dirty="0" smtClean="0"/>
              <a:t>Pharmacists</a:t>
            </a:r>
          </a:p>
          <a:p>
            <a:pPr marL="640080" lvl="1" indent="-274320" fontAlgn="auto">
              <a:spcAft>
                <a:spcPts val="0"/>
              </a:spcAft>
              <a:defRPr/>
            </a:pPr>
            <a:r>
              <a:rPr lang="en-GB" dirty="0" smtClean="0"/>
              <a:t>When undertaking a medication review ensure you have access to patient results</a:t>
            </a:r>
          </a:p>
          <a:p>
            <a:pPr indent="-274320" fontAlgn="auto">
              <a:spcAft>
                <a:spcPts val="0"/>
              </a:spcAft>
              <a:defRPr/>
            </a:pPr>
            <a:r>
              <a:rPr lang="en-GB" b="1" dirty="0" smtClean="0"/>
              <a:t>Nursing team</a:t>
            </a:r>
          </a:p>
          <a:p>
            <a:pPr marL="640080" lvl="1" indent="-274320" fontAlgn="auto">
              <a:spcAft>
                <a:spcPts val="0"/>
              </a:spcAft>
              <a:defRPr/>
            </a:pPr>
            <a:r>
              <a:rPr lang="en-GB" dirty="0" smtClean="0"/>
              <a:t>If you are aware of abnormal results ensure they are being acted upon</a:t>
            </a:r>
          </a:p>
          <a:p>
            <a:pPr marL="640080" lvl="1" indent="-274320" fontAlgn="auto">
              <a:spcAft>
                <a:spcPts val="0"/>
              </a:spcAft>
              <a:defRPr/>
            </a:pPr>
            <a:endParaRPr lang="en-GB" dirty="0" smtClean="0"/>
          </a:p>
          <a:p>
            <a:pPr marL="640080" lvl="1" indent="-274320" fontAlgn="auto">
              <a:spcAft>
                <a:spcPts val="0"/>
              </a:spcAft>
              <a:defRPr/>
            </a:pPr>
            <a:endParaRPr lang="en-GB" dirty="0" smtClean="0"/>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042988" y="1027113"/>
            <a:ext cx="7024687" cy="746125"/>
          </a:xfrm>
        </p:spPr>
        <p:txBody>
          <a:bodyPr/>
          <a:lstStyle/>
          <a:p>
            <a:r>
              <a:rPr lang="en-GB" altLang="en-US" smtClean="0"/>
              <a:t>Laboratory contact	</a:t>
            </a:r>
          </a:p>
        </p:txBody>
      </p:sp>
      <p:sp>
        <p:nvSpPr>
          <p:cNvPr id="70659" name="Content Placeholder 2"/>
          <p:cNvSpPr>
            <a:spLocks noGrp="1"/>
          </p:cNvSpPr>
          <p:nvPr>
            <p:ph idx="1"/>
          </p:nvPr>
        </p:nvSpPr>
        <p:spPr>
          <a:xfrm>
            <a:off x="1042988" y="1916113"/>
            <a:ext cx="6778625" cy="4057650"/>
          </a:xfrm>
        </p:spPr>
        <p:txBody>
          <a:bodyPr/>
          <a:lstStyle/>
          <a:p>
            <a:r>
              <a:rPr lang="en-GB" altLang="en-US" smtClean="0"/>
              <a:t>Phone wards to inform users of critically abnormal results</a:t>
            </a:r>
          </a:p>
          <a:p>
            <a:pPr lvl="1"/>
            <a:r>
              <a:rPr lang="en-GB" altLang="en-US" smtClean="0"/>
              <a:t>Follow the FRCPath recommendations and locally agreed guidance</a:t>
            </a:r>
          </a:p>
          <a:p>
            <a:pPr lvl="1"/>
            <a:r>
              <a:rPr lang="en-GB" altLang="en-US" smtClean="0"/>
              <a:t>Sodium &lt;120 &gt;155</a:t>
            </a:r>
          </a:p>
          <a:p>
            <a:pPr lvl="1"/>
            <a:r>
              <a:rPr lang="en-GB" altLang="en-US" smtClean="0"/>
              <a:t>Potassium &lt;2.7 &gt;6.5</a:t>
            </a:r>
          </a:p>
          <a:p>
            <a:pPr lvl="1"/>
            <a:r>
              <a:rPr lang="en-GB" altLang="en-US" smtClean="0"/>
              <a:t>Urea &gt;25 (if no previous abnormal urea within current admission)</a:t>
            </a:r>
          </a:p>
          <a:p>
            <a:pPr lvl="1"/>
            <a:r>
              <a:rPr lang="en-GB" altLang="en-US" smtClean="0"/>
              <a:t>Creatinine &gt;400 (if no previous abnormal)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42988" y="1027113"/>
            <a:ext cx="7024687" cy="817562"/>
          </a:xfrm>
        </p:spPr>
        <p:txBody>
          <a:bodyPr/>
          <a:lstStyle/>
          <a:p>
            <a:r>
              <a:rPr lang="en-GB" altLang="en-US" smtClean="0"/>
              <a:t>Objectives:</a:t>
            </a:r>
          </a:p>
        </p:txBody>
      </p:sp>
      <p:sp>
        <p:nvSpPr>
          <p:cNvPr id="3" name="Content Placeholder 2"/>
          <p:cNvSpPr>
            <a:spLocks noGrp="1"/>
          </p:cNvSpPr>
          <p:nvPr>
            <p:ph idx="1"/>
          </p:nvPr>
        </p:nvSpPr>
        <p:spPr>
          <a:xfrm>
            <a:off x="1042988" y="2060575"/>
            <a:ext cx="6777037" cy="3771900"/>
          </a:xfrm>
        </p:spPr>
        <p:txBody>
          <a:bodyPr rtlCol="0">
            <a:normAutofit fontScale="85000" lnSpcReduction="10000"/>
          </a:bodyPr>
          <a:lstStyle/>
          <a:p>
            <a:pPr indent="-274320" fontAlgn="auto">
              <a:spcAft>
                <a:spcPts val="0"/>
              </a:spcAft>
              <a:defRPr/>
            </a:pPr>
            <a:r>
              <a:rPr lang="en-GB" dirty="0" smtClean="0"/>
              <a:t>To develop a basic understanding of what the kidneys do and how they work at cellular level.</a:t>
            </a:r>
          </a:p>
          <a:p>
            <a:pPr indent="-274320" fontAlgn="auto">
              <a:spcAft>
                <a:spcPts val="0"/>
              </a:spcAft>
              <a:defRPr/>
            </a:pPr>
            <a:r>
              <a:rPr lang="en-GB" dirty="0" smtClean="0"/>
              <a:t>Gain further knowledge in understanding the biochemistry that relates to AKI.</a:t>
            </a:r>
          </a:p>
          <a:p>
            <a:pPr indent="-274320" fontAlgn="auto">
              <a:spcAft>
                <a:spcPts val="0"/>
              </a:spcAft>
              <a:defRPr/>
            </a:pPr>
            <a:r>
              <a:rPr lang="en-GB" dirty="0" smtClean="0"/>
              <a:t>Discuss the common causes of AKI and how these may be treated.</a:t>
            </a:r>
          </a:p>
          <a:p>
            <a:pPr indent="-274320" fontAlgn="auto">
              <a:spcAft>
                <a:spcPts val="0"/>
              </a:spcAft>
              <a:defRPr/>
            </a:pPr>
            <a:r>
              <a:rPr lang="en-GB" dirty="0" smtClean="0"/>
              <a:t>Understand some of the common medications associated with AKI.</a:t>
            </a:r>
          </a:p>
          <a:p>
            <a:pPr indent="-274320" fontAlgn="auto">
              <a:spcAft>
                <a:spcPts val="0"/>
              </a:spcAft>
              <a:defRPr/>
            </a:pPr>
            <a:r>
              <a:rPr lang="en-GB" dirty="0" smtClean="0"/>
              <a:t>Discuss the concept of fluid balance and the challenges we face to get this right.</a:t>
            </a:r>
          </a:p>
          <a:p>
            <a:pPr indent="-274320" fontAlgn="auto">
              <a:spcAft>
                <a:spcPts val="0"/>
              </a:spcAft>
              <a:defRPr/>
            </a:pPr>
            <a:r>
              <a:rPr lang="en-GB" dirty="0" smtClean="0"/>
              <a:t>Consolidate learning through case scenario discussions.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smtClean="0"/>
              <a:t>Summary	</a:t>
            </a:r>
          </a:p>
        </p:txBody>
      </p:sp>
      <p:sp>
        <p:nvSpPr>
          <p:cNvPr id="3" name="Content Placeholder 2"/>
          <p:cNvSpPr>
            <a:spLocks noGrp="1"/>
          </p:cNvSpPr>
          <p:nvPr>
            <p:ph idx="1"/>
          </p:nvPr>
        </p:nvSpPr>
        <p:spPr/>
        <p:txBody>
          <a:bodyPr rtlCol="0">
            <a:normAutofit fontScale="92500"/>
          </a:bodyPr>
          <a:lstStyle/>
          <a:p>
            <a:pPr indent="-274320" fontAlgn="auto">
              <a:spcAft>
                <a:spcPts val="0"/>
              </a:spcAft>
              <a:defRPr/>
            </a:pPr>
            <a:r>
              <a:rPr lang="en-GB" dirty="0" smtClean="0"/>
              <a:t>Rise in creatinine is the only laboratory test that can aid in the diagnosis of AKI.</a:t>
            </a:r>
          </a:p>
          <a:p>
            <a:pPr indent="-274320" fontAlgn="auto">
              <a:spcAft>
                <a:spcPts val="0"/>
              </a:spcAft>
              <a:defRPr/>
            </a:pPr>
            <a:r>
              <a:rPr lang="en-GB" dirty="0" smtClean="0"/>
              <a:t>Ensure blood results requested are reviewed</a:t>
            </a:r>
          </a:p>
          <a:p>
            <a:pPr indent="-274320" fontAlgn="auto">
              <a:spcAft>
                <a:spcPts val="0"/>
              </a:spcAft>
              <a:defRPr/>
            </a:pPr>
            <a:r>
              <a:rPr lang="en-GB" dirty="0" smtClean="0"/>
              <a:t>Ensure action is taken and documented</a:t>
            </a:r>
          </a:p>
          <a:p>
            <a:pPr indent="-274320" fontAlgn="auto">
              <a:spcAft>
                <a:spcPts val="0"/>
              </a:spcAft>
              <a:defRPr/>
            </a:pPr>
            <a:r>
              <a:rPr lang="en-GB" dirty="0" smtClean="0"/>
              <a:t>Any clinical questions contact Clinical Scientist</a:t>
            </a:r>
          </a:p>
          <a:p>
            <a:pPr indent="-274320" fontAlgn="auto">
              <a:spcAft>
                <a:spcPts val="0"/>
              </a:spcAft>
              <a:defRPr/>
            </a:pPr>
            <a:r>
              <a:rPr lang="en-GB" dirty="0" smtClean="0"/>
              <a:t>Any diagnosis of AKI should be made in conjunction with cautious assessment, patient history and clinical examination.</a:t>
            </a:r>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hborthwick\AppData\Local\Microsoft\Windows\Temporary Internet Files\Content.IE5\H97OPAZ0\large-question-mark-in-blue-round-button-66.6-6154[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1597025"/>
            <a:ext cx="4464050" cy="4464050"/>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smtClean="0"/>
              <a:t>References</a:t>
            </a:r>
          </a:p>
        </p:txBody>
      </p:sp>
      <p:sp>
        <p:nvSpPr>
          <p:cNvPr id="73731" name="Content Placeholder 2"/>
          <p:cNvSpPr>
            <a:spLocks noGrp="1"/>
          </p:cNvSpPr>
          <p:nvPr>
            <p:ph idx="1"/>
          </p:nvPr>
        </p:nvSpPr>
        <p:spPr/>
        <p:txBody>
          <a:bodyPr/>
          <a:lstStyle/>
          <a:p>
            <a:r>
              <a:rPr lang="en-GB" altLang="en-US" smtClean="0"/>
              <a:t>Guidance document G025 Out of hours reporting of laboratory results.</a:t>
            </a:r>
            <a:r>
              <a:rPr lang="en-GB" altLang="en-US" u="sng" smtClean="0">
                <a:hlinkClick r:id="rId2"/>
              </a:rPr>
              <a:t> www.rcpath.org</a:t>
            </a:r>
            <a:r>
              <a:rPr lang="en-GB" altLang="en-US" smtClean="0"/>
              <a:t> (accessed June 2015)</a:t>
            </a:r>
          </a:p>
          <a:p>
            <a:r>
              <a:rPr lang="en-GB" altLang="en-US" smtClean="0"/>
              <a:t>NHS England 2014 Standardising the early identification of Acute Kidney Injury (AKI </a:t>
            </a:r>
            <a:r>
              <a:rPr lang="en-GB" altLang="en-US" smtClean="0">
                <a:hlinkClick r:id="rId3"/>
              </a:rPr>
              <a:t>www.england.nhs.uk/2014/06/09/psa-aki</a:t>
            </a:r>
            <a:r>
              <a:rPr lang="en-GB" altLang="en-US"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Stay hydrated, have a drink.</a:t>
            </a:r>
            <a:endParaRPr lang="en-GB" dirty="0"/>
          </a:p>
        </p:txBody>
      </p:sp>
      <p:sp>
        <p:nvSpPr>
          <p:cNvPr id="74755" name="Content Placeholder 2"/>
          <p:cNvSpPr>
            <a:spLocks noGrp="1"/>
          </p:cNvSpPr>
          <p:nvPr>
            <p:ph idx="1"/>
          </p:nvPr>
        </p:nvSpPr>
        <p:spPr/>
        <p:txBody>
          <a:bodyPr/>
          <a:lstStyle/>
          <a:p>
            <a:pPr marL="68263" indent="0">
              <a:buFont typeface="Wingdings 2" pitchFamily="18" charset="2"/>
              <a:buNone/>
            </a:pPr>
            <a:endParaRPr lang="en-GB" altLang="en-US" smtClean="0"/>
          </a:p>
          <a:p>
            <a:pPr marL="68263" indent="0">
              <a:buFont typeface="Wingdings 2" pitchFamily="18" charset="2"/>
              <a:buNone/>
            </a:pPr>
            <a:endParaRPr lang="en-GB" altLang="en-US" smtClean="0"/>
          </a:p>
        </p:txBody>
      </p:sp>
      <p:pic>
        <p:nvPicPr>
          <p:cNvPr id="747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420938"/>
            <a:ext cx="4392613"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33925" y="2708275"/>
            <a:ext cx="3313113" cy="1701800"/>
          </a:xfrm>
        </p:spPr>
        <p:txBody>
          <a:bodyPr rtlCol="0"/>
          <a:lstStyle/>
          <a:p>
            <a:pPr fontAlgn="auto">
              <a:spcAft>
                <a:spcPts val="0"/>
              </a:spcAft>
              <a:defRPr/>
            </a:pPr>
            <a:r>
              <a:rPr lang="en-GB" dirty="0" smtClean="0">
                <a:effectLst>
                  <a:outerShdw blurRad="38100" dist="38100" dir="2700000" algn="tl">
                    <a:srgbClr val="000000">
                      <a:alpha val="43137"/>
                    </a:srgbClr>
                  </a:outerShdw>
                </a:effectLst>
              </a:rPr>
              <a:t>Acute Kidney Injury</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042988" y="1027113"/>
            <a:ext cx="7024687" cy="817562"/>
          </a:xfrm>
        </p:spPr>
        <p:txBody>
          <a:bodyPr/>
          <a:lstStyle/>
          <a:p>
            <a:r>
              <a:rPr lang="en-GB" altLang="en-US" smtClean="0"/>
              <a:t>Learning Objectives	</a:t>
            </a:r>
          </a:p>
        </p:txBody>
      </p:sp>
      <p:sp>
        <p:nvSpPr>
          <p:cNvPr id="3" name="Content Placeholder 2"/>
          <p:cNvSpPr>
            <a:spLocks noGrp="1"/>
          </p:cNvSpPr>
          <p:nvPr>
            <p:ph idx="1"/>
          </p:nvPr>
        </p:nvSpPr>
        <p:spPr>
          <a:xfrm>
            <a:off x="1042988" y="1989138"/>
            <a:ext cx="6777037" cy="4248150"/>
          </a:xfrm>
        </p:spPr>
        <p:txBody>
          <a:bodyPr rtlCol="0">
            <a:normAutofit fontScale="92500" lnSpcReduction="20000"/>
          </a:bodyPr>
          <a:lstStyle/>
          <a:p>
            <a:pPr indent="-274320" fontAlgn="auto">
              <a:spcAft>
                <a:spcPts val="0"/>
              </a:spcAft>
              <a:defRPr/>
            </a:pPr>
            <a:r>
              <a:rPr lang="en-GB" dirty="0"/>
              <a:t>To develop a basic understanding of what the kidneys do and how they work at cellular level.</a:t>
            </a:r>
          </a:p>
          <a:p>
            <a:pPr indent="-274320" fontAlgn="auto">
              <a:spcAft>
                <a:spcPts val="0"/>
              </a:spcAft>
              <a:defRPr/>
            </a:pPr>
            <a:r>
              <a:rPr lang="en-GB" dirty="0"/>
              <a:t>Gain further knowledge in understanding the biochemistry that relates to AKI.</a:t>
            </a:r>
          </a:p>
          <a:p>
            <a:pPr indent="-274320" fontAlgn="auto">
              <a:spcAft>
                <a:spcPts val="0"/>
              </a:spcAft>
              <a:defRPr/>
            </a:pPr>
            <a:r>
              <a:rPr lang="en-GB" b="1" dirty="0"/>
              <a:t>Discuss the common causes of AKI and how these may be treated.</a:t>
            </a:r>
          </a:p>
          <a:p>
            <a:pPr indent="-274320" fontAlgn="auto">
              <a:spcAft>
                <a:spcPts val="0"/>
              </a:spcAft>
              <a:defRPr/>
            </a:pPr>
            <a:r>
              <a:rPr lang="en-GB" dirty="0"/>
              <a:t>Understand some of the common medications associated with AKI.</a:t>
            </a:r>
          </a:p>
          <a:p>
            <a:pPr indent="-274320" fontAlgn="auto">
              <a:spcAft>
                <a:spcPts val="0"/>
              </a:spcAft>
              <a:defRPr/>
            </a:pPr>
            <a:r>
              <a:rPr lang="en-GB" dirty="0"/>
              <a:t>Discuss the concept of fluid balance and the challenges we face to get this right.</a:t>
            </a:r>
          </a:p>
          <a:p>
            <a:pPr indent="-274320" fontAlgn="auto">
              <a:spcAft>
                <a:spcPts val="0"/>
              </a:spcAft>
              <a:defRPr/>
            </a:pPr>
            <a:r>
              <a:rPr lang="en-GB" dirty="0"/>
              <a:t>Consolidate learning through case scenario discussions.</a:t>
            </a:r>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GB" altLang="en-US" smtClean="0"/>
              <a:t>Acute Kidney Injury</a:t>
            </a:r>
          </a:p>
        </p:txBody>
      </p:sp>
      <p:sp>
        <p:nvSpPr>
          <p:cNvPr id="3" name="Content Placeholder 2"/>
          <p:cNvSpPr>
            <a:spLocks noGrp="1"/>
          </p:cNvSpPr>
          <p:nvPr>
            <p:ph idx="1"/>
          </p:nvPr>
        </p:nvSpPr>
        <p:spPr/>
        <p:txBody>
          <a:bodyPr rtlCol="0">
            <a:normAutofit fontScale="85000" lnSpcReduction="10000"/>
          </a:bodyPr>
          <a:lstStyle/>
          <a:p>
            <a:pPr indent="-274320" fontAlgn="auto">
              <a:spcAft>
                <a:spcPts val="0"/>
              </a:spcAft>
              <a:defRPr/>
            </a:pPr>
            <a:r>
              <a:rPr lang="en-GB" dirty="0" smtClean="0"/>
              <a:t>20% of all admissions to hospital will have acquired AKI as part of that episode.</a:t>
            </a:r>
          </a:p>
          <a:p>
            <a:pPr indent="-274320" fontAlgn="auto">
              <a:spcAft>
                <a:spcPts val="0"/>
              </a:spcAft>
              <a:defRPr/>
            </a:pPr>
            <a:r>
              <a:rPr lang="en-GB" dirty="0" smtClean="0"/>
              <a:t>NCEPOD 2009 stated that 1 in 4 cases could have been managed better and outcomes improved.</a:t>
            </a:r>
          </a:p>
          <a:p>
            <a:pPr indent="-274320" fontAlgn="auto">
              <a:spcAft>
                <a:spcPts val="0"/>
              </a:spcAft>
              <a:defRPr/>
            </a:pPr>
            <a:r>
              <a:rPr lang="en-GB" dirty="0" smtClean="0"/>
              <a:t>Even small rises in </a:t>
            </a:r>
            <a:r>
              <a:rPr lang="en-GB" dirty="0" err="1" smtClean="0"/>
              <a:t>creatinine</a:t>
            </a:r>
            <a:r>
              <a:rPr lang="en-GB" dirty="0" smtClean="0"/>
              <a:t> can be associated with a poor outcome (</a:t>
            </a:r>
            <a:r>
              <a:rPr lang="en-GB" dirty="0" err="1" smtClean="0"/>
              <a:t>Kellem</a:t>
            </a:r>
            <a:r>
              <a:rPr lang="en-GB" dirty="0" smtClean="0"/>
              <a:t> 2002)</a:t>
            </a:r>
          </a:p>
          <a:p>
            <a:pPr indent="-274320" fontAlgn="auto">
              <a:spcAft>
                <a:spcPts val="0"/>
              </a:spcAft>
              <a:defRPr/>
            </a:pPr>
            <a:r>
              <a:rPr lang="en-GB" dirty="0" smtClean="0"/>
              <a:t>Mortality for patients with severe AKI around 60%. (</a:t>
            </a:r>
            <a:r>
              <a:rPr lang="en-GB" dirty="0" err="1" smtClean="0"/>
              <a:t>Murugan</a:t>
            </a:r>
            <a:r>
              <a:rPr lang="en-GB" dirty="0" smtClean="0"/>
              <a:t> 2011)</a:t>
            </a:r>
          </a:p>
          <a:p>
            <a:pPr indent="-274320" fontAlgn="auto">
              <a:spcAft>
                <a:spcPts val="0"/>
              </a:spcAft>
              <a:defRPr/>
            </a:pPr>
            <a:r>
              <a:rPr lang="en-GB" dirty="0" smtClean="0"/>
              <a:t>Costs to the NHS estimated around £500million per year (Kerr 2012)</a:t>
            </a:r>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GB" altLang="en-US" smtClean="0"/>
              <a:t>Define it…..</a:t>
            </a:r>
          </a:p>
        </p:txBody>
      </p:sp>
      <p:sp>
        <p:nvSpPr>
          <p:cNvPr id="78851" name="Content Placeholder 2"/>
          <p:cNvSpPr>
            <a:spLocks noGrp="1"/>
          </p:cNvSpPr>
          <p:nvPr>
            <p:ph idx="1"/>
          </p:nvPr>
        </p:nvSpPr>
        <p:spPr/>
        <p:txBody>
          <a:bodyPr/>
          <a:lstStyle/>
          <a:p>
            <a:r>
              <a:rPr lang="en-GB" altLang="en-US" smtClean="0"/>
              <a:t>Seen as an spectrum of injury.</a:t>
            </a:r>
          </a:p>
          <a:p>
            <a:endParaRPr lang="en-GB" altLang="en-US" smtClean="0"/>
          </a:p>
          <a:p>
            <a:endParaRPr lang="en-GB" altLang="en-US" smtClean="0"/>
          </a:p>
          <a:p>
            <a:endParaRPr lang="en-GB" altLang="en-US" smtClean="0"/>
          </a:p>
          <a:p>
            <a:endParaRPr lang="en-GB" altLang="en-US" smtClean="0"/>
          </a:p>
        </p:txBody>
      </p:sp>
      <p:pic>
        <p:nvPicPr>
          <p:cNvPr id="788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757488"/>
            <a:ext cx="4824413"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746125"/>
          </a:xfrm>
        </p:spPr>
        <p:txBody>
          <a:bodyPr rtlCol="0">
            <a:normAutofit fontScale="90000"/>
          </a:bodyPr>
          <a:lstStyle/>
          <a:p>
            <a:pPr fontAlgn="auto">
              <a:spcAft>
                <a:spcPts val="0"/>
              </a:spcAft>
              <a:defRPr/>
            </a:pPr>
            <a:r>
              <a:rPr lang="en-GB" dirty="0" smtClean="0"/>
              <a:t>Define it…..</a:t>
            </a:r>
            <a:br>
              <a:rPr lang="en-GB" dirty="0" smtClean="0"/>
            </a:br>
            <a:r>
              <a:rPr lang="en-GB" dirty="0" smtClean="0"/>
              <a:t>	</a:t>
            </a:r>
            <a:endParaRPr lang="en-GB" dirty="0"/>
          </a:p>
        </p:txBody>
      </p:sp>
      <p:sp>
        <p:nvSpPr>
          <p:cNvPr id="3" name="Content Placeholder 2"/>
          <p:cNvSpPr>
            <a:spLocks noGrp="1"/>
          </p:cNvSpPr>
          <p:nvPr>
            <p:ph idx="1"/>
          </p:nvPr>
        </p:nvSpPr>
        <p:spPr>
          <a:xfrm>
            <a:off x="1042988" y="1557338"/>
            <a:ext cx="6777037" cy="4275137"/>
          </a:xfrm>
        </p:spPr>
        <p:txBody>
          <a:bodyPr rtlCol="0">
            <a:normAutofit fontScale="77500" lnSpcReduction="20000"/>
          </a:bodyPr>
          <a:lstStyle/>
          <a:p>
            <a:pPr indent="-274320" fontAlgn="auto">
              <a:spcAft>
                <a:spcPts val="0"/>
              </a:spcAft>
              <a:defRPr/>
            </a:pPr>
            <a:r>
              <a:rPr lang="en-GB" dirty="0"/>
              <a:t>The international guideline group Kidney Disease: Improving Global Outcomes (</a:t>
            </a:r>
            <a:r>
              <a:rPr lang="en-GB" dirty="0" smtClean="0"/>
              <a:t>KDIGO</a:t>
            </a:r>
            <a:r>
              <a:rPr lang="en-GB" dirty="0"/>
              <a:t>) has developed a definition and staging system that harmonises previous definitions compiled by other groups.</a:t>
            </a:r>
          </a:p>
          <a:p>
            <a:pPr indent="-274320" fontAlgn="auto">
              <a:spcAft>
                <a:spcPts val="0"/>
              </a:spcAft>
              <a:defRPr/>
            </a:pPr>
            <a:endParaRPr lang="en-GB" dirty="0" smtClean="0"/>
          </a:p>
          <a:p>
            <a:pPr indent="-274320" fontAlgn="auto">
              <a:spcAft>
                <a:spcPts val="0"/>
              </a:spcAft>
              <a:defRPr/>
            </a:pPr>
            <a:r>
              <a:rPr lang="en-GB" dirty="0" smtClean="0"/>
              <a:t>Acute kidney injury is defined when one of the following criteria is met:</a:t>
            </a:r>
          </a:p>
          <a:p>
            <a:pPr marL="68580" indent="0" fontAlgn="auto">
              <a:spcAft>
                <a:spcPts val="0"/>
              </a:spcAft>
              <a:buFont typeface="Wingdings 2" pitchFamily="18" charset="2"/>
              <a:buNone/>
              <a:defRPr/>
            </a:pPr>
            <a:endParaRPr lang="en-GB" dirty="0" smtClean="0"/>
          </a:p>
          <a:p>
            <a:pPr marL="68580" indent="0" fontAlgn="auto">
              <a:spcAft>
                <a:spcPts val="0"/>
              </a:spcAft>
              <a:buFont typeface="Wingdings 2" pitchFamily="18" charset="2"/>
              <a:buNone/>
              <a:defRPr/>
            </a:pPr>
            <a:r>
              <a:rPr lang="en-GB" sz="1900" dirty="0" smtClean="0"/>
              <a:t>Serum </a:t>
            </a:r>
            <a:r>
              <a:rPr lang="en-GB" sz="1900" dirty="0" err="1" smtClean="0"/>
              <a:t>Creatinine</a:t>
            </a:r>
            <a:r>
              <a:rPr lang="en-GB" sz="1900" dirty="0" smtClean="0"/>
              <a:t> rise by greater than 26umol/L within 48 hours </a:t>
            </a:r>
          </a:p>
          <a:p>
            <a:pPr marL="68580" indent="0" fontAlgn="auto">
              <a:spcAft>
                <a:spcPts val="0"/>
              </a:spcAft>
              <a:buFont typeface="Wingdings 2" pitchFamily="18" charset="2"/>
              <a:buNone/>
              <a:defRPr/>
            </a:pPr>
            <a:r>
              <a:rPr lang="en-GB" sz="1900" i="1" u="sng" dirty="0" smtClean="0">
                <a:effectLst>
                  <a:outerShdw blurRad="38100" dist="38100" dir="2700000" algn="tl">
                    <a:srgbClr val="000000">
                      <a:alpha val="43137"/>
                    </a:srgbClr>
                  </a:outerShdw>
                </a:effectLst>
              </a:rPr>
              <a:t>OR</a:t>
            </a:r>
            <a:endParaRPr lang="en-GB" sz="1900" i="1" u="sng" dirty="0">
              <a:effectLst>
                <a:outerShdw blurRad="38100" dist="38100" dir="2700000" algn="tl">
                  <a:srgbClr val="000000">
                    <a:alpha val="43137"/>
                  </a:srgbClr>
                </a:outerShdw>
              </a:effectLst>
            </a:endParaRPr>
          </a:p>
          <a:p>
            <a:pPr marL="68580" indent="0" fontAlgn="auto">
              <a:spcAft>
                <a:spcPts val="0"/>
              </a:spcAft>
              <a:buFont typeface="Wingdings 2" pitchFamily="18" charset="2"/>
              <a:buNone/>
              <a:defRPr/>
            </a:pPr>
            <a:r>
              <a:rPr lang="en-GB" sz="1900" dirty="0" smtClean="0"/>
              <a:t>Serum </a:t>
            </a:r>
            <a:r>
              <a:rPr lang="en-GB" sz="1900" dirty="0" err="1" smtClean="0"/>
              <a:t>creatinine</a:t>
            </a:r>
            <a:r>
              <a:rPr lang="en-GB" sz="1900" dirty="0" smtClean="0"/>
              <a:t> rise 1.5 x from the reference value which is known </a:t>
            </a:r>
            <a:r>
              <a:rPr lang="en-GB" sz="1900" i="1" dirty="0" smtClean="0"/>
              <a:t>or presumed </a:t>
            </a:r>
            <a:r>
              <a:rPr lang="en-GB" sz="1900" dirty="0" smtClean="0"/>
              <a:t>to have occurred within  </a:t>
            </a:r>
            <a:r>
              <a:rPr lang="en-GB" sz="1900" i="1" dirty="0" smtClean="0"/>
              <a:t>one week </a:t>
            </a:r>
          </a:p>
          <a:p>
            <a:pPr marL="68580" indent="0" fontAlgn="auto">
              <a:spcAft>
                <a:spcPts val="0"/>
              </a:spcAft>
              <a:buFont typeface="Wingdings 2" pitchFamily="18" charset="2"/>
              <a:buNone/>
              <a:defRPr/>
            </a:pPr>
            <a:r>
              <a:rPr lang="en-GB" sz="1900" i="1" u="sng" dirty="0" smtClean="0">
                <a:effectLst>
                  <a:outerShdw blurRad="38100" dist="38100" dir="2700000" algn="tl">
                    <a:srgbClr val="000000">
                      <a:alpha val="43137"/>
                    </a:srgbClr>
                  </a:outerShdw>
                </a:effectLst>
              </a:rPr>
              <a:t>OR</a:t>
            </a:r>
            <a:endParaRPr lang="en-GB" sz="1900" i="1" u="sng" dirty="0">
              <a:effectLst>
                <a:outerShdw blurRad="38100" dist="38100" dir="2700000" algn="tl">
                  <a:srgbClr val="000000">
                    <a:alpha val="43137"/>
                  </a:srgbClr>
                </a:outerShdw>
              </a:effectLst>
            </a:endParaRPr>
          </a:p>
          <a:p>
            <a:pPr marL="68580" indent="0" fontAlgn="auto">
              <a:spcAft>
                <a:spcPts val="0"/>
              </a:spcAft>
              <a:buFont typeface="Wingdings 2" pitchFamily="18" charset="2"/>
              <a:buNone/>
              <a:defRPr/>
            </a:pPr>
            <a:r>
              <a:rPr lang="en-GB" sz="1900" dirty="0" smtClean="0"/>
              <a:t>Urine output is less than 0.5ml.kg/</a:t>
            </a:r>
            <a:r>
              <a:rPr lang="en-GB" sz="1900" dirty="0" err="1" smtClean="0"/>
              <a:t>hr</a:t>
            </a:r>
            <a:r>
              <a:rPr lang="en-GB" sz="1900" dirty="0" smtClean="0"/>
              <a:t> for </a:t>
            </a:r>
            <a:r>
              <a:rPr lang="en-GB" sz="1900" i="1" dirty="0" smtClean="0"/>
              <a:t>6 consecutive </a:t>
            </a:r>
            <a:r>
              <a:rPr lang="en-GB" sz="1900" dirty="0" smtClean="0"/>
              <a:t>hours.</a:t>
            </a:r>
          </a:p>
          <a:p>
            <a:pPr marL="68580" indent="0" fontAlgn="auto">
              <a:spcAft>
                <a:spcPts val="0"/>
              </a:spcAft>
              <a:buFont typeface="Wingdings 2" pitchFamily="18" charset="2"/>
              <a:buNone/>
              <a:defRPr/>
            </a:pPr>
            <a:endParaRPr lang="en-GB" sz="1900" dirty="0" smtClean="0"/>
          </a:p>
          <a:p>
            <a:pPr marL="68580" indent="0" fontAlgn="auto">
              <a:spcAft>
                <a:spcPts val="0"/>
              </a:spcAft>
              <a:buFont typeface="Wingdings 2" pitchFamily="18" charset="2"/>
              <a:buNone/>
              <a:defRPr/>
            </a:pPr>
            <a:r>
              <a:rPr lang="en-GB" sz="1900" dirty="0" smtClean="0"/>
              <a:t>Reference serum </a:t>
            </a:r>
            <a:r>
              <a:rPr lang="en-GB" sz="1900" dirty="0" err="1" smtClean="0"/>
              <a:t>creatinine</a:t>
            </a:r>
            <a:r>
              <a:rPr lang="en-GB" sz="1900" dirty="0" smtClean="0"/>
              <a:t> should be the lowest </a:t>
            </a:r>
            <a:r>
              <a:rPr lang="en-GB" sz="1900" dirty="0" err="1" smtClean="0"/>
              <a:t>creatinine</a:t>
            </a:r>
            <a:r>
              <a:rPr lang="en-GB" sz="1900" dirty="0" smtClean="0"/>
              <a:t> value recorded within 3 months of the event.</a:t>
            </a:r>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73100"/>
          </a:xfrm>
        </p:spPr>
        <p:txBody>
          <a:bodyPr rtlCol="0">
            <a:normAutofit fontScale="90000"/>
          </a:bodyPr>
          <a:lstStyle/>
          <a:p>
            <a:pPr fontAlgn="auto">
              <a:spcAft>
                <a:spcPts val="0"/>
              </a:spcAft>
              <a:defRPr/>
            </a:pPr>
            <a:r>
              <a:rPr lang="en-GB" dirty="0" smtClean="0"/>
              <a:t>Stage it……</a:t>
            </a:r>
            <a:endParaRPr lang="en-GB" dirty="0"/>
          </a:p>
        </p:txBody>
      </p:sp>
      <p:graphicFrame>
        <p:nvGraphicFramePr>
          <p:cNvPr id="5" name="Content Placeholder 4"/>
          <p:cNvGraphicFramePr>
            <a:graphicFrameLocks noGrp="1"/>
          </p:cNvGraphicFramePr>
          <p:nvPr>
            <p:ph idx="1"/>
          </p:nvPr>
        </p:nvGraphicFramePr>
        <p:xfrm>
          <a:off x="1042988" y="1773238"/>
          <a:ext cx="6777037" cy="4103687"/>
        </p:xfrm>
        <a:graphic>
          <a:graphicData uri="http://schemas.openxmlformats.org/drawingml/2006/table">
            <a:tbl>
              <a:tblPr firstRow="1" bandRow="1">
                <a:tableStyleId>{5C22544A-7EE6-4342-B048-85BDC9FD1C3A}</a:tableStyleId>
              </a:tblPr>
              <a:tblGrid>
                <a:gridCol w="2259012"/>
                <a:gridCol w="2259012"/>
                <a:gridCol w="2259012"/>
              </a:tblGrid>
              <a:tr h="536475">
                <a:tc>
                  <a:txBody>
                    <a:bodyPr/>
                    <a:lstStyle/>
                    <a:p>
                      <a:r>
                        <a:rPr lang="en-GB" sz="1800" dirty="0" smtClean="0"/>
                        <a:t>Stage</a:t>
                      </a:r>
                      <a:endParaRPr lang="en-GB" sz="1800" dirty="0"/>
                    </a:p>
                  </a:txBody>
                  <a:tcPr marT="45711" marB="45711"/>
                </a:tc>
                <a:tc>
                  <a:txBody>
                    <a:bodyPr/>
                    <a:lstStyle/>
                    <a:p>
                      <a:r>
                        <a:rPr lang="en-GB" sz="1800" dirty="0" smtClean="0"/>
                        <a:t>Serum </a:t>
                      </a:r>
                      <a:r>
                        <a:rPr lang="en-GB" sz="1800" dirty="0" err="1" smtClean="0"/>
                        <a:t>Creatinine</a:t>
                      </a:r>
                      <a:endParaRPr lang="en-GB" sz="1800" dirty="0"/>
                    </a:p>
                  </a:txBody>
                  <a:tcPr marT="45711" marB="45711"/>
                </a:tc>
                <a:tc>
                  <a:txBody>
                    <a:bodyPr/>
                    <a:lstStyle/>
                    <a:p>
                      <a:r>
                        <a:rPr lang="en-GB" sz="1800" dirty="0" smtClean="0"/>
                        <a:t>Urine Output</a:t>
                      </a:r>
                      <a:endParaRPr lang="en-GB" sz="1800" dirty="0"/>
                    </a:p>
                  </a:txBody>
                  <a:tcPr marT="45711" marB="45711"/>
                </a:tc>
              </a:tr>
              <a:tr h="766393">
                <a:tc>
                  <a:txBody>
                    <a:bodyPr/>
                    <a:lstStyle/>
                    <a:p>
                      <a:r>
                        <a:rPr lang="en-GB" sz="1800" dirty="0" smtClean="0"/>
                        <a:t>Stage 1</a:t>
                      </a:r>
                      <a:endParaRPr lang="en-GB" sz="1800" dirty="0"/>
                    </a:p>
                  </a:txBody>
                  <a:tcPr marT="45711" marB="45711"/>
                </a:tc>
                <a:tc>
                  <a:txBody>
                    <a:bodyPr/>
                    <a:lstStyle/>
                    <a:p>
                      <a:r>
                        <a:rPr lang="en-GB" sz="1800" dirty="0" smtClean="0"/>
                        <a:t>1.5-1.9 x baseline</a:t>
                      </a:r>
                      <a:endParaRPr lang="en-GB" sz="1800" dirty="0"/>
                    </a:p>
                  </a:txBody>
                  <a:tcPr marT="45711" marB="45711"/>
                </a:tc>
                <a:tc>
                  <a:txBody>
                    <a:bodyPr/>
                    <a:lstStyle/>
                    <a:p>
                      <a:r>
                        <a:rPr lang="en-GB" sz="1800" dirty="0" smtClean="0"/>
                        <a:t>&lt;0.5mls/kg/</a:t>
                      </a:r>
                      <a:r>
                        <a:rPr lang="en-GB" sz="1800" dirty="0" err="1" smtClean="0"/>
                        <a:t>hr</a:t>
                      </a:r>
                      <a:r>
                        <a:rPr lang="en-GB" sz="1800" dirty="0" smtClean="0"/>
                        <a:t> 6-12 </a:t>
                      </a:r>
                      <a:r>
                        <a:rPr lang="en-GB" sz="1800" dirty="0" err="1" smtClean="0"/>
                        <a:t>hrs</a:t>
                      </a:r>
                      <a:endParaRPr lang="en-GB" sz="1800" dirty="0"/>
                    </a:p>
                  </a:txBody>
                  <a:tcPr marT="45711" marB="45711"/>
                </a:tc>
              </a:tr>
              <a:tr h="766393">
                <a:tc>
                  <a:txBody>
                    <a:bodyPr/>
                    <a:lstStyle/>
                    <a:p>
                      <a:r>
                        <a:rPr lang="en-GB" sz="1800" dirty="0" smtClean="0"/>
                        <a:t>Stage 2</a:t>
                      </a:r>
                      <a:endParaRPr lang="en-GB" sz="1800" dirty="0"/>
                    </a:p>
                  </a:txBody>
                  <a:tcPr marT="45711" marB="45711"/>
                </a:tc>
                <a:tc>
                  <a:txBody>
                    <a:bodyPr/>
                    <a:lstStyle/>
                    <a:p>
                      <a:r>
                        <a:rPr lang="en-GB" sz="1800" dirty="0" smtClean="0"/>
                        <a:t>2.0-2.9x baseline</a:t>
                      </a:r>
                      <a:endParaRPr lang="en-GB" sz="1800" dirty="0"/>
                    </a:p>
                  </a:txBody>
                  <a:tcPr marT="45711" marB="45711"/>
                </a:tc>
                <a:tc>
                  <a:txBody>
                    <a:bodyPr/>
                    <a:lstStyle/>
                    <a:p>
                      <a:r>
                        <a:rPr lang="en-GB" sz="1800" dirty="0" smtClean="0"/>
                        <a:t>&lt;0.5mls.kg.hr for &gt; 12 </a:t>
                      </a:r>
                      <a:r>
                        <a:rPr lang="en-GB" sz="1800" dirty="0" err="1" smtClean="0"/>
                        <a:t>hrs</a:t>
                      </a:r>
                      <a:endParaRPr lang="en-GB" sz="1800" dirty="0"/>
                    </a:p>
                  </a:txBody>
                  <a:tcPr marT="45711" marB="45711"/>
                </a:tc>
              </a:tr>
              <a:tr h="766393">
                <a:tc>
                  <a:txBody>
                    <a:bodyPr/>
                    <a:lstStyle/>
                    <a:p>
                      <a:r>
                        <a:rPr lang="en-GB" sz="1800" dirty="0" smtClean="0"/>
                        <a:t>Stage 3</a:t>
                      </a:r>
                      <a:endParaRPr lang="en-GB" sz="1800" dirty="0"/>
                    </a:p>
                  </a:txBody>
                  <a:tcPr marT="45711" marB="45711"/>
                </a:tc>
                <a:tc>
                  <a:txBody>
                    <a:bodyPr/>
                    <a:lstStyle/>
                    <a:p>
                      <a:r>
                        <a:rPr lang="en-GB" sz="1800" dirty="0" smtClean="0"/>
                        <a:t>3.0 x baseline</a:t>
                      </a:r>
                      <a:endParaRPr lang="en-GB" sz="1800" dirty="0"/>
                    </a:p>
                  </a:txBody>
                  <a:tcPr marT="45711" marB="45711"/>
                </a:tc>
                <a:tc>
                  <a:txBody>
                    <a:bodyPr/>
                    <a:lstStyle/>
                    <a:p>
                      <a:r>
                        <a:rPr lang="en-GB" sz="1800" dirty="0" smtClean="0"/>
                        <a:t>&lt;0.3mls/kg/</a:t>
                      </a:r>
                      <a:r>
                        <a:rPr lang="en-GB" sz="1800" dirty="0" err="1" smtClean="0"/>
                        <a:t>hr</a:t>
                      </a:r>
                      <a:r>
                        <a:rPr lang="en-GB" sz="1800" baseline="0" dirty="0" smtClean="0"/>
                        <a:t> for 24rs</a:t>
                      </a:r>
                      <a:endParaRPr lang="en-GB" sz="1800" dirty="0"/>
                    </a:p>
                  </a:txBody>
                  <a:tcPr marT="45711" marB="45711"/>
                </a:tc>
              </a:tr>
              <a:tr h="1268031">
                <a:tc>
                  <a:txBody>
                    <a:bodyPr/>
                    <a:lstStyle/>
                    <a:p>
                      <a:r>
                        <a:rPr lang="en-GB" sz="1800" dirty="0" smtClean="0"/>
                        <a:t>Kidney</a:t>
                      </a:r>
                      <a:r>
                        <a:rPr lang="en-GB" sz="1800" baseline="0" dirty="0" smtClean="0"/>
                        <a:t> Disease: Improving Global Outcomes Staging Classification</a:t>
                      </a:r>
                      <a:endParaRPr lang="en-GB" sz="1800" dirty="0"/>
                    </a:p>
                  </a:txBody>
                  <a:tcPr marT="45711" marB="45711"/>
                </a:tc>
                <a:tc>
                  <a:txBody>
                    <a:bodyPr/>
                    <a:lstStyle/>
                    <a:p>
                      <a:endParaRPr lang="en-GB" sz="1800" dirty="0"/>
                    </a:p>
                  </a:txBody>
                  <a:tcPr marT="45711" marB="45711"/>
                </a:tc>
                <a:tc>
                  <a:txBody>
                    <a:bodyPr/>
                    <a:lstStyle/>
                    <a:p>
                      <a:endParaRPr lang="en-GB" sz="1800" dirty="0"/>
                    </a:p>
                  </a:txBody>
                  <a:tcPr marT="45711" marB="4571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268413"/>
            <a:ext cx="6777038" cy="3509962"/>
          </a:xfrm>
        </p:spPr>
        <p:txBody>
          <a:bodyPr rtlCol="0">
            <a:normAutofit fontScale="77500" lnSpcReduction="20000"/>
          </a:bodyPr>
          <a:lstStyle/>
          <a:p>
            <a:pPr marL="68580" indent="0" fontAlgn="auto">
              <a:spcAft>
                <a:spcPts val="0"/>
              </a:spcAft>
              <a:buFont typeface="Wingdings 2" pitchFamily="18" charset="2"/>
              <a:buNone/>
              <a:defRPr/>
            </a:pPr>
            <a:r>
              <a:rPr lang="en-GB" dirty="0" smtClean="0"/>
              <a:t>References</a:t>
            </a:r>
          </a:p>
          <a:p>
            <a:pPr marL="68580" indent="0" fontAlgn="auto">
              <a:spcAft>
                <a:spcPts val="0"/>
              </a:spcAft>
              <a:buFont typeface="Wingdings 2" pitchFamily="18" charset="2"/>
              <a:buNone/>
              <a:defRPr/>
            </a:pPr>
            <a:endParaRPr lang="en-GB" dirty="0" smtClean="0"/>
          </a:p>
          <a:p>
            <a:pPr indent="-274320" fontAlgn="auto">
              <a:spcAft>
                <a:spcPts val="0"/>
              </a:spcAft>
              <a:defRPr/>
            </a:pPr>
            <a:r>
              <a:rPr lang="en-GB" dirty="0"/>
              <a:t>The Mid Staffordshire NHS Foundation Trust Public </a:t>
            </a:r>
            <a:r>
              <a:rPr lang="en-GB" dirty="0" smtClean="0"/>
              <a:t>Inquiry (2013</a:t>
            </a:r>
            <a:r>
              <a:rPr lang="en-GB" dirty="0"/>
              <a:t>) </a:t>
            </a:r>
            <a:r>
              <a:rPr lang="en-GB" i="1" dirty="0"/>
              <a:t>Report of the Mid Staffordshire NHS </a:t>
            </a:r>
            <a:r>
              <a:rPr lang="en-GB" i="1" dirty="0" smtClean="0"/>
              <a:t>Foundation Trust </a:t>
            </a:r>
            <a:r>
              <a:rPr lang="en-GB" i="1" dirty="0"/>
              <a:t>Public Inquiry: executive summary</a:t>
            </a:r>
            <a:r>
              <a:rPr lang="en-GB" dirty="0"/>
              <a:t>. </a:t>
            </a:r>
            <a:r>
              <a:rPr lang="en-GB" dirty="0" err="1" smtClean="0"/>
              <a:t>London:Stationery</a:t>
            </a:r>
            <a:r>
              <a:rPr lang="en-GB" dirty="0" smtClean="0"/>
              <a:t> </a:t>
            </a:r>
            <a:r>
              <a:rPr lang="en-GB" dirty="0"/>
              <a:t>Office (Chair: R Francis). Available </a:t>
            </a:r>
            <a:r>
              <a:rPr lang="en-GB" dirty="0" smtClean="0"/>
              <a:t>at: </a:t>
            </a:r>
            <a:r>
              <a:rPr lang="en-GB" dirty="0" smtClean="0">
                <a:hlinkClick r:id="rId2"/>
              </a:rPr>
              <a:t>www.midstaffspublicinquiry.com/sites/default/files/report/Executive%20summary.pdf</a:t>
            </a:r>
            <a:endParaRPr lang="en-GB" dirty="0" smtClean="0"/>
          </a:p>
          <a:p>
            <a:pPr indent="-274320" fontAlgn="auto">
              <a:spcAft>
                <a:spcPts val="0"/>
              </a:spcAft>
              <a:defRPr/>
            </a:pPr>
            <a:r>
              <a:rPr lang="en-GB" dirty="0" smtClean="0"/>
              <a:t>A </a:t>
            </a:r>
            <a:r>
              <a:rPr lang="en-GB" dirty="0"/>
              <a:t>review of the care of patients who died in hospital with a primary diagnosis of acute kidney injury (acute renal failure). National Confidential Enquiry into Patient Outcome and Death (NCEPOD). 2009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GB" altLang="en-US" smtClean="0"/>
              <a:t>Stage it…</a:t>
            </a:r>
          </a:p>
        </p:txBody>
      </p:sp>
      <p:sp>
        <p:nvSpPr>
          <p:cNvPr id="3" name="Content Placeholder 2"/>
          <p:cNvSpPr>
            <a:spLocks noGrp="1"/>
          </p:cNvSpPr>
          <p:nvPr>
            <p:ph idx="1"/>
          </p:nvPr>
        </p:nvSpPr>
        <p:spPr/>
        <p:txBody>
          <a:bodyPr rtlCol="0">
            <a:normAutofit lnSpcReduction="10000"/>
          </a:bodyPr>
          <a:lstStyle/>
          <a:p>
            <a:pPr indent="-274320" fontAlgn="auto">
              <a:spcAft>
                <a:spcPts val="0"/>
              </a:spcAft>
              <a:defRPr/>
            </a:pPr>
            <a:r>
              <a:rPr lang="en-GB" dirty="0" err="1" smtClean="0"/>
              <a:t>Creatinine</a:t>
            </a:r>
            <a:r>
              <a:rPr lang="en-GB" dirty="0" smtClean="0"/>
              <a:t> was 100 last month and is now 159</a:t>
            </a:r>
          </a:p>
          <a:p>
            <a:pPr indent="-274320" fontAlgn="auto">
              <a:spcAft>
                <a:spcPts val="0"/>
              </a:spcAft>
              <a:defRPr/>
            </a:pPr>
            <a:r>
              <a:rPr lang="en-GB" i="1" dirty="0">
                <a:solidFill>
                  <a:schemeClr val="tx1"/>
                </a:solidFill>
              </a:rPr>
              <a:t>STAGE </a:t>
            </a:r>
            <a:r>
              <a:rPr lang="en-GB" i="1" dirty="0" smtClean="0">
                <a:solidFill>
                  <a:schemeClr val="tx1"/>
                </a:solidFill>
              </a:rPr>
              <a:t>1</a:t>
            </a:r>
          </a:p>
          <a:p>
            <a:pPr indent="-274320" fontAlgn="auto">
              <a:spcAft>
                <a:spcPts val="0"/>
              </a:spcAft>
              <a:defRPr/>
            </a:pPr>
            <a:r>
              <a:rPr lang="en-GB" dirty="0" smtClean="0"/>
              <a:t>Urine output noted to be 0.2ml/kg/</a:t>
            </a:r>
            <a:r>
              <a:rPr lang="en-GB" dirty="0" err="1" smtClean="0"/>
              <a:t>hr</a:t>
            </a:r>
            <a:r>
              <a:rPr lang="en-GB" dirty="0" smtClean="0"/>
              <a:t> for past 24 hours</a:t>
            </a:r>
          </a:p>
          <a:p>
            <a:pPr indent="-274320" fontAlgn="auto">
              <a:spcAft>
                <a:spcPts val="0"/>
              </a:spcAft>
              <a:defRPr/>
            </a:pPr>
            <a:r>
              <a:rPr lang="en-GB" i="1" dirty="0" smtClean="0">
                <a:solidFill>
                  <a:schemeClr val="tx1"/>
                </a:solidFill>
              </a:rPr>
              <a:t>STAGE 3</a:t>
            </a:r>
          </a:p>
          <a:p>
            <a:pPr indent="-274320" fontAlgn="auto">
              <a:spcAft>
                <a:spcPts val="0"/>
              </a:spcAft>
              <a:defRPr/>
            </a:pPr>
            <a:r>
              <a:rPr lang="en-GB" dirty="0" err="1" smtClean="0"/>
              <a:t>Creatinine</a:t>
            </a:r>
            <a:r>
              <a:rPr lang="en-GB" dirty="0" smtClean="0"/>
              <a:t> was 180 five days ago but is now 392</a:t>
            </a:r>
          </a:p>
          <a:p>
            <a:pPr indent="-274320" fontAlgn="auto">
              <a:spcAft>
                <a:spcPts val="0"/>
              </a:spcAft>
              <a:defRPr/>
            </a:pPr>
            <a:r>
              <a:rPr lang="en-GB" i="1" dirty="0" smtClean="0">
                <a:solidFill>
                  <a:schemeClr val="tx1"/>
                </a:solidFill>
              </a:rPr>
              <a:t>STAGE 2</a:t>
            </a:r>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63" y="765175"/>
            <a:ext cx="7024687" cy="647700"/>
          </a:xfrm>
        </p:spPr>
        <p:txBody>
          <a:bodyPr rtlCol="0">
            <a:normAutofit fontScale="90000"/>
          </a:bodyPr>
          <a:lstStyle/>
          <a:p>
            <a:pPr fontAlgn="auto">
              <a:spcAft>
                <a:spcPts val="0"/>
              </a:spcAft>
              <a:defRPr/>
            </a:pPr>
            <a:r>
              <a:rPr lang="en-GB" dirty="0" err="1" smtClean="0"/>
              <a:t>Creatinine</a:t>
            </a:r>
            <a:r>
              <a:rPr lang="en-GB" dirty="0" smtClean="0"/>
              <a:t> </a:t>
            </a:r>
            <a:r>
              <a:rPr lang="en-GB" dirty="0" err="1" smtClean="0"/>
              <a:t>clearence</a:t>
            </a:r>
            <a:r>
              <a:rPr lang="en-GB" dirty="0" smtClean="0"/>
              <a:t>…</a:t>
            </a:r>
            <a:endParaRPr lang="en-GB" dirty="0"/>
          </a:p>
        </p:txBody>
      </p:sp>
      <p:sp>
        <p:nvSpPr>
          <p:cNvPr id="82947" name="Content Placeholder 2"/>
          <p:cNvSpPr>
            <a:spLocks noGrp="1"/>
          </p:cNvSpPr>
          <p:nvPr>
            <p:ph idx="1"/>
          </p:nvPr>
        </p:nvSpPr>
        <p:spPr>
          <a:xfrm>
            <a:off x="684213" y="1412875"/>
            <a:ext cx="5768975" cy="647700"/>
          </a:xfrm>
        </p:spPr>
        <p:txBody>
          <a:bodyPr/>
          <a:lstStyle/>
          <a:p>
            <a:r>
              <a:rPr lang="en-GB" altLang="en-US" smtClean="0"/>
              <a:t>Beware the early changes!</a:t>
            </a:r>
          </a:p>
        </p:txBody>
      </p:sp>
      <p:pic>
        <p:nvPicPr>
          <p:cNvPr id="8294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006600"/>
            <a:ext cx="475297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042988" y="1027113"/>
            <a:ext cx="7024687" cy="746125"/>
          </a:xfrm>
        </p:spPr>
        <p:txBody>
          <a:bodyPr/>
          <a:lstStyle/>
          <a:p>
            <a:r>
              <a:rPr lang="en-GB" altLang="en-US" smtClean="0"/>
              <a:t>Risk Factors….</a:t>
            </a:r>
          </a:p>
        </p:txBody>
      </p:sp>
      <p:sp>
        <p:nvSpPr>
          <p:cNvPr id="3" name="Content Placeholder 2"/>
          <p:cNvSpPr>
            <a:spLocks noGrp="1"/>
          </p:cNvSpPr>
          <p:nvPr>
            <p:ph idx="1"/>
          </p:nvPr>
        </p:nvSpPr>
        <p:spPr>
          <a:xfrm>
            <a:off x="1042988" y="2060575"/>
            <a:ext cx="6777037" cy="3509963"/>
          </a:xfrm>
        </p:spPr>
        <p:txBody>
          <a:bodyPr rtlCol="0">
            <a:normAutofit/>
          </a:bodyPr>
          <a:lstStyle/>
          <a:p>
            <a:pPr indent="-274320" fontAlgn="auto">
              <a:spcAft>
                <a:spcPts val="0"/>
              </a:spcAft>
              <a:defRPr/>
            </a:pPr>
            <a:r>
              <a:rPr lang="en-GB" dirty="0" smtClean="0"/>
              <a:t>Age (above 75 years)</a:t>
            </a:r>
          </a:p>
          <a:p>
            <a:pPr indent="-274320" fontAlgn="auto">
              <a:spcAft>
                <a:spcPts val="0"/>
              </a:spcAft>
              <a:defRPr/>
            </a:pPr>
            <a:r>
              <a:rPr lang="en-GB" dirty="0" smtClean="0"/>
              <a:t>Chronic Kidney Disease</a:t>
            </a:r>
          </a:p>
          <a:p>
            <a:pPr indent="-274320" fontAlgn="auto">
              <a:spcAft>
                <a:spcPts val="0"/>
              </a:spcAft>
              <a:defRPr/>
            </a:pPr>
            <a:r>
              <a:rPr lang="en-GB" dirty="0" smtClean="0"/>
              <a:t>Cardiac Failure</a:t>
            </a:r>
          </a:p>
          <a:p>
            <a:pPr indent="-274320" fontAlgn="auto">
              <a:spcAft>
                <a:spcPts val="0"/>
              </a:spcAft>
              <a:defRPr/>
            </a:pPr>
            <a:r>
              <a:rPr lang="en-GB" dirty="0" smtClean="0"/>
              <a:t>Atherosclerotic Peripheral Vascular Disease</a:t>
            </a:r>
          </a:p>
          <a:p>
            <a:pPr indent="-274320" fontAlgn="auto">
              <a:spcAft>
                <a:spcPts val="0"/>
              </a:spcAft>
              <a:defRPr/>
            </a:pPr>
            <a:r>
              <a:rPr lang="en-GB" dirty="0" smtClean="0"/>
              <a:t>Liver Disease</a:t>
            </a:r>
          </a:p>
          <a:p>
            <a:pPr indent="-274320" fontAlgn="auto">
              <a:spcAft>
                <a:spcPts val="0"/>
              </a:spcAft>
              <a:defRPr/>
            </a:pPr>
            <a:r>
              <a:rPr lang="en-GB" dirty="0" smtClean="0"/>
              <a:t>Diabetes</a:t>
            </a:r>
          </a:p>
          <a:p>
            <a:pPr indent="-274320" fontAlgn="auto">
              <a:spcAft>
                <a:spcPts val="0"/>
              </a:spcAft>
              <a:defRPr/>
            </a:pPr>
            <a:r>
              <a:rPr lang="en-GB" dirty="0" smtClean="0"/>
              <a:t>Nephrotoxic medications</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endParaRPr lang="en-GB" dirty="0" smtClean="0"/>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smtClean="0"/>
              <a:t>Causes…..</a:t>
            </a:r>
          </a:p>
        </p:txBody>
      </p:sp>
      <p:sp>
        <p:nvSpPr>
          <p:cNvPr id="3" name="Content Placeholder 2"/>
          <p:cNvSpPr>
            <a:spLocks noGrp="1"/>
          </p:cNvSpPr>
          <p:nvPr>
            <p:ph idx="1"/>
          </p:nvPr>
        </p:nvSpPr>
        <p:spPr/>
        <p:txBody>
          <a:bodyPr rtlCol="0">
            <a:normAutofit fontScale="92500" lnSpcReduction="10000"/>
          </a:bodyPr>
          <a:lstStyle/>
          <a:p>
            <a:pPr indent="-274320" fontAlgn="auto">
              <a:spcAft>
                <a:spcPts val="0"/>
              </a:spcAft>
              <a:defRPr/>
            </a:pPr>
            <a:r>
              <a:rPr lang="en-GB" u="sng" dirty="0" smtClean="0"/>
              <a:t>Pre Renal</a:t>
            </a:r>
          </a:p>
          <a:p>
            <a:pPr marL="68580" indent="0" fontAlgn="auto">
              <a:spcAft>
                <a:spcPts val="0"/>
              </a:spcAft>
              <a:buFont typeface="Wingdings 2" pitchFamily="18" charset="2"/>
              <a:buNone/>
              <a:defRPr/>
            </a:pPr>
            <a:endParaRPr lang="en-GB" u="sng" dirty="0"/>
          </a:p>
          <a:p>
            <a:pPr marL="68580" indent="0" fontAlgn="auto">
              <a:spcAft>
                <a:spcPts val="0"/>
              </a:spcAft>
              <a:buFont typeface="Wingdings 2" pitchFamily="18" charset="2"/>
              <a:buNone/>
              <a:defRPr/>
            </a:pPr>
            <a:r>
              <a:rPr lang="en-GB" dirty="0" smtClean="0"/>
              <a:t>Most common cause of AKI</a:t>
            </a:r>
          </a:p>
          <a:p>
            <a:pPr marL="68580" indent="0" fontAlgn="auto">
              <a:spcAft>
                <a:spcPts val="0"/>
              </a:spcAft>
              <a:buFont typeface="Wingdings 2" pitchFamily="18" charset="2"/>
              <a:buNone/>
              <a:defRPr/>
            </a:pPr>
            <a:r>
              <a:rPr lang="en-GB" dirty="0" smtClean="0"/>
              <a:t>Flow disruption to the kidney</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r>
              <a:rPr lang="en-GB" dirty="0" smtClean="0"/>
              <a:t>For example:</a:t>
            </a:r>
          </a:p>
          <a:p>
            <a:pPr marL="640080" lvl="1" indent="-274320" fontAlgn="auto">
              <a:spcAft>
                <a:spcPts val="0"/>
              </a:spcAft>
              <a:defRPr/>
            </a:pPr>
            <a:r>
              <a:rPr lang="en-GB" dirty="0" smtClean="0"/>
              <a:t>Low blood pressure</a:t>
            </a:r>
          </a:p>
          <a:p>
            <a:pPr marL="640080" lvl="1" indent="-274320" fontAlgn="auto">
              <a:spcAft>
                <a:spcPts val="0"/>
              </a:spcAft>
              <a:defRPr/>
            </a:pPr>
            <a:r>
              <a:rPr lang="en-GB" dirty="0" smtClean="0"/>
              <a:t>Heart Failure</a:t>
            </a:r>
          </a:p>
          <a:p>
            <a:pPr marL="640080" lvl="1" indent="-274320" fontAlgn="auto">
              <a:spcAft>
                <a:spcPts val="0"/>
              </a:spcAft>
              <a:defRPr/>
            </a:pPr>
            <a:r>
              <a:rPr lang="en-GB" dirty="0" smtClean="0"/>
              <a:t>Low blood volume</a:t>
            </a:r>
            <a:endParaRPr lang="en-GB" dirty="0"/>
          </a:p>
        </p:txBody>
      </p:sp>
      <p:pic>
        <p:nvPicPr>
          <p:cNvPr id="849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0538" y="2825750"/>
            <a:ext cx="23431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quot;No&quot; Symbol 4"/>
          <p:cNvSpPr/>
          <p:nvPr/>
        </p:nvSpPr>
        <p:spPr>
          <a:xfrm>
            <a:off x="5570538" y="3429000"/>
            <a:ext cx="792162" cy="576263"/>
          </a:xfrm>
          <a:prstGeom prst="noSmoking">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0000"/>
              </a:solidFill>
            </a:endParaRPr>
          </a:p>
        </p:txBody>
      </p:sp>
      <p:sp>
        <p:nvSpPr>
          <p:cNvPr id="84998" name="TextBox 5"/>
          <p:cNvSpPr txBox="1">
            <a:spLocks noChangeArrowheads="1"/>
          </p:cNvSpPr>
          <p:nvPr/>
        </p:nvSpPr>
        <p:spPr bwMode="auto">
          <a:xfrm>
            <a:off x="5292725" y="4076700"/>
            <a:ext cx="151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Blood flow reduced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altLang="en-US" smtClean="0"/>
              <a:t>Causes….</a:t>
            </a:r>
          </a:p>
        </p:txBody>
      </p:sp>
      <p:sp>
        <p:nvSpPr>
          <p:cNvPr id="3" name="Content Placeholder 2"/>
          <p:cNvSpPr>
            <a:spLocks noGrp="1"/>
          </p:cNvSpPr>
          <p:nvPr>
            <p:ph idx="1"/>
          </p:nvPr>
        </p:nvSpPr>
        <p:spPr/>
        <p:txBody>
          <a:bodyPr rtlCol="0">
            <a:normAutofit/>
          </a:bodyPr>
          <a:lstStyle/>
          <a:p>
            <a:pPr indent="-274320" fontAlgn="auto">
              <a:spcAft>
                <a:spcPts val="0"/>
              </a:spcAft>
              <a:defRPr/>
            </a:pPr>
            <a:r>
              <a:rPr lang="en-GB" u="sng" dirty="0" smtClean="0"/>
              <a:t>Intrinsic</a:t>
            </a:r>
          </a:p>
          <a:p>
            <a:pPr marL="68580" indent="0" fontAlgn="auto">
              <a:spcAft>
                <a:spcPts val="0"/>
              </a:spcAft>
              <a:buFont typeface="Wingdings 2" pitchFamily="18" charset="2"/>
              <a:buNone/>
              <a:defRPr/>
            </a:pPr>
            <a:endParaRPr lang="en-GB" u="sng" dirty="0"/>
          </a:p>
          <a:p>
            <a:pPr marL="68580" indent="0" fontAlgn="auto">
              <a:spcAft>
                <a:spcPts val="0"/>
              </a:spcAft>
              <a:buFont typeface="Wingdings 2" pitchFamily="18" charset="2"/>
              <a:buNone/>
              <a:defRPr/>
            </a:pPr>
            <a:r>
              <a:rPr lang="en-GB" dirty="0" smtClean="0"/>
              <a:t>Damage to the kidney itself</a:t>
            </a:r>
          </a:p>
          <a:p>
            <a:pPr marL="68580" indent="0" fontAlgn="auto">
              <a:spcAft>
                <a:spcPts val="0"/>
              </a:spcAft>
              <a:buFont typeface="Wingdings 2" pitchFamily="18" charset="2"/>
              <a:buNone/>
              <a:defRPr/>
            </a:pPr>
            <a:r>
              <a:rPr lang="en-GB" dirty="0" smtClean="0"/>
              <a:t>For example:</a:t>
            </a:r>
          </a:p>
          <a:p>
            <a:pPr marL="640080" lvl="1" indent="-274320" fontAlgn="auto">
              <a:spcAft>
                <a:spcPts val="0"/>
              </a:spcAft>
              <a:defRPr/>
            </a:pPr>
            <a:r>
              <a:rPr lang="en-GB" dirty="0" smtClean="0"/>
              <a:t>Glomerulonephritis</a:t>
            </a:r>
          </a:p>
          <a:p>
            <a:pPr marL="640080" lvl="1" indent="-274320" fontAlgn="auto">
              <a:spcAft>
                <a:spcPts val="0"/>
              </a:spcAft>
              <a:defRPr/>
            </a:pPr>
            <a:r>
              <a:rPr lang="en-GB" dirty="0" smtClean="0"/>
              <a:t>Acute tubular Necrosis</a:t>
            </a:r>
          </a:p>
          <a:p>
            <a:pPr marL="68580" indent="0" fontAlgn="auto">
              <a:spcAft>
                <a:spcPts val="0"/>
              </a:spcAft>
              <a:buFont typeface="Wingdings 2" pitchFamily="18" charset="2"/>
              <a:buNone/>
              <a:defRPr/>
            </a:pPr>
            <a:endParaRPr lang="en-GB" dirty="0"/>
          </a:p>
        </p:txBody>
      </p:sp>
      <p:pic>
        <p:nvPicPr>
          <p:cNvPr id="860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213100"/>
            <a:ext cx="24558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altLang="en-US" smtClean="0"/>
              <a:t>Causes….	</a:t>
            </a:r>
          </a:p>
        </p:txBody>
      </p:sp>
      <p:sp>
        <p:nvSpPr>
          <p:cNvPr id="3" name="Content Placeholder 2"/>
          <p:cNvSpPr>
            <a:spLocks noGrp="1"/>
          </p:cNvSpPr>
          <p:nvPr>
            <p:ph idx="1"/>
          </p:nvPr>
        </p:nvSpPr>
        <p:spPr/>
        <p:txBody>
          <a:bodyPr rtlCol="0">
            <a:normAutofit/>
          </a:bodyPr>
          <a:lstStyle/>
          <a:p>
            <a:pPr indent="-274320" fontAlgn="auto">
              <a:spcAft>
                <a:spcPts val="0"/>
              </a:spcAft>
              <a:defRPr/>
            </a:pPr>
            <a:r>
              <a:rPr lang="en-GB" u="sng" dirty="0" smtClean="0"/>
              <a:t>Post Renal</a:t>
            </a:r>
          </a:p>
          <a:p>
            <a:pPr marL="68580" indent="0" fontAlgn="auto">
              <a:spcAft>
                <a:spcPts val="0"/>
              </a:spcAft>
              <a:buFont typeface="Wingdings 2" pitchFamily="18" charset="2"/>
              <a:buNone/>
              <a:defRPr/>
            </a:pPr>
            <a:endParaRPr lang="en-GB" u="sng" dirty="0" smtClean="0"/>
          </a:p>
          <a:p>
            <a:pPr marL="68580" indent="0" fontAlgn="auto">
              <a:spcAft>
                <a:spcPts val="0"/>
              </a:spcAft>
              <a:buFont typeface="Wingdings 2" pitchFamily="18" charset="2"/>
              <a:buNone/>
              <a:defRPr/>
            </a:pPr>
            <a:r>
              <a:rPr lang="en-GB" dirty="0" smtClean="0"/>
              <a:t>A consequence of </a:t>
            </a:r>
          </a:p>
          <a:p>
            <a:pPr marL="68580" indent="0" fontAlgn="auto">
              <a:spcAft>
                <a:spcPts val="0"/>
              </a:spcAft>
              <a:buFont typeface="Wingdings 2" pitchFamily="18" charset="2"/>
              <a:buNone/>
              <a:defRPr/>
            </a:pPr>
            <a:r>
              <a:rPr lang="en-GB" dirty="0" smtClean="0"/>
              <a:t>urinary tract obstruction.</a:t>
            </a:r>
          </a:p>
          <a:p>
            <a:pPr marL="68580" indent="0" fontAlgn="auto">
              <a:spcAft>
                <a:spcPts val="0"/>
              </a:spcAft>
              <a:buFont typeface="Wingdings 2" pitchFamily="18" charset="2"/>
              <a:buNone/>
              <a:defRPr/>
            </a:pPr>
            <a:r>
              <a:rPr lang="en-GB" dirty="0" smtClean="0"/>
              <a:t>For example:</a:t>
            </a:r>
          </a:p>
          <a:p>
            <a:pPr marL="640080" lvl="1" indent="-274320" fontAlgn="auto">
              <a:spcAft>
                <a:spcPts val="0"/>
              </a:spcAft>
              <a:defRPr/>
            </a:pPr>
            <a:r>
              <a:rPr lang="en-GB" dirty="0" smtClean="0"/>
              <a:t>Blocked catheter</a:t>
            </a:r>
          </a:p>
          <a:p>
            <a:pPr marL="640080" lvl="1" indent="-274320" fontAlgn="auto">
              <a:spcAft>
                <a:spcPts val="0"/>
              </a:spcAft>
              <a:defRPr/>
            </a:pPr>
            <a:r>
              <a:rPr lang="en-GB" dirty="0" smtClean="0"/>
              <a:t>Renal calculi </a:t>
            </a:r>
          </a:p>
          <a:p>
            <a:pPr marL="640080" lvl="1" indent="-274320" fontAlgn="auto">
              <a:spcAft>
                <a:spcPts val="0"/>
              </a:spcAft>
              <a:defRPr/>
            </a:pPr>
            <a:r>
              <a:rPr lang="en-GB" dirty="0" smtClean="0"/>
              <a:t>Bladder tumours.</a:t>
            </a:r>
            <a:endParaRPr lang="en-GB" dirty="0"/>
          </a:p>
        </p:txBody>
      </p:sp>
      <p:pic>
        <p:nvPicPr>
          <p:cNvPr id="870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41438"/>
            <a:ext cx="21907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151063"/>
            <a:ext cx="198913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5435600" y="2852738"/>
            <a:ext cx="1008063" cy="86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quot;No&quot; Symbol 8"/>
          <p:cNvSpPr/>
          <p:nvPr/>
        </p:nvSpPr>
        <p:spPr>
          <a:xfrm>
            <a:off x="6372225" y="3748088"/>
            <a:ext cx="215900" cy="215900"/>
          </a:xfrm>
          <a:prstGeom prst="noSmoking">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altLang="en-US" smtClean="0"/>
              <a:t>Sepsis</a:t>
            </a:r>
          </a:p>
        </p:txBody>
      </p:sp>
      <p:sp>
        <p:nvSpPr>
          <p:cNvPr id="3" name="Content Placeholder 2"/>
          <p:cNvSpPr>
            <a:spLocks noGrp="1"/>
          </p:cNvSpPr>
          <p:nvPr>
            <p:ph idx="1"/>
          </p:nvPr>
        </p:nvSpPr>
        <p:spPr/>
        <p:txBody>
          <a:bodyPr rtlCol="0">
            <a:normAutofit/>
          </a:bodyPr>
          <a:lstStyle/>
          <a:p>
            <a:pPr indent="-274320" fontAlgn="auto">
              <a:spcAft>
                <a:spcPts val="0"/>
              </a:spcAft>
              <a:defRPr/>
            </a:pPr>
            <a:r>
              <a:rPr lang="en-GB" dirty="0" smtClean="0"/>
              <a:t>Always consider AKI in any septic patient</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endParaRPr lang="en-GB" dirty="0"/>
          </a:p>
        </p:txBody>
      </p:sp>
      <p:pic>
        <p:nvPicPr>
          <p:cNvPr id="880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1813" y="3324225"/>
            <a:ext cx="8763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3400425"/>
            <a:ext cx="23812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mtClean="0"/>
              <a:t>Assessment….</a:t>
            </a:r>
          </a:p>
        </p:txBody>
      </p:sp>
      <p:sp>
        <p:nvSpPr>
          <p:cNvPr id="3" name="Content Placeholder 2"/>
          <p:cNvSpPr>
            <a:spLocks noGrp="1"/>
          </p:cNvSpPr>
          <p:nvPr>
            <p:ph idx="1"/>
          </p:nvPr>
        </p:nvSpPr>
        <p:spPr/>
        <p:txBody>
          <a:bodyPr rtlCol="0">
            <a:normAutofit fontScale="92500" lnSpcReduction="10000"/>
          </a:bodyPr>
          <a:lstStyle/>
          <a:p>
            <a:pPr indent="-274320" fontAlgn="auto">
              <a:spcAft>
                <a:spcPts val="0"/>
              </a:spcAft>
              <a:defRPr/>
            </a:pPr>
            <a:r>
              <a:rPr lang="en-GB" dirty="0" smtClean="0"/>
              <a:t>ABCDE Approach</a:t>
            </a:r>
          </a:p>
          <a:p>
            <a:pPr indent="-274320" fontAlgn="auto">
              <a:spcAft>
                <a:spcPts val="0"/>
              </a:spcAft>
              <a:defRPr/>
            </a:pPr>
            <a:r>
              <a:rPr lang="en-GB" dirty="0" smtClean="0"/>
              <a:t>Baseline U&amp;E, FBC</a:t>
            </a:r>
          </a:p>
          <a:p>
            <a:pPr indent="-274320" fontAlgn="auto">
              <a:spcAft>
                <a:spcPts val="0"/>
              </a:spcAft>
              <a:defRPr/>
            </a:pPr>
            <a:r>
              <a:rPr lang="en-GB" dirty="0" smtClean="0"/>
              <a:t>Urinalysis</a:t>
            </a:r>
          </a:p>
          <a:p>
            <a:pPr indent="-274320" fontAlgn="auto">
              <a:spcAft>
                <a:spcPts val="0"/>
              </a:spcAft>
              <a:defRPr/>
            </a:pPr>
            <a:r>
              <a:rPr lang="en-GB" dirty="0" smtClean="0"/>
              <a:t>Cultures (if indicated)</a:t>
            </a:r>
          </a:p>
          <a:p>
            <a:pPr indent="-274320" fontAlgn="auto">
              <a:spcAft>
                <a:spcPts val="0"/>
              </a:spcAft>
              <a:defRPr/>
            </a:pPr>
            <a:r>
              <a:rPr lang="en-GB" dirty="0" smtClean="0"/>
              <a:t>ECG</a:t>
            </a:r>
          </a:p>
          <a:p>
            <a:pPr indent="-274320" fontAlgn="auto">
              <a:spcAft>
                <a:spcPts val="0"/>
              </a:spcAft>
              <a:defRPr/>
            </a:pPr>
            <a:r>
              <a:rPr lang="en-GB" dirty="0" smtClean="0"/>
              <a:t>CXR / AXR (if indicated)</a:t>
            </a:r>
          </a:p>
          <a:p>
            <a:pPr indent="-274320" fontAlgn="auto">
              <a:spcAft>
                <a:spcPts val="0"/>
              </a:spcAft>
              <a:defRPr/>
            </a:pPr>
            <a:r>
              <a:rPr lang="en-GB" dirty="0" smtClean="0"/>
              <a:t>Renal USS</a:t>
            </a:r>
          </a:p>
          <a:p>
            <a:pPr indent="-274320" fontAlgn="auto">
              <a:spcAft>
                <a:spcPts val="0"/>
              </a:spcAft>
              <a:defRPr/>
            </a:pPr>
            <a:r>
              <a:rPr lang="en-GB" dirty="0" smtClean="0"/>
              <a:t>Review by </a:t>
            </a:r>
            <a:r>
              <a:rPr lang="en-GB" b="1" u="sng" dirty="0" smtClean="0"/>
              <a:t>Senior Clinician </a:t>
            </a:r>
            <a:r>
              <a:rPr lang="en-GB" dirty="0" smtClean="0"/>
              <a:t>and or discussion </a:t>
            </a:r>
            <a:r>
              <a:rPr lang="en-GB" smtClean="0"/>
              <a:t>with nephrology</a:t>
            </a:r>
            <a:endParaRPr lang="en-GB" b="1" u="sng" dirty="0" smtClean="0"/>
          </a:p>
          <a:p>
            <a:pPr indent="-274320" fontAlgn="auto">
              <a:spcAft>
                <a:spcPts val="0"/>
              </a:spcAft>
              <a:defRPr/>
            </a:pPr>
            <a:endParaRPr lang="en-GB" dirty="0" smtClean="0"/>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altLang="en-US" smtClean="0"/>
              <a:t>Assessment….		</a:t>
            </a:r>
          </a:p>
        </p:txBody>
      </p:sp>
      <p:sp>
        <p:nvSpPr>
          <p:cNvPr id="3" name="Content Placeholder 2"/>
          <p:cNvSpPr>
            <a:spLocks noGrp="1"/>
          </p:cNvSpPr>
          <p:nvPr>
            <p:ph idx="1"/>
          </p:nvPr>
        </p:nvSpPr>
        <p:spPr/>
        <p:txBody>
          <a:bodyPr rtlCol="0">
            <a:normAutofit fontScale="85000" lnSpcReduction="20000"/>
          </a:bodyPr>
          <a:lstStyle/>
          <a:p>
            <a:pPr indent="-274320" fontAlgn="auto">
              <a:spcAft>
                <a:spcPts val="0"/>
              </a:spcAft>
              <a:defRPr/>
            </a:pPr>
            <a:r>
              <a:rPr lang="en-GB" dirty="0" smtClean="0"/>
              <a:t>Careful consideration of volume status must be made in patients who are at risk of AKI and / or require fluid therapy (NICE CG169)</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r>
              <a:rPr lang="en-GB" dirty="0" smtClean="0"/>
              <a:t>History should include any previous limited intake, thirst, abnormal losses and any co-morbidities.</a:t>
            </a:r>
          </a:p>
          <a:p>
            <a:pPr marL="68580" indent="0" fontAlgn="auto">
              <a:spcAft>
                <a:spcPts val="0"/>
              </a:spcAft>
              <a:buFont typeface="Wingdings 2" pitchFamily="18" charset="2"/>
              <a:buNone/>
              <a:defRPr/>
            </a:pPr>
            <a:r>
              <a:rPr lang="en-GB" dirty="0" smtClean="0"/>
              <a:t>Clinical Examination should include the following:</a:t>
            </a:r>
          </a:p>
          <a:p>
            <a:pPr marL="68580" indent="0" fontAlgn="auto">
              <a:spcAft>
                <a:spcPts val="0"/>
              </a:spcAft>
              <a:buFont typeface="Wingdings 2" pitchFamily="18" charset="2"/>
              <a:buNone/>
              <a:defRPr/>
            </a:pPr>
            <a:r>
              <a:rPr lang="en-GB" dirty="0" smtClean="0"/>
              <a:t>Pulse, Blood Pressure, CRT, JVP</a:t>
            </a:r>
          </a:p>
          <a:p>
            <a:pPr marL="68580" indent="0" fontAlgn="auto">
              <a:spcAft>
                <a:spcPts val="0"/>
              </a:spcAft>
              <a:buFont typeface="Wingdings 2" pitchFamily="18" charset="2"/>
              <a:buNone/>
              <a:defRPr/>
            </a:pPr>
            <a:r>
              <a:rPr lang="en-GB" dirty="0" smtClean="0"/>
              <a:t>Presence of pulmonary or peripheral oedema</a:t>
            </a:r>
          </a:p>
          <a:p>
            <a:pPr marL="68580" indent="0" fontAlgn="auto">
              <a:spcAft>
                <a:spcPts val="0"/>
              </a:spcAft>
              <a:buFont typeface="Wingdings 2" pitchFamily="18" charset="2"/>
              <a:buNone/>
              <a:defRPr/>
            </a:pPr>
            <a:r>
              <a:rPr lang="en-GB" dirty="0" smtClean="0"/>
              <a:t>Presence of postural hypotension</a:t>
            </a:r>
          </a:p>
          <a:p>
            <a:pPr marL="68580" indent="0" fontAlgn="auto">
              <a:spcAft>
                <a:spcPts val="0"/>
              </a:spcAft>
              <a:buFont typeface="Wingdings 2" pitchFamily="18" charset="2"/>
              <a:buNone/>
              <a:defRPr/>
            </a:pPr>
            <a:r>
              <a:rPr lang="en-GB" dirty="0" smtClean="0"/>
              <a:t>Passive leg raising </a:t>
            </a:r>
          </a:p>
          <a:p>
            <a:pPr marL="68580" indent="0" fontAlgn="auto">
              <a:spcAft>
                <a:spcPts val="0"/>
              </a:spcAft>
              <a:buFont typeface="Wingdings 2" pitchFamily="18" charset="2"/>
              <a:buNone/>
              <a:defRPr/>
            </a:pPr>
            <a:r>
              <a:rPr lang="en-GB" dirty="0" smtClean="0"/>
              <a:t>(NICE CG169)</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altLang="en-US" smtClean="0"/>
              <a:t>Ultrasound…..</a:t>
            </a:r>
          </a:p>
        </p:txBody>
      </p:sp>
      <p:sp>
        <p:nvSpPr>
          <p:cNvPr id="91139" name="Content Placeholder 2"/>
          <p:cNvSpPr>
            <a:spLocks noGrp="1"/>
          </p:cNvSpPr>
          <p:nvPr>
            <p:ph idx="1"/>
          </p:nvPr>
        </p:nvSpPr>
        <p:spPr/>
        <p:txBody>
          <a:bodyPr/>
          <a:lstStyle/>
          <a:p>
            <a:pPr marL="68263" indent="0">
              <a:buFont typeface="Wingdings 2" pitchFamily="18" charset="2"/>
              <a:buNone/>
            </a:pPr>
            <a:endParaRPr lang="en-GB" altLang="en-US" smtClean="0"/>
          </a:p>
          <a:p>
            <a:pPr marL="68263" indent="0">
              <a:buFont typeface="Wingdings 2" pitchFamily="18" charset="2"/>
              <a:buNone/>
            </a:pPr>
            <a:r>
              <a:rPr lang="en-GB" altLang="en-US" smtClean="0"/>
              <a:t>When adults, children and young people have no identified cause of AKI offer urgent ultrasound within 24 hours. (NICE CG169)</a:t>
            </a:r>
          </a:p>
          <a:p>
            <a:pPr marL="68263" indent="0">
              <a:buFont typeface="Wingdings 2" pitchFamily="18" charset="2"/>
              <a:buNone/>
            </a:pPr>
            <a:endParaRPr lang="en-GB" altLang="en-US" smtClean="0"/>
          </a:p>
          <a:p>
            <a:pPr marL="68263" indent="0">
              <a:buFont typeface="Wingdings 2" pitchFamily="18" charset="2"/>
              <a:buNone/>
            </a:pPr>
            <a:r>
              <a:rPr lang="en-GB" altLang="en-US" smtClean="0"/>
              <a:t>Majority of patients who present with AKI should have an renal USS requested.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420938"/>
            <a:ext cx="3475038" cy="1512887"/>
          </a:xfrm>
        </p:spPr>
        <p:txBody>
          <a:bodyPr rtlCol="0">
            <a:normAutofit fontScale="90000"/>
          </a:bodyPr>
          <a:lstStyle/>
          <a:p>
            <a:pPr fontAlgn="auto">
              <a:spcAft>
                <a:spcPts val="0"/>
              </a:spcAft>
              <a:defRPr/>
            </a:pPr>
            <a:r>
              <a:rPr lang="en-GB" dirty="0"/>
              <a:t>P</a:t>
            </a:r>
            <a:r>
              <a:rPr lang="en-GB" dirty="0" smtClean="0"/>
              <a:t>athophysiology of the Kidneys</a:t>
            </a:r>
            <a:endParaRPr lang="en-GB" dirty="0"/>
          </a:p>
        </p:txBody>
      </p:sp>
      <p:pic>
        <p:nvPicPr>
          <p:cNvPr id="276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7475" y="4005263"/>
            <a:ext cx="2238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GB" altLang="en-US" smtClean="0"/>
              <a:t>Treatment…..</a:t>
            </a:r>
          </a:p>
        </p:txBody>
      </p:sp>
      <p:sp>
        <p:nvSpPr>
          <p:cNvPr id="3" name="Content Placeholder 2"/>
          <p:cNvSpPr>
            <a:spLocks noGrp="1"/>
          </p:cNvSpPr>
          <p:nvPr>
            <p:ph idx="1"/>
          </p:nvPr>
        </p:nvSpPr>
        <p:spPr/>
        <p:txBody>
          <a:bodyPr rtlCol="0">
            <a:normAutofit fontScale="77500" lnSpcReduction="20000"/>
          </a:bodyPr>
          <a:lstStyle/>
          <a:p>
            <a:pPr indent="-274320" fontAlgn="auto">
              <a:spcAft>
                <a:spcPts val="0"/>
              </a:spcAft>
              <a:defRPr/>
            </a:pPr>
            <a:r>
              <a:rPr lang="en-GB" dirty="0" smtClean="0"/>
              <a:t>Treat the underlying cause</a:t>
            </a:r>
          </a:p>
          <a:p>
            <a:pPr indent="-274320" fontAlgn="auto">
              <a:spcAft>
                <a:spcPts val="0"/>
              </a:spcAft>
              <a:defRPr/>
            </a:pPr>
            <a:r>
              <a:rPr lang="en-GB" dirty="0" smtClean="0"/>
              <a:t>Relieve any obstruction</a:t>
            </a:r>
          </a:p>
          <a:p>
            <a:pPr indent="-274320" fontAlgn="auto">
              <a:spcAft>
                <a:spcPts val="0"/>
              </a:spcAft>
              <a:defRPr/>
            </a:pPr>
            <a:r>
              <a:rPr lang="en-GB" dirty="0" smtClean="0"/>
              <a:t>Refer to nephrology / specialists</a:t>
            </a:r>
          </a:p>
          <a:p>
            <a:pPr marL="68580" indent="0" fontAlgn="auto">
              <a:spcAft>
                <a:spcPts val="0"/>
              </a:spcAft>
              <a:buFont typeface="Wingdings 2" pitchFamily="18" charset="2"/>
              <a:buNone/>
              <a:defRPr/>
            </a:pPr>
            <a:endParaRPr lang="en-GB" dirty="0"/>
          </a:p>
          <a:p>
            <a:pPr marL="68580" indent="0" fontAlgn="auto">
              <a:spcAft>
                <a:spcPts val="0"/>
              </a:spcAft>
              <a:buFont typeface="Wingdings 2" pitchFamily="18" charset="2"/>
              <a:buNone/>
              <a:defRPr/>
            </a:pPr>
            <a:r>
              <a:rPr lang="en-GB" dirty="0" smtClean="0"/>
              <a:t>Indications for Renal Replacement Therapy (NICE169)</a:t>
            </a:r>
          </a:p>
          <a:p>
            <a:pPr marL="68580" indent="0" fontAlgn="auto">
              <a:spcAft>
                <a:spcPts val="0"/>
              </a:spcAft>
              <a:buFont typeface="Wingdings 2" pitchFamily="18" charset="2"/>
              <a:buNone/>
              <a:defRPr/>
            </a:pPr>
            <a:r>
              <a:rPr lang="en-GB" dirty="0" smtClean="0"/>
              <a:t>Hyperkalaemia</a:t>
            </a:r>
          </a:p>
          <a:p>
            <a:pPr marL="68580" indent="0" fontAlgn="auto">
              <a:spcAft>
                <a:spcPts val="0"/>
              </a:spcAft>
              <a:buFont typeface="Wingdings 2" pitchFamily="18" charset="2"/>
              <a:buNone/>
              <a:defRPr/>
            </a:pPr>
            <a:r>
              <a:rPr lang="en-GB" dirty="0" smtClean="0"/>
              <a:t>Acidosis</a:t>
            </a:r>
          </a:p>
          <a:p>
            <a:pPr marL="68580" indent="0" fontAlgn="auto">
              <a:spcAft>
                <a:spcPts val="0"/>
              </a:spcAft>
              <a:buFont typeface="Wingdings 2" pitchFamily="18" charset="2"/>
              <a:buNone/>
              <a:defRPr/>
            </a:pPr>
            <a:r>
              <a:rPr lang="en-GB" dirty="0" smtClean="0"/>
              <a:t>Uraemia</a:t>
            </a:r>
          </a:p>
          <a:p>
            <a:pPr marL="68580" indent="0" fontAlgn="auto">
              <a:spcAft>
                <a:spcPts val="0"/>
              </a:spcAft>
              <a:buFont typeface="Wingdings 2" pitchFamily="18" charset="2"/>
              <a:buNone/>
              <a:defRPr/>
            </a:pPr>
            <a:r>
              <a:rPr lang="en-GB" dirty="0" smtClean="0"/>
              <a:t>Fluid overload</a:t>
            </a:r>
          </a:p>
          <a:p>
            <a:pPr marL="68580" indent="0" fontAlgn="auto">
              <a:spcAft>
                <a:spcPts val="0"/>
              </a:spcAft>
              <a:buFont typeface="Wingdings 2" pitchFamily="18" charset="2"/>
              <a:buNone/>
              <a:defRPr/>
            </a:pPr>
            <a:r>
              <a:rPr lang="en-GB" dirty="0" smtClean="0"/>
              <a:t>Pulmonary oedema </a:t>
            </a:r>
          </a:p>
          <a:p>
            <a:pPr marL="68580" indent="0" fontAlgn="auto">
              <a:spcAft>
                <a:spcPts val="0"/>
              </a:spcAft>
              <a:buFont typeface="Wingdings 2" pitchFamily="18" charset="2"/>
              <a:buNone/>
              <a:defRPr/>
            </a:pPr>
            <a:r>
              <a:rPr lang="en-GB" dirty="0" smtClean="0"/>
              <a:t>(if none of the above have responded to medical management)</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smtClean="0"/>
              <a:t>Treatment….		</a:t>
            </a:r>
          </a:p>
        </p:txBody>
      </p:sp>
      <p:sp>
        <p:nvSpPr>
          <p:cNvPr id="3" name="Content Placeholder 2"/>
          <p:cNvSpPr>
            <a:spLocks noGrp="1"/>
          </p:cNvSpPr>
          <p:nvPr>
            <p:ph idx="1"/>
          </p:nvPr>
        </p:nvSpPr>
        <p:spPr/>
        <p:txBody>
          <a:bodyPr rtlCol="0">
            <a:normAutofit/>
          </a:bodyPr>
          <a:lstStyle/>
          <a:p>
            <a:pPr indent="-274320" fontAlgn="auto">
              <a:spcAft>
                <a:spcPts val="0"/>
              </a:spcAft>
              <a:defRPr/>
            </a:pPr>
            <a:r>
              <a:rPr lang="en-GB" dirty="0" smtClean="0"/>
              <a:t>Do NOT offer loop diuretics to treat AKI (NICE CG169)</a:t>
            </a:r>
          </a:p>
          <a:p>
            <a:pPr indent="-274320" fontAlgn="auto">
              <a:spcAft>
                <a:spcPts val="0"/>
              </a:spcAft>
              <a:defRPr/>
            </a:pPr>
            <a:r>
              <a:rPr lang="en-GB" i="1" u="sng" dirty="0" smtClean="0">
                <a:effectLst>
                  <a:outerShdw blurRad="38100" dist="38100" dir="2700000" algn="tl">
                    <a:srgbClr val="000000">
                      <a:alpha val="43137"/>
                    </a:srgbClr>
                  </a:outerShdw>
                </a:effectLst>
              </a:rPr>
              <a:t>Consider </a:t>
            </a:r>
            <a:r>
              <a:rPr lang="en-GB" dirty="0" smtClean="0"/>
              <a:t>loop diuretics for treating fluid overload or oedema while (NICE CG169):</a:t>
            </a:r>
          </a:p>
          <a:p>
            <a:pPr indent="-274320" fontAlgn="auto">
              <a:spcAft>
                <a:spcPts val="0"/>
              </a:spcAft>
              <a:defRPr/>
            </a:pPr>
            <a:endParaRPr lang="en-GB" i="1" u="sng" dirty="0">
              <a:effectLst>
                <a:outerShdw blurRad="38100" dist="38100" dir="2700000" algn="tl">
                  <a:srgbClr val="000000">
                    <a:alpha val="43137"/>
                  </a:srgbClr>
                </a:outerShdw>
              </a:effectLst>
            </a:endParaRPr>
          </a:p>
          <a:p>
            <a:pPr indent="-274320" fontAlgn="auto">
              <a:spcAft>
                <a:spcPts val="0"/>
              </a:spcAft>
              <a:defRPr/>
            </a:pPr>
            <a:r>
              <a:rPr lang="en-GB" dirty="0" smtClean="0"/>
              <a:t>Waiting for RRT</a:t>
            </a:r>
          </a:p>
          <a:p>
            <a:pPr marL="68580" indent="0" fontAlgn="auto">
              <a:spcAft>
                <a:spcPts val="0"/>
              </a:spcAft>
              <a:buFont typeface="Wingdings 2" pitchFamily="18" charset="2"/>
              <a:buNone/>
              <a:defRPr/>
            </a:pPr>
            <a:r>
              <a:rPr lang="en-GB" dirty="0" smtClean="0"/>
              <a:t>or</a:t>
            </a:r>
          </a:p>
          <a:p>
            <a:pPr indent="-274320" fontAlgn="auto">
              <a:spcAft>
                <a:spcPts val="0"/>
              </a:spcAft>
              <a:defRPr/>
            </a:pPr>
            <a:r>
              <a:rPr lang="en-GB" dirty="0" smtClean="0"/>
              <a:t>Renal function is </a:t>
            </a:r>
            <a:r>
              <a:rPr lang="en-GB" i="1" u="sng" dirty="0" smtClean="0">
                <a:effectLst>
                  <a:outerShdw blurRad="38100" dist="38100" dir="2700000" algn="tl">
                    <a:srgbClr val="000000">
                      <a:alpha val="43137"/>
                    </a:srgbClr>
                  </a:outerShdw>
                </a:effectLst>
              </a:rPr>
              <a:t>recovering</a:t>
            </a:r>
            <a:endParaRPr lang="en-GB" i="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GB" altLang="en-US" smtClean="0"/>
              <a:t>Renal Teams?</a:t>
            </a:r>
          </a:p>
        </p:txBody>
      </p:sp>
      <p:sp>
        <p:nvSpPr>
          <p:cNvPr id="3" name="Content Placeholder 2"/>
          <p:cNvSpPr>
            <a:spLocks noGrp="1"/>
          </p:cNvSpPr>
          <p:nvPr>
            <p:ph idx="1"/>
          </p:nvPr>
        </p:nvSpPr>
        <p:spPr/>
        <p:txBody>
          <a:bodyPr rtlCol="0">
            <a:normAutofit/>
          </a:bodyPr>
          <a:lstStyle/>
          <a:p>
            <a:pPr indent="-274320" fontAlgn="auto">
              <a:spcAft>
                <a:spcPts val="0"/>
              </a:spcAft>
              <a:defRPr/>
            </a:pPr>
            <a:r>
              <a:rPr lang="en-GB" dirty="0" smtClean="0"/>
              <a:t>All patients with the following should be escalated to a senior clinician who may need to refer to the nephrologist.</a:t>
            </a:r>
          </a:p>
          <a:p>
            <a:pPr marL="68580" indent="0" fontAlgn="auto">
              <a:spcAft>
                <a:spcPts val="0"/>
              </a:spcAft>
              <a:buFont typeface="Wingdings 2" pitchFamily="18" charset="2"/>
              <a:buNone/>
              <a:defRPr/>
            </a:pPr>
            <a:r>
              <a:rPr lang="en-GB" sz="1800" dirty="0" smtClean="0"/>
              <a:t>Stage 3 AKI</a:t>
            </a:r>
          </a:p>
          <a:p>
            <a:pPr marL="68580" indent="0" fontAlgn="auto">
              <a:spcAft>
                <a:spcPts val="0"/>
              </a:spcAft>
              <a:buFont typeface="Wingdings 2" pitchFamily="18" charset="2"/>
              <a:buNone/>
              <a:defRPr/>
            </a:pPr>
            <a:r>
              <a:rPr lang="en-GB" sz="1800" dirty="0" smtClean="0"/>
              <a:t>Suspected </a:t>
            </a:r>
            <a:r>
              <a:rPr lang="en-GB" sz="1800" dirty="0" err="1" smtClean="0"/>
              <a:t>Vasculitis</a:t>
            </a:r>
            <a:r>
              <a:rPr lang="en-GB" sz="1800" dirty="0" smtClean="0"/>
              <a:t>, Myeloma, glomerulonephritis.</a:t>
            </a:r>
          </a:p>
          <a:p>
            <a:pPr marL="68580" indent="0" fontAlgn="auto">
              <a:spcAft>
                <a:spcPts val="0"/>
              </a:spcAft>
              <a:buFont typeface="Wingdings 2" pitchFamily="18" charset="2"/>
              <a:buNone/>
              <a:defRPr/>
            </a:pPr>
            <a:r>
              <a:rPr lang="en-GB" sz="1800" dirty="0" smtClean="0"/>
              <a:t>AKI with no clear cause.</a:t>
            </a:r>
          </a:p>
          <a:p>
            <a:pPr marL="68580" indent="0" fontAlgn="auto">
              <a:spcAft>
                <a:spcPts val="0"/>
              </a:spcAft>
              <a:buFont typeface="Wingdings 2" pitchFamily="18" charset="2"/>
              <a:buNone/>
              <a:defRPr/>
            </a:pPr>
            <a:r>
              <a:rPr lang="en-GB" sz="1800" dirty="0" smtClean="0"/>
              <a:t>AKI with complications that have not responded to medical therapies.</a:t>
            </a:r>
          </a:p>
          <a:p>
            <a:pPr marL="68580" indent="0" fontAlgn="auto">
              <a:spcAft>
                <a:spcPts val="0"/>
              </a:spcAft>
              <a:buFont typeface="Wingdings 2" pitchFamily="18" charset="2"/>
              <a:buNone/>
              <a:defRPr/>
            </a:pPr>
            <a:r>
              <a:rPr lang="en-GB" sz="1800" dirty="0" smtClean="0"/>
              <a:t>Patients with transplanted kidney(s).</a:t>
            </a:r>
          </a:p>
          <a:p>
            <a:pPr marL="68580" indent="0" fontAlgn="auto">
              <a:spcAft>
                <a:spcPts val="0"/>
              </a:spcAft>
              <a:buFont typeface="Wingdings 2" pitchFamily="18" charset="2"/>
              <a:buNone/>
              <a:defRPr/>
            </a:pPr>
            <a:endParaRPr lang="en-GB" sz="1800" dirty="0" smtClean="0"/>
          </a:p>
          <a:p>
            <a:pPr marL="68580" indent="0" fontAlgn="auto">
              <a:spcAft>
                <a:spcPts val="0"/>
              </a:spcAft>
              <a:buFont typeface="Wingdings 2" pitchFamily="18" charset="2"/>
              <a:buNone/>
              <a:defRPr/>
            </a:pPr>
            <a:endParaRPr lang="en-GB" sz="1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73100"/>
          </a:xfrm>
        </p:spPr>
        <p:txBody>
          <a:bodyPr rtlCol="0">
            <a:normAutofit fontScale="90000"/>
          </a:bodyPr>
          <a:lstStyle/>
          <a:p>
            <a:pPr fontAlgn="auto">
              <a:spcAft>
                <a:spcPts val="0"/>
              </a:spcAft>
              <a:defRPr/>
            </a:pPr>
            <a:r>
              <a:rPr lang="en-GB" dirty="0" smtClean="0"/>
              <a:t>Nursing Considerations…</a:t>
            </a:r>
            <a:endParaRPr lang="en-GB" dirty="0"/>
          </a:p>
        </p:txBody>
      </p:sp>
      <p:sp>
        <p:nvSpPr>
          <p:cNvPr id="3" name="Content Placeholder 2"/>
          <p:cNvSpPr>
            <a:spLocks noGrp="1"/>
          </p:cNvSpPr>
          <p:nvPr>
            <p:ph idx="1"/>
          </p:nvPr>
        </p:nvSpPr>
        <p:spPr/>
        <p:txBody>
          <a:bodyPr rtlCol="0">
            <a:normAutofit fontScale="85000" lnSpcReduction="20000"/>
          </a:bodyPr>
          <a:lstStyle/>
          <a:p>
            <a:pPr indent="-274320" fontAlgn="auto">
              <a:spcAft>
                <a:spcPts val="0"/>
              </a:spcAft>
              <a:defRPr/>
            </a:pPr>
            <a:r>
              <a:rPr lang="en-GB" dirty="0" smtClean="0"/>
              <a:t>Monitor Fluid balance on a daily and CUMULATIVE basis.</a:t>
            </a:r>
          </a:p>
          <a:p>
            <a:pPr indent="-274320" fontAlgn="auto">
              <a:spcAft>
                <a:spcPts val="0"/>
              </a:spcAft>
              <a:defRPr/>
            </a:pPr>
            <a:r>
              <a:rPr lang="en-GB" dirty="0" smtClean="0"/>
              <a:t>Daily Weights are also a good indicator or acute fluid loss of gain.</a:t>
            </a:r>
          </a:p>
          <a:p>
            <a:pPr indent="-274320" fontAlgn="auto">
              <a:spcAft>
                <a:spcPts val="0"/>
              </a:spcAft>
              <a:defRPr/>
            </a:pPr>
            <a:r>
              <a:rPr lang="en-GB" b="1" dirty="0" smtClean="0"/>
              <a:t>Consider</a:t>
            </a:r>
            <a:r>
              <a:rPr lang="en-GB" dirty="0" smtClean="0"/>
              <a:t> </a:t>
            </a:r>
            <a:r>
              <a:rPr lang="en-GB" dirty="0" err="1"/>
              <a:t>c</a:t>
            </a:r>
            <a:r>
              <a:rPr lang="en-GB" dirty="0" err="1" smtClean="0"/>
              <a:t>atherisation</a:t>
            </a:r>
            <a:r>
              <a:rPr lang="en-GB" dirty="0" smtClean="0"/>
              <a:t> in patients who are persistently hypotensive or septic or obstructed.</a:t>
            </a:r>
            <a:endParaRPr lang="en-GB" dirty="0"/>
          </a:p>
          <a:p>
            <a:pPr indent="-274320" fontAlgn="auto">
              <a:spcAft>
                <a:spcPts val="0"/>
              </a:spcAft>
              <a:defRPr/>
            </a:pPr>
            <a:r>
              <a:rPr lang="en-GB" dirty="0" smtClean="0"/>
              <a:t>Observations should be completed 4 hourly or more frequently if unwell.</a:t>
            </a:r>
          </a:p>
          <a:p>
            <a:pPr indent="-274320" fontAlgn="auto">
              <a:spcAft>
                <a:spcPts val="0"/>
              </a:spcAft>
              <a:defRPr/>
            </a:pPr>
            <a:r>
              <a:rPr lang="en-GB" dirty="0" smtClean="0"/>
              <a:t>Ensure patients are hydrated via oral or IV/NG route.</a:t>
            </a:r>
          </a:p>
          <a:p>
            <a:pPr indent="-274320" fontAlgn="auto">
              <a:spcAft>
                <a:spcPts val="0"/>
              </a:spcAft>
              <a:defRPr/>
            </a:pPr>
            <a:r>
              <a:rPr lang="en-GB" dirty="0" smtClean="0"/>
              <a:t>Escalate any patients who have shown signs of deterioration </a:t>
            </a:r>
            <a:r>
              <a:rPr lang="en-GB" b="1" dirty="0" smtClean="0">
                <a:effectLst>
                  <a:outerShdw blurRad="38100" dist="38100" dir="2700000" algn="tl">
                    <a:srgbClr val="000000">
                      <a:alpha val="43137"/>
                    </a:srgbClr>
                  </a:outerShdw>
                </a:effectLst>
              </a:rPr>
              <a:t>at the earliest opportunity.</a:t>
            </a:r>
          </a:p>
          <a:p>
            <a:pPr indent="-274320" fontAlgn="auto">
              <a:spcAft>
                <a:spcPts val="0"/>
              </a:spcAft>
              <a:defRPr/>
            </a:pP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765175"/>
            <a:ext cx="7024687" cy="503238"/>
          </a:xfrm>
        </p:spPr>
        <p:txBody>
          <a:bodyPr rtlCol="0">
            <a:normAutofit fontScale="90000"/>
          </a:bodyPr>
          <a:lstStyle/>
          <a:p>
            <a:pPr fontAlgn="auto">
              <a:spcAft>
                <a:spcPts val="0"/>
              </a:spcAft>
              <a:defRPr/>
            </a:pPr>
            <a:r>
              <a:rPr lang="en-GB" sz="2000" dirty="0" smtClean="0"/>
              <a:t>AKI Care Bundle – examples of potential AKI bundles in use.</a:t>
            </a:r>
            <a:endParaRPr lang="en-GB" sz="2000" dirty="0"/>
          </a:p>
        </p:txBody>
      </p:sp>
      <p:pic>
        <p:nvPicPr>
          <p:cNvPr id="96259" name="Content Placeholder 5"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1412875"/>
            <a:ext cx="3457575" cy="4613275"/>
          </a:xfrm>
        </p:spPr>
      </p:pic>
      <p:pic>
        <p:nvPicPr>
          <p:cNvPr id="96260" name="Picture 6"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484313"/>
            <a:ext cx="32829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GB" altLang="en-US" smtClean="0"/>
              <a:t>Patient 1:</a:t>
            </a:r>
          </a:p>
        </p:txBody>
      </p:sp>
      <p:sp>
        <p:nvSpPr>
          <p:cNvPr id="97283" name="Content Placeholder 2"/>
          <p:cNvSpPr>
            <a:spLocks noGrp="1"/>
          </p:cNvSpPr>
          <p:nvPr>
            <p:ph idx="1"/>
          </p:nvPr>
        </p:nvSpPr>
        <p:spPr/>
        <p:txBody>
          <a:bodyPr/>
          <a:lstStyle/>
          <a:p>
            <a:pPr marL="68263" indent="0">
              <a:buFont typeface="Wingdings 2" pitchFamily="18" charset="2"/>
              <a:buNone/>
            </a:pPr>
            <a:r>
              <a:rPr lang="en-GB" altLang="en-US" smtClean="0"/>
              <a:t>Bloods:</a:t>
            </a:r>
          </a:p>
          <a:p>
            <a:pPr marL="68263" indent="0">
              <a:buFont typeface="Wingdings 2" pitchFamily="18" charset="2"/>
              <a:buNone/>
            </a:pPr>
            <a:endParaRPr lang="en-GB" altLang="en-US" smtClean="0"/>
          </a:p>
          <a:p>
            <a:pPr marL="68263" indent="0">
              <a:buFont typeface="Wingdings 2" pitchFamily="18" charset="2"/>
              <a:buNone/>
            </a:pPr>
            <a:r>
              <a:rPr lang="en-GB" altLang="en-US" smtClean="0"/>
              <a:t>Admitted July 2015</a:t>
            </a:r>
          </a:p>
          <a:p>
            <a:pPr marL="68263" indent="0">
              <a:buFont typeface="Wingdings 2" pitchFamily="18" charset="2"/>
              <a:buNone/>
            </a:pPr>
            <a:r>
              <a:rPr lang="en-GB" altLang="en-US" smtClean="0"/>
              <a:t>Na 141</a:t>
            </a:r>
          </a:p>
          <a:p>
            <a:pPr marL="68263" indent="0">
              <a:buFont typeface="Wingdings 2" pitchFamily="18" charset="2"/>
              <a:buNone/>
            </a:pPr>
            <a:r>
              <a:rPr lang="en-GB" altLang="en-US" smtClean="0"/>
              <a:t>K 3.8</a:t>
            </a:r>
          </a:p>
          <a:p>
            <a:pPr marL="68263" indent="0">
              <a:buFont typeface="Wingdings 2" pitchFamily="18" charset="2"/>
              <a:buNone/>
            </a:pPr>
            <a:r>
              <a:rPr lang="en-GB" altLang="en-US" smtClean="0"/>
              <a:t>Ur 3.3</a:t>
            </a:r>
          </a:p>
          <a:p>
            <a:pPr marL="68263" indent="0">
              <a:buFont typeface="Wingdings 2" pitchFamily="18" charset="2"/>
              <a:buNone/>
            </a:pPr>
            <a:r>
              <a:rPr lang="en-GB" altLang="en-US" smtClean="0"/>
              <a:t>Creatinine 55</a:t>
            </a:r>
          </a:p>
        </p:txBody>
      </p:sp>
      <p:sp>
        <p:nvSpPr>
          <p:cNvPr id="97284" name="TextBox 3"/>
          <p:cNvSpPr txBox="1">
            <a:spLocks noChangeArrowheads="1"/>
          </p:cNvSpPr>
          <p:nvPr/>
        </p:nvSpPr>
        <p:spPr bwMode="auto">
          <a:xfrm>
            <a:off x="4427538" y="1844675"/>
            <a:ext cx="367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AKI Warning Stage 2</a:t>
            </a:r>
          </a:p>
        </p:txBody>
      </p:sp>
      <p:sp>
        <p:nvSpPr>
          <p:cNvPr id="5" name="&quot;No&quot; Symbol 4"/>
          <p:cNvSpPr/>
          <p:nvPr/>
        </p:nvSpPr>
        <p:spPr>
          <a:xfrm>
            <a:off x="6804025" y="1454150"/>
            <a:ext cx="1439863" cy="115093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6" name="TextBox 5"/>
          <p:cNvSpPr txBox="1">
            <a:spLocks noChangeArrowheads="1"/>
          </p:cNvSpPr>
          <p:nvPr/>
        </p:nvSpPr>
        <p:spPr bwMode="auto">
          <a:xfrm>
            <a:off x="3708400" y="3716338"/>
            <a:ext cx="41036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b="1"/>
              <a:t>Patient did not have AKI.  No recent creatinine result available in last 7 days therefore median results used.</a:t>
            </a:r>
          </a:p>
          <a:p>
            <a:r>
              <a:rPr lang="en-GB" altLang="en-US" b="1"/>
              <a:t>Previous creatinine results during prolonged ITU stay with multi-organ failure. Creatinine was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GB" altLang="en-US" smtClean="0"/>
              <a:t>Patient 2.</a:t>
            </a:r>
          </a:p>
        </p:txBody>
      </p:sp>
      <p:sp>
        <p:nvSpPr>
          <p:cNvPr id="98307" name="Content Placeholder 2"/>
          <p:cNvSpPr>
            <a:spLocks noGrp="1"/>
          </p:cNvSpPr>
          <p:nvPr>
            <p:ph idx="1"/>
          </p:nvPr>
        </p:nvSpPr>
        <p:spPr/>
        <p:txBody>
          <a:bodyPr/>
          <a:lstStyle/>
          <a:p>
            <a:pPr marL="68263" indent="0">
              <a:buFont typeface="Wingdings 2" pitchFamily="18" charset="2"/>
              <a:buNone/>
            </a:pPr>
            <a:r>
              <a:rPr lang="en-GB" altLang="en-US" smtClean="0"/>
              <a:t>Bloods:</a:t>
            </a:r>
          </a:p>
          <a:p>
            <a:pPr marL="68263" indent="0">
              <a:buFont typeface="Wingdings 2" pitchFamily="18" charset="2"/>
              <a:buNone/>
            </a:pPr>
            <a:endParaRPr lang="en-GB" altLang="en-US" smtClean="0"/>
          </a:p>
          <a:p>
            <a:pPr marL="68263" indent="0">
              <a:buFont typeface="Wingdings 2" pitchFamily="18" charset="2"/>
              <a:buNone/>
            </a:pPr>
            <a:r>
              <a:rPr lang="en-GB" altLang="en-US" smtClean="0"/>
              <a:t>Na 135</a:t>
            </a:r>
          </a:p>
          <a:p>
            <a:pPr marL="68263" indent="0">
              <a:buFont typeface="Wingdings 2" pitchFamily="18" charset="2"/>
              <a:buNone/>
            </a:pPr>
            <a:r>
              <a:rPr lang="en-GB" altLang="en-US" smtClean="0"/>
              <a:t>K 4.6</a:t>
            </a:r>
          </a:p>
          <a:p>
            <a:pPr marL="68263" indent="0">
              <a:buFont typeface="Wingdings 2" pitchFamily="18" charset="2"/>
              <a:buNone/>
            </a:pPr>
            <a:r>
              <a:rPr lang="en-GB" altLang="en-US" smtClean="0"/>
              <a:t>Ur 19</a:t>
            </a:r>
          </a:p>
          <a:p>
            <a:pPr marL="68263" indent="0">
              <a:buFont typeface="Wingdings 2" pitchFamily="18" charset="2"/>
              <a:buNone/>
            </a:pPr>
            <a:r>
              <a:rPr lang="en-GB" altLang="en-US" smtClean="0"/>
              <a:t>Creatinine 220</a:t>
            </a:r>
          </a:p>
          <a:p>
            <a:pPr marL="68263" indent="0">
              <a:buFont typeface="Wingdings 2" pitchFamily="18" charset="2"/>
              <a:buNone/>
            </a:pPr>
            <a:endParaRPr lang="en-GB" altLang="en-US" smtClean="0"/>
          </a:p>
        </p:txBody>
      </p:sp>
      <p:sp>
        <p:nvSpPr>
          <p:cNvPr id="98308" name="TextBox 3"/>
          <p:cNvSpPr txBox="1">
            <a:spLocks noChangeArrowheads="1"/>
          </p:cNvSpPr>
          <p:nvPr/>
        </p:nvSpPr>
        <p:spPr bwMode="auto">
          <a:xfrm>
            <a:off x="4284663" y="1844675"/>
            <a:ext cx="316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a:t>AKI Warning Stage: 1</a:t>
            </a:r>
          </a:p>
        </p:txBody>
      </p:sp>
      <p:sp>
        <p:nvSpPr>
          <p:cNvPr id="5" name="TextBox 4"/>
          <p:cNvSpPr txBox="1">
            <a:spLocks noChangeArrowheads="1"/>
          </p:cNvSpPr>
          <p:nvPr/>
        </p:nvSpPr>
        <p:spPr bwMode="auto">
          <a:xfrm>
            <a:off x="3851275" y="3213100"/>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b="1"/>
              <a:t>Patient </a:t>
            </a:r>
            <a:r>
              <a:rPr lang="en-GB" altLang="en-US" b="1" u="sng"/>
              <a:t>did</a:t>
            </a:r>
            <a:r>
              <a:rPr lang="en-GB" altLang="en-US" b="1"/>
              <a:t> have AKI.  Admitted with worsening heart failure.  Last creatinine result 6 days previously was 150.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01662"/>
          </a:xfrm>
        </p:spPr>
        <p:txBody>
          <a:bodyPr rtlCol="0">
            <a:normAutofit fontScale="90000"/>
          </a:bodyPr>
          <a:lstStyle/>
          <a:p>
            <a:pPr fontAlgn="auto">
              <a:spcAft>
                <a:spcPts val="0"/>
              </a:spcAft>
              <a:defRPr/>
            </a:pPr>
            <a:r>
              <a:rPr lang="en-GB" dirty="0" smtClean="0"/>
              <a:t>Causes?</a:t>
            </a:r>
            <a:endParaRPr lang="en-GB" dirty="0"/>
          </a:p>
        </p:txBody>
      </p:sp>
      <p:sp>
        <p:nvSpPr>
          <p:cNvPr id="99331" name="Content Placeholder 2"/>
          <p:cNvSpPr>
            <a:spLocks noGrp="1"/>
          </p:cNvSpPr>
          <p:nvPr>
            <p:ph idx="1"/>
          </p:nvPr>
        </p:nvSpPr>
        <p:spPr>
          <a:xfrm>
            <a:off x="1042988" y="1700213"/>
            <a:ext cx="6778625" cy="3509962"/>
          </a:xfrm>
        </p:spPr>
        <p:txBody>
          <a:bodyPr/>
          <a:lstStyle/>
          <a:p>
            <a:r>
              <a:rPr lang="en-GB" altLang="en-US" smtClean="0"/>
              <a:t>Patient A:</a:t>
            </a:r>
          </a:p>
          <a:p>
            <a:r>
              <a:rPr lang="en-GB" altLang="en-US" smtClean="0"/>
              <a:t>55 year old admitted with D&amp;V for 5 days, not eating or drinking. </a:t>
            </a:r>
          </a:p>
          <a:p>
            <a:r>
              <a:rPr lang="en-GB" altLang="en-US" smtClean="0"/>
              <a:t>Admitted to AMU, hypotensive, tachycardia, feeling thirsty and poor urine output.</a:t>
            </a:r>
          </a:p>
          <a:p>
            <a:r>
              <a:rPr lang="en-GB" altLang="en-US" smtClean="0"/>
              <a:t>Urea 17.8, Creatinine 227, K5.0, Na 147,</a:t>
            </a:r>
          </a:p>
          <a:p>
            <a:r>
              <a:rPr lang="en-GB" altLang="en-US" smtClean="0"/>
              <a:t>AKI warning stage 2</a:t>
            </a:r>
          </a:p>
          <a:p>
            <a:endParaRPr lang="en-GB" alt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601662"/>
          </a:xfrm>
        </p:spPr>
        <p:txBody>
          <a:bodyPr rtlCol="0">
            <a:normAutofit fontScale="90000"/>
          </a:bodyPr>
          <a:lstStyle/>
          <a:p>
            <a:pPr fontAlgn="auto">
              <a:spcAft>
                <a:spcPts val="0"/>
              </a:spcAft>
              <a:defRPr/>
            </a:pPr>
            <a:r>
              <a:rPr lang="en-GB" dirty="0" smtClean="0"/>
              <a:t>Causes?</a:t>
            </a:r>
            <a:endParaRPr lang="en-GB" dirty="0"/>
          </a:p>
        </p:txBody>
      </p:sp>
      <p:sp>
        <p:nvSpPr>
          <p:cNvPr id="100355" name="Content Placeholder 2"/>
          <p:cNvSpPr>
            <a:spLocks noGrp="1"/>
          </p:cNvSpPr>
          <p:nvPr>
            <p:ph idx="1"/>
          </p:nvPr>
        </p:nvSpPr>
        <p:spPr>
          <a:xfrm>
            <a:off x="1042988" y="1700213"/>
            <a:ext cx="6778625" cy="3509962"/>
          </a:xfrm>
        </p:spPr>
        <p:txBody>
          <a:bodyPr/>
          <a:lstStyle/>
          <a:p>
            <a:r>
              <a:rPr lang="en-GB" altLang="en-US" smtClean="0"/>
              <a:t>Patient A:</a:t>
            </a:r>
          </a:p>
          <a:p>
            <a:r>
              <a:rPr lang="en-GB" altLang="en-US" smtClean="0"/>
              <a:t>55 year old admitted with D&amp;V for 5 days, not eating or drinking. </a:t>
            </a:r>
          </a:p>
          <a:p>
            <a:r>
              <a:rPr lang="en-GB" altLang="en-US" smtClean="0"/>
              <a:t>Admitted to AMU, hypotensive, tachycardic, feeling thirsty and poor urine output.</a:t>
            </a:r>
          </a:p>
          <a:p>
            <a:r>
              <a:rPr lang="en-GB" altLang="en-US" smtClean="0"/>
              <a:t>Urea 17.8, Creatinine 227, K5.0, Na 147,</a:t>
            </a:r>
          </a:p>
          <a:p>
            <a:r>
              <a:rPr lang="en-GB" altLang="en-US" smtClean="0"/>
              <a:t>AKI warning stage 2</a:t>
            </a:r>
          </a:p>
          <a:p>
            <a:endParaRPr lang="en-GB" altLang="en-US" smtClean="0"/>
          </a:p>
        </p:txBody>
      </p:sp>
      <p:sp>
        <p:nvSpPr>
          <p:cNvPr id="4" name="TextBox 3"/>
          <p:cNvSpPr txBox="1">
            <a:spLocks noChangeArrowheads="1"/>
          </p:cNvSpPr>
          <p:nvPr/>
        </p:nvSpPr>
        <p:spPr bwMode="auto">
          <a:xfrm>
            <a:off x="1116013" y="5084763"/>
            <a:ext cx="6840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600"/>
              <a:t>PRE Renal AKI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042988" y="1027113"/>
            <a:ext cx="7024687" cy="746125"/>
          </a:xfrm>
        </p:spPr>
        <p:txBody>
          <a:bodyPr/>
          <a:lstStyle/>
          <a:p>
            <a:r>
              <a:rPr lang="en-GB" altLang="en-US" smtClean="0"/>
              <a:t>Patient B</a:t>
            </a:r>
          </a:p>
        </p:txBody>
      </p:sp>
      <p:sp>
        <p:nvSpPr>
          <p:cNvPr id="101379" name="Content Placeholder 2"/>
          <p:cNvSpPr>
            <a:spLocks noGrp="1"/>
          </p:cNvSpPr>
          <p:nvPr>
            <p:ph idx="1"/>
          </p:nvPr>
        </p:nvSpPr>
        <p:spPr>
          <a:xfrm>
            <a:off x="1042988" y="1916113"/>
            <a:ext cx="6777037" cy="3916362"/>
          </a:xfrm>
        </p:spPr>
        <p:txBody>
          <a:bodyPr/>
          <a:lstStyle/>
          <a:p>
            <a:pPr marL="68263" indent="0">
              <a:buFont typeface="Wingdings 2" pitchFamily="18" charset="2"/>
              <a:buNone/>
            </a:pPr>
            <a:r>
              <a:rPr lang="en-GB" altLang="en-US" smtClean="0"/>
              <a:t>27 year old gentleman admitted to ED after leg being crushed by a heavy load at work for 4 hrs.</a:t>
            </a:r>
          </a:p>
          <a:p>
            <a:pPr marL="68263" indent="0">
              <a:buFont typeface="Wingdings 2" pitchFamily="18" charset="2"/>
              <a:buNone/>
            </a:pPr>
            <a:r>
              <a:rPr lang="en-GB" altLang="en-US" smtClean="0"/>
              <a:t>No obvious fractures. </a:t>
            </a:r>
          </a:p>
          <a:p>
            <a:pPr marL="68263" indent="0">
              <a:buFont typeface="Wingdings 2" pitchFamily="18" charset="2"/>
              <a:buNone/>
            </a:pPr>
            <a:r>
              <a:rPr lang="en-GB" altLang="en-US" smtClean="0"/>
              <a:t>Unwell – drowsy</a:t>
            </a:r>
          </a:p>
          <a:p>
            <a:pPr marL="68263" indent="0">
              <a:buFont typeface="Wingdings 2" pitchFamily="18" charset="2"/>
              <a:buNone/>
            </a:pPr>
            <a:r>
              <a:rPr lang="en-GB" altLang="en-US" smtClean="0"/>
              <a:t>Urine very dark in colour</a:t>
            </a:r>
          </a:p>
          <a:p>
            <a:pPr marL="68263" indent="0">
              <a:buFont typeface="Wingdings 2" pitchFamily="18" charset="2"/>
              <a:buNone/>
            </a:pPr>
            <a:r>
              <a:rPr lang="en-GB" altLang="en-US" smtClean="0"/>
              <a:t>Bloods:</a:t>
            </a:r>
          </a:p>
          <a:p>
            <a:pPr marL="68263" indent="0">
              <a:buFont typeface="Wingdings 2" pitchFamily="18" charset="2"/>
              <a:buNone/>
            </a:pPr>
            <a:r>
              <a:rPr lang="en-GB" altLang="en-US" smtClean="0"/>
              <a:t>Ur 27, Cr 457, K3.1, Na 147</a:t>
            </a:r>
          </a:p>
          <a:p>
            <a:pPr marL="68263" indent="0">
              <a:buFont typeface="Wingdings 2" pitchFamily="18" charset="2"/>
              <a:buNone/>
            </a:pPr>
            <a:r>
              <a:rPr lang="en-GB" altLang="en-US" smtClean="0"/>
              <a:t>AKI Warning Stage 3</a:t>
            </a:r>
          </a:p>
          <a:p>
            <a:pPr marL="68263" indent="0">
              <a:buFont typeface="Wingdings 2" pitchFamily="18" charset="2"/>
              <a:buNone/>
            </a:pPr>
            <a:endParaRPr lang="en-GB" altLang="en-US" smtClean="0"/>
          </a:p>
          <a:p>
            <a:pPr marL="68263" indent="0">
              <a:buFont typeface="Wingdings 2" pitchFamily="18" charset="2"/>
              <a:buNone/>
            </a:pPr>
            <a:endParaRPr lang="en-GB"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42988" y="1027113"/>
            <a:ext cx="7024687" cy="817562"/>
          </a:xfrm>
        </p:spPr>
        <p:txBody>
          <a:bodyPr/>
          <a:lstStyle/>
          <a:p>
            <a:r>
              <a:rPr lang="en-GB" altLang="en-US" smtClean="0"/>
              <a:t>Objectives:</a:t>
            </a:r>
          </a:p>
        </p:txBody>
      </p:sp>
      <p:sp>
        <p:nvSpPr>
          <p:cNvPr id="3" name="Content Placeholder 2"/>
          <p:cNvSpPr>
            <a:spLocks noGrp="1"/>
          </p:cNvSpPr>
          <p:nvPr>
            <p:ph idx="1"/>
          </p:nvPr>
        </p:nvSpPr>
        <p:spPr>
          <a:xfrm>
            <a:off x="1042988" y="2060575"/>
            <a:ext cx="6777037" cy="3771900"/>
          </a:xfrm>
        </p:spPr>
        <p:txBody>
          <a:bodyPr rtlCol="0">
            <a:normAutofit fontScale="85000" lnSpcReduction="10000"/>
          </a:bodyPr>
          <a:lstStyle/>
          <a:p>
            <a:pPr indent="-274320" fontAlgn="auto">
              <a:spcAft>
                <a:spcPts val="0"/>
              </a:spcAft>
              <a:defRPr/>
            </a:pPr>
            <a:r>
              <a:rPr lang="en-GB" b="1" dirty="0" smtClean="0"/>
              <a:t>To develop a basic understanding of what the kidneys do and how they work at cellular level.</a:t>
            </a:r>
          </a:p>
          <a:p>
            <a:pPr indent="-274320" fontAlgn="auto">
              <a:spcAft>
                <a:spcPts val="0"/>
              </a:spcAft>
              <a:defRPr/>
            </a:pPr>
            <a:r>
              <a:rPr lang="en-GB" dirty="0" smtClean="0"/>
              <a:t>Gain further knowledge in understanding the biochemistry that relates to AKI.</a:t>
            </a:r>
          </a:p>
          <a:p>
            <a:pPr indent="-274320" fontAlgn="auto">
              <a:spcAft>
                <a:spcPts val="0"/>
              </a:spcAft>
              <a:defRPr/>
            </a:pPr>
            <a:r>
              <a:rPr lang="en-GB" dirty="0" smtClean="0"/>
              <a:t>Discuss the common causes of AKI and how these may be treated.</a:t>
            </a:r>
          </a:p>
          <a:p>
            <a:pPr indent="-274320" fontAlgn="auto">
              <a:spcAft>
                <a:spcPts val="0"/>
              </a:spcAft>
              <a:defRPr/>
            </a:pPr>
            <a:r>
              <a:rPr lang="en-GB" dirty="0" smtClean="0"/>
              <a:t>Understand some of the common medications associated with AKI.</a:t>
            </a:r>
          </a:p>
          <a:p>
            <a:pPr indent="-274320" fontAlgn="auto">
              <a:spcAft>
                <a:spcPts val="0"/>
              </a:spcAft>
              <a:defRPr/>
            </a:pPr>
            <a:r>
              <a:rPr lang="en-GB" dirty="0" smtClean="0"/>
              <a:t>Discuss the concept of fluid balance and the challenges we face to get this right.</a:t>
            </a:r>
          </a:p>
          <a:p>
            <a:pPr indent="-274320" fontAlgn="auto">
              <a:spcAft>
                <a:spcPts val="0"/>
              </a:spcAft>
              <a:defRPr/>
            </a:pPr>
            <a:r>
              <a:rPr lang="en-GB" dirty="0" smtClean="0"/>
              <a:t>Consolidate learning through case scenario discussions.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971550" y="692150"/>
            <a:ext cx="7024688" cy="746125"/>
          </a:xfrm>
        </p:spPr>
        <p:txBody>
          <a:bodyPr/>
          <a:lstStyle/>
          <a:p>
            <a:r>
              <a:rPr lang="en-GB" altLang="en-US" smtClean="0"/>
              <a:t>Patient B</a:t>
            </a:r>
          </a:p>
        </p:txBody>
      </p:sp>
      <p:sp>
        <p:nvSpPr>
          <p:cNvPr id="102403" name="Content Placeholder 2"/>
          <p:cNvSpPr>
            <a:spLocks noGrp="1"/>
          </p:cNvSpPr>
          <p:nvPr>
            <p:ph idx="1"/>
          </p:nvPr>
        </p:nvSpPr>
        <p:spPr>
          <a:xfrm>
            <a:off x="1042988" y="1412875"/>
            <a:ext cx="6778625" cy="3916363"/>
          </a:xfrm>
        </p:spPr>
        <p:txBody>
          <a:bodyPr/>
          <a:lstStyle/>
          <a:p>
            <a:pPr marL="68263" indent="0">
              <a:buFont typeface="Wingdings 2" pitchFamily="18" charset="2"/>
              <a:buNone/>
            </a:pPr>
            <a:r>
              <a:rPr lang="en-GB" altLang="en-US" smtClean="0"/>
              <a:t>27 year old gentleman admitted to ED after leg being crushed by a heavy load at work for 4 hrs.</a:t>
            </a:r>
          </a:p>
          <a:p>
            <a:pPr marL="68263" indent="0">
              <a:buFont typeface="Wingdings 2" pitchFamily="18" charset="2"/>
              <a:buNone/>
            </a:pPr>
            <a:r>
              <a:rPr lang="en-GB" altLang="en-US" smtClean="0"/>
              <a:t>No obvious fractures. </a:t>
            </a:r>
          </a:p>
          <a:p>
            <a:pPr marL="68263" indent="0">
              <a:buFont typeface="Wingdings 2" pitchFamily="18" charset="2"/>
              <a:buNone/>
            </a:pPr>
            <a:r>
              <a:rPr lang="en-GB" altLang="en-US" smtClean="0"/>
              <a:t>Unwell – drowsy</a:t>
            </a:r>
          </a:p>
          <a:p>
            <a:pPr marL="68263" indent="0">
              <a:buFont typeface="Wingdings 2" pitchFamily="18" charset="2"/>
              <a:buNone/>
            </a:pPr>
            <a:r>
              <a:rPr lang="en-GB" altLang="en-US" smtClean="0"/>
              <a:t>Urine very dark in colour</a:t>
            </a:r>
          </a:p>
          <a:p>
            <a:pPr marL="68263" indent="0">
              <a:buFont typeface="Wingdings 2" pitchFamily="18" charset="2"/>
              <a:buNone/>
            </a:pPr>
            <a:r>
              <a:rPr lang="en-GB" altLang="en-US" smtClean="0"/>
              <a:t>Bloods:</a:t>
            </a:r>
          </a:p>
          <a:p>
            <a:pPr marL="68263" indent="0">
              <a:buFont typeface="Wingdings 2" pitchFamily="18" charset="2"/>
              <a:buNone/>
            </a:pPr>
            <a:r>
              <a:rPr lang="en-GB" altLang="en-US" smtClean="0"/>
              <a:t>Ur 27, Cr 457, K3.1, Na 147</a:t>
            </a:r>
          </a:p>
          <a:p>
            <a:pPr marL="68263" indent="0">
              <a:buFont typeface="Wingdings 2" pitchFamily="18" charset="2"/>
              <a:buNone/>
            </a:pPr>
            <a:r>
              <a:rPr lang="en-GB" altLang="en-US" smtClean="0"/>
              <a:t>AKI Warning Stage 3</a:t>
            </a:r>
          </a:p>
          <a:p>
            <a:pPr marL="68263" indent="0">
              <a:buFont typeface="Wingdings 2" pitchFamily="18" charset="2"/>
              <a:buNone/>
            </a:pPr>
            <a:endParaRPr lang="en-GB" altLang="en-US" smtClean="0"/>
          </a:p>
          <a:p>
            <a:pPr marL="68263" indent="0">
              <a:buFont typeface="Wingdings 2" pitchFamily="18" charset="2"/>
              <a:buNone/>
            </a:pPr>
            <a:endParaRPr lang="en-GB" altLang="en-US" smtClean="0"/>
          </a:p>
        </p:txBody>
      </p:sp>
      <p:sp>
        <p:nvSpPr>
          <p:cNvPr id="4" name="TextBox 3"/>
          <p:cNvSpPr txBox="1">
            <a:spLocks noChangeArrowheads="1"/>
          </p:cNvSpPr>
          <p:nvPr/>
        </p:nvSpPr>
        <p:spPr bwMode="auto">
          <a:xfrm>
            <a:off x="1116013" y="5445125"/>
            <a:ext cx="6624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600"/>
              <a:t>Instrinic AKI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042988" y="1027113"/>
            <a:ext cx="7024687" cy="817562"/>
          </a:xfrm>
        </p:spPr>
        <p:txBody>
          <a:bodyPr/>
          <a:lstStyle/>
          <a:p>
            <a:r>
              <a:rPr lang="en-GB" altLang="en-US" smtClean="0"/>
              <a:t>Patient C</a:t>
            </a:r>
          </a:p>
        </p:txBody>
      </p:sp>
      <p:sp>
        <p:nvSpPr>
          <p:cNvPr id="103427" name="Content Placeholder 2"/>
          <p:cNvSpPr>
            <a:spLocks noGrp="1"/>
          </p:cNvSpPr>
          <p:nvPr>
            <p:ph idx="1"/>
          </p:nvPr>
        </p:nvSpPr>
        <p:spPr>
          <a:xfrm>
            <a:off x="1042988" y="2060575"/>
            <a:ext cx="6777037" cy="3771900"/>
          </a:xfrm>
        </p:spPr>
        <p:txBody>
          <a:bodyPr/>
          <a:lstStyle/>
          <a:p>
            <a:r>
              <a:rPr lang="en-GB" altLang="en-US" smtClean="0"/>
              <a:t>78 year old admitted with abdominal pain from nursing home.</a:t>
            </a:r>
          </a:p>
          <a:p>
            <a:r>
              <a:rPr lang="en-GB" altLang="en-US" smtClean="0"/>
              <a:t>Past medical history of dementia, LT catheter,  gallstones, CKD.</a:t>
            </a:r>
          </a:p>
          <a:p>
            <a:r>
              <a:rPr lang="en-GB" altLang="en-US" smtClean="0"/>
              <a:t>Difficult to assess due to severe pain, but lower abdominal swelling. Poor appetite and more confused.</a:t>
            </a:r>
          </a:p>
          <a:p>
            <a:r>
              <a:rPr lang="en-GB" altLang="en-US" smtClean="0"/>
              <a:t>Bloods: Ur 10, Cr 210, K3.9, Na 138</a:t>
            </a:r>
          </a:p>
          <a:p>
            <a:r>
              <a:rPr lang="en-GB" altLang="en-US" smtClean="0"/>
              <a:t>AKI Warning 1</a:t>
            </a:r>
          </a:p>
          <a:p>
            <a:endParaRPr lang="en-GB" alt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042988" y="765175"/>
            <a:ext cx="7024687" cy="815975"/>
          </a:xfrm>
        </p:spPr>
        <p:txBody>
          <a:bodyPr/>
          <a:lstStyle/>
          <a:p>
            <a:r>
              <a:rPr lang="en-GB" altLang="en-US" smtClean="0"/>
              <a:t>Patient C</a:t>
            </a:r>
          </a:p>
        </p:txBody>
      </p:sp>
      <p:sp>
        <p:nvSpPr>
          <p:cNvPr id="104451" name="Content Placeholder 2"/>
          <p:cNvSpPr>
            <a:spLocks noGrp="1"/>
          </p:cNvSpPr>
          <p:nvPr>
            <p:ph idx="1"/>
          </p:nvPr>
        </p:nvSpPr>
        <p:spPr>
          <a:xfrm>
            <a:off x="1042988" y="1557338"/>
            <a:ext cx="6778625" cy="3771900"/>
          </a:xfrm>
        </p:spPr>
        <p:txBody>
          <a:bodyPr/>
          <a:lstStyle/>
          <a:p>
            <a:r>
              <a:rPr lang="en-GB" altLang="en-US" smtClean="0"/>
              <a:t>78 year old admitted with abdominal pain from nursing home.</a:t>
            </a:r>
          </a:p>
          <a:p>
            <a:r>
              <a:rPr lang="en-GB" altLang="en-US" smtClean="0"/>
              <a:t>Past medical history of dementia, LT catheter,  and gallstones, CKD.</a:t>
            </a:r>
          </a:p>
          <a:p>
            <a:r>
              <a:rPr lang="en-GB" altLang="en-US" smtClean="0"/>
              <a:t>Difficult to assess due to severe pain, but lower abdominal swelling. Poor appetite and more confused.</a:t>
            </a:r>
          </a:p>
          <a:p>
            <a:r>
              <a:rPr lang="en-GB" altLang="en-US" smtClean="0"/>
              <a:t>Bloods: Ur 10, Cr 210, K3.9, Na 138</a:t>
            </a:r>
          </a:p>
          <a:p>
            <a:r>
              <a:rPr lang="en-GB" altLang="en-US" smtClean="0"/>
              <a:t>AKI Warning 1</a:t>
            </a:r>
          </a:p>
          <a:p>
            <a:endParaRPr lang="en-GB" altLang="en-US" smtClean="0"/>
          </a:p>
        </p:txBody>
      </p:sp>
      <p:sp>
        <p:nvSpPr>
          <p:cNvPr id="4" name="TextBox 3"/>
          <p:cNvSpPr txBox="1">
            <a:spLocks noChangeArrowheads="1"/>
          </p:cNvSpPr>
          <p:nvPr/>
        </p:nvSpPr>
        <p:spPr bwMode="auto">
          <a:xfrm>
            <a:off x="1547813" y="5373688"/>
            <a:ext cx="633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600"/>
              <a:t>Post Renal AKI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457200"/>
          </a:xfrm>
        </p:spPr>
        <p:txBody>
          <a:bodyPr rtlCol="0">
            <a:normAutofit fontScale="90000"/>
          </a:bodyPr>
          <a:lstStyle/>
          <a:p>
            <a:pPr fontAlgn="auto">
              <a:spcAft>
                <a:spcPts val="0"/>
              </a:spcAft>
              <a:defRPr/>
            </a:pPr>
            <a:r>
              <a:rPr lang="en-GB" dirty="0" smtClean="0"/>
              <a:t>Patient D</a:t>
            </a:r>
            <a:endParaRPr lang="en-GB" dirty="0"/>
          </a:p>
        </p:txBody>
      </p:sp>
      <p:sp>
        <p:nvSpPr>
          <p:cNvPr id="105475" name="Content Placeholder 2"/>
          <p:cNvSpPr>
            <a:spLocks noGrp="1"/>
          </p:cNvSpPr>
          <p:nvPr>
            <p:ph idx="1"/>
          </p:nvPr>
        </p:nvSpPr>
        <p:spPr>
          <a:xfrm>
            <a:off x="1042988" y="1484313"/>
            <a:ext cx="6778625" cy="3509962"/>
          </a:xfrm>
        </p:spPr>
        <p:txBody>
          <a:bodyPr/>
          <a:lstStyle/>
          <a:p>
            <a:r>
              <a:rPr lang="en-GB" altLang="en-US" smtClean="0"/>
              <a:t>88 year old admitted with breathlessness</a:t>
            </a:r>
          </a:p>
          <a:p>
            <a:r>
              <a:rPr lang="en-GB" altLang="en-US" smtClean="0"/>
              <a:t>Past medical history of severe LV dysfunction.</a:t>
            </a:r>
          </a:p>
          <a:p>
            <a:r>
              <a:rPr lang="en-GB" altLang="en-US" smtClean="0"/>
              <a:t>On examination – chest crackles, JVP raised, Sacral oedema and breathless.</a:t>
            </a:r>
          </a:p>
          <a:p>
            <a:r>
              <a:rPr lang="en-GB" altLang="en-US" smtClean="0"/>
              <a:t>Bloods:</a:t>
            </a:r>
          </a:p>
          <a:p>
            <a:r>
              <a:rPr lang="en-GB" altLang="en-US" smtClean="0"/>
              <a:t>Ur 19, Creat 227, K3.8, Na 129</a:t>
            </a:r>
          </a:p>
          <a:p>
            <a:r>
              <a:rPr lang="en-GB" altLang="en-US" smtClean="0"/>
              <a:t>AKI Warning Stage 2</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027113"/>
            <a:ext cx="7024687" cy="457200"/>
          </a:xfrm>
        </p:spPr>
        <p:txBody>
          <a:bodyPr rtlCol="0">
            <a:normAutofit fontScale="90000"/>
          </a:bodyPr>
          <a:lstStyle/>
          <a:p>
            <a:pPr fontAlgn="auto">
              <a:spcAft>
                <a:spcPts val="0"/>
              </a:spcAft>
              <a:defRPr/>
            </a:pPr>
            <a:r>
              <a:rPr lang="en-GB" dirty="0" smtClean="0"/>
              <a:t>Patient D</a:t>
            </a:r>
            <a:endParaRPr lang="en-GB" dirty="0"/>
          </a:p>
        </p:txBody>
      </p:sp>
      <p:sp>
        <p:nvSpPr>
          <p:cNvPr id="106499" name="Content Placeholder 2"/>
          <p:cNvSpPr>
            <a:spLocks noGrp="1"/>
          </p:cNvSpPr>
          <p:nvPr>
            <p:ph idx="1"/>
          </p:nvPr>
        </p:nvSpPr>
        <p:spPr>
          <a:xfrm>
            <a:off x="1042988" y="1484313"/>
            <a:ext cx="6778625" cy="3509962"/>
          </a:xfrm>
        </p:spPr>
        <p:txBody>
          <a:bodyPr/>
          <a:lstStyle/>
          <a:p>
            <a:r>
              <a:rPr lang="en-GB" altLang="en-US" smtClean="0"/>
              <a:t>88 year old admitted with breathlessness</a:t>
            </a:r>
          </a:p>
          <a:p>
            <a:r>
              <a:rPr lang="en-GB" altLang="en-US" smtClean="0"/>
              <a:t>Past medical history of severe LV dysfunction.</a:t>
            </a:r>
          </a:p>
          <a:p>
            <a:r>
              <a:rPr lang="en-GB" altLang="en-US" smtClean="0"/>
              <a:t>On examination – chest crackles, JVP raised, Sacral oedema and breathless.</a:t>
            </a:r>
          </a:p>
          <a:p>
            <a:r>
              <a:rPr lang="en-GB" altLang="en-US" smtClean="0"/>
              <a:t>Bloods:</a:t>
            </a:r>
          </a:p>
          <a:p>
            <a:r>
              <a:rPr lang="en-GB" altLang="en-US" smtClean="0"/>
              <a:t>Ur 19, Creat 227, K3.8, Na 129</a:t>
            </a:r>
          </a:p>
          <a:p>
            <a:r>
              <a:rPr lang="en-GB" altLang="en-US" smtClean="0"/>
              <a:t>AKI Warning Stage 2</a:t>
            </a:r>
          </a:p>
        </p:txBody>
      </p:sp>
      <p:sp>
        <p:nvSpPr>
          <p:cNvPr id="106500" name="TextBox 3"/>
          <p:cNvSpPr txBox="1">
            <a:spLocks noChangeArrowheads="1"/>
          </p:cNvSpPr>
          <p:nvPr/>
        </p:nvSpPr>
        <p:spPr bwMode="auto">
          <a:xfrm>
            <a:off x="1187450" y="4941888"/>
            <a:ext cx="6840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GB" altLang="en-US" sz="3600"/>
              <a:t>Pre Renal Cause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692150"/>
            <a:ext cx="7024687" cy="936625"/>
          </a:xfrm>
        </p:spPr>
        <p:txBody>
          <a:bodyPr rtlCol="0">
            <a:normAutofit fontScale="90000"/>
          </a:bodyPr>
          <a:lstStyle/>
          <a:p>
            <a:pPr fontAlgn="auto">
              <a:spcAft>
                <a:spcPts val="0"/>
              </a:spcAft>
              <a:defRPr/>
            </a:pP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600" dirty="0" smtClean="0"/>
              <a:t>Advice for Patients/carers and regarding hydration.</a:t>
            </a:r>
            <a:endParaRPr lang="en-GB" sz="3600" dirty="0"/>
          </a:p>
        </p:txBody>
      </p:sp>
      <p:sp>
        <p:nvSpPr>
          <p:cNvPr id="3" name="Content Placeholder 2"/>
          <p:cNvSpPr>
            <a:spLocks noGrp="1"/>
          </p:cNvSpPr>
          <p:nvPr>
            <p:ph idx="1"/>
          </p:nvPr>
        </p:nvSpPr>
        <p:spPr>
          <a:xfrm>
            <a:off x="1042988" y="1844675"/>
            <a:ext cx="6778625" cy="4084638"/>
          </a:xfrm>
        </p:spPr>
        <p:txBody>
          <a:bodyPr rtlCol="0">
            <a:normAutofit fontScale="85000" lnSpcReduction="20000"/>
          </a:bodyPr>
          <a:lstStyle/>
          <a:p>
            <a:pPr indent="-274320" fontAlgn="auto">
              <a:spcAft>
                <a:spcPts val="0"/>
              </a:spcAft>
              <a:defRPr/>
            </a:pPr>
            <a:r>
              <a:rPr lang="en-GB" dirty="0" smtClean="0"/>
              <a:t>It has been reported that nearly 65% of AKI starts in primary care (</a:t>
            </a:r>
            <a:r>
              <a:rPr lang="en-GB" dirty="0"/>
              <a:t>S</a:t>
            </a:r>
            <a:r>
              <a:rPr lang="en-GB" dirty="0" smtClean="0"/>
              <a:t>elby 2012).</a:t>
            </a:r>
          </a:p>
          <a:p>
            <a:pPr indent="-274320" fontAlgn="auto">
              <a:spcAft>
                <a:spcPts val="0"/>
              </a:spcAft>
              <a:defRPr/>
            </a:pPr>
            <a:r>
              <a:rPr lang="en-GB" dirty="0" smtClean="0"/>
              <a:t>Patients who are at risk of AKI should be informed that sufficient hydration is essential to kidney health.  Dehydration is </a:t>
            </a:r>
            <a:r>
              <a:rPr lang="en-GB" dirty="0"/>
              <a:t>the underlying cause of many common conditions including: constipation; falls; urinary tract infections; pressure ulcers; malnutrition; incontinence; and confusion</a:t>
            </a:r>
            <a:r>
              <a:rPr lang="en-GB" dirty="0" smtClean="0"/>
              <a:t>.</a:t>
            </a:r>
          </a:p>
          <a:p>
            <a:pPr indent="-274320" fontAlgn="auto">
              <a:spcAft>
                <a:spcPts val="0"/>
              </a:spcAft>
              <a:defRPr/>
            </a:pPr>
            <a:r>
              <a:rPr lang="en-GB" dirty="0" smtClean="0"/>
              <a:t>Other important factors for carers to consider is whether their relative  or patient is able to hold a cup themselves and how often they require prompts to have a drink. </a:t>
            </a:r>
          </a:p>
          <a:p>
            <a:pPr indent="-274320" fontAlgn="auto">
              <a:spcAft>
                <a:spcPts val="0"/>
              </a:spcAft>
              <a:defRPr/>
            </a:pPr>
            <a:r>
              <a:rPr lang="en-GB" dirty="0" smtClean="0"/>
              <a:t>The idea of ‘sick day rules’ may be appropriate on the basis of individualised assessment to patients who are currently well.</a:t>
            </a:r>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GB" altLang="en-US" sz="3200" smtClean="0"/>
              <a:t>Signs &amp; Symptoms of Dehydration for carers/patients</a:t>
            </a:r>
          </a:p>
        </p:txBody>
      </p:sp>
      <p:sp>
        <p:nvSpPr>
          <p:cNvPr id="3" name="Content Placeholder 2"/>
          <p:cNvSpPr>
            <a:spLocks noGrp="1"/>
          </p:cNvSpPr>
          <p:nvPr>
            <p:ph idx="1"/>
          </p:nvPr>
        </p:nvSpPr>
        <p:spPr/>
        <p:txBody>
          <a:bodyPr rtlCol="0">
            <a:normAutofit fontScale="92500"/>
          </a:bodyPr>
          <a:lstStyle/>
          <a:p>
            <a:pPr indent="-274320" fontAlgn="auto">
              <a:spcAft>
                <a:spcPts val="0"/>
              </a:spcAft>
              <a:defRPr/>
            </a:pPr>
            <a:r>
              <a:rPr lang="en-GB" dirty="0" smtClean="0"/>
              <a:t>Thirst</a:t>
            </a:r>
          </a:p>
          <a:p>
            <a:pPr indent="-274320" fontAlgn="auto">
              <a:spcAft>
                <a:spcPts val="0"/>
              </a:spcAft>
              <a:defRPr/>
            </a:pPr>
            <a:r>
              <a:rPr lang="en-GB" dirty="0" smtClean="0"/>
              <a:t>Sunken Eyes</a:t>
            </a:r>
          </a:p>
          <a:p>
            <a:pPr indent="-274320" fontAlgn="auto">
              <a:spcAft>
                <a:spcPts val="0"/>
              </a:spcAft>
              <a:defRPr/>
            </a:pPr>
            <a:r>
              <a:rPr lang="en-GB" dirty="0" smtClean="0"/>
              <a:t>Headaches</a:t>
            </a:r>
          </a:p>
          <a:p>
            <a:pPr indent="-274320" fontAlgn="auto">
              <a:spcAft>
                <a:spcPts val="0"/>
              </a:spcAft>
              <a:defRPr/>
            </a:pPr>
            <a:r>
              <a:rPr lang="en-GB" dirty="0" smtClean="0"/>
              <a:t>Irritability</a:t>
            </a:r>
          </a:p>
          <a:p>
            <a:pPr indent="-274320" fontAlgn="auto">
              <a:spcAft>
                <a:spcPts val="0"/>
              </a:spcAft>
              <a:defRPr/>
            </a:pPr>
            <a:r>
              <a:rPr lang="en-GB" dirty="0" smtClean="0"/>
              <a:t>Confusion</a:t>
            </a:r>
          </a:p>
          <a:p>
            <a:pPr indent="-274320" fontAlgn="auto">
              <a:spcAft>
                <a:spcPts val="0"/>
              </a:spcAft>
              <a:defRPr/>
            </a:pPr>
            <a:r>
              <a:rPr lang="en-GB" dirty="0" smtClean="0"/>
              <a:t>Headache</a:t>
            </a:r>
          </a:p>
          <a:p>
            <a:pPr indent="-274320" fontAlgn="auto">
              <a:spcAft>
                <a:spcPts val="0"/>
              </a:spcAft>
              <a:defRPr/>
            </a:pPr>
            <a:r>
              <a:rPr lang="en-GB" dirty="0" smtClean="0"/>
              <a:t>Reduced urine output or darker colour urine</a:t>
            </a:r>
          </a:p>
          <a:p>
            <a:pPr indent="-274320" fontAlgn="auto">
              <a:spcAft>
                <a:spcPts val="0"/>
              </a:spcAft>
              <a:defRPr/>
            </a:pPr>
            <a:r>
              <a:rPr lang="en-GB" dirty="0" smtClean="0"/>
              <a:t>Decreased </a:t>
            </a:r>
            <a:r>
              <a:rPr lang="en-GB" dirty="0"/>
              <a:t>skin </a:t>
            </a:r>
            <a:r>
              <a:rPr lang="en-GB" dirty="0" smtClean="0"/>
              <a:t>turgor</a:t>
            </a: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GB" altLang="en-US" smtClean="0"/>
              <a:t>Any Questions?</a:t>
            </a:r>
          </a:p>
        </p:txBody>
      </p:sp>
      <p:sp>
        <p:nvSpPr>
          <p:cNvPr id="3" name="Content Placeholder 2"/>
          <p:cNvSpPr>
            <a:spLocks noGrp="1"/>
          </p:cNvSpPr>
          <p:nvPr>
            <p:ph idx="1"/>
          </p:nvPr>
        </p:nvSpPr>
        <p:spPr/>
        <p:txBody>
          <a:bodyPr rtlCol="0">
            <a:normAutofit/>
          </a:bodyPr>
          <a:lstStyle/>
          <a:p>
            <a:pPr indent="-274320" fontAlgn="auto">
              <a:spcAft>
                <a:spcPts val="0"/>
              </a:spcAft>
              <a:defRPr/>
            </a:pPr>
            <a:endParaRPr lang="en-GB" dirty="0"/>
          </a:p>
          <a:p>
            <a:pPr marL="68580" indent="0" fontAlgn="auto">
              <a:spcAft>
                <a:spcPts val="0"/>
              </a:spcAft>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altLang="en-US" smtClean="0"/>
              <a:t>Summary	</a:t>
            </a:r>
          </a:p>
        </p:txBody>
      </p:sp>
      <p:sp>
        <p:nvSpPr>
          <p:cNvPr id="3" name="Content Placeholder 2"/>
          <p:cNvSpPr>
            <a:spLocks noGrp="1"/>
          </p:cNvSpPr>
          <p:nvPr>
            <p:ph idx="1"/>
          </p:nvPr>
        </p:nvSpPr>
        <p:spPr/>
        <p:txBody>
          <a:bodyPr rtlCol="0">
            <a:normAutofit fontScale="85000" lnSpcReduction="20000"/>
          </a:bodyPr>
          <a:lstStyle/>
          <a:p>
            <a:pPr indent="-274320" fontAlgn="auto">
              <a:spcAft>
                <a:spcPts val="0"/>
              </a:spcAft>
              <a:defRPr/>
            </a:pPr>
            <a:r>
              <a:rPr lang="en-GB" dirty="0" smtClean="0"/>
              <a:t>Acute Kidney Injury may affect approximately 20% of all emergency admissions to hospital.</a:t>
            </a:r>
          </a:p>
          <a:p>
            <a:pPr indent="-274320" fontAlgn="auto">
              <a:spcAft>
                <a:spcPts val="0"/>
              </a:spcAft>
              <a:defRPr/>
            </a:pPr>
            <a:r>
              <a:rPr lang="en-GB" dirty="0" smtClean="0"/>
              <a:t>AKI occurs as a consequence of another primary insult.</a:t>
            </a:r>
          </a:p>
          <a:p>
            <a:pPr indent="-274320" fontAlgn="auto">
              <a:spcAft>
                <a:spcPts val="0"/>
              </a:spcAft>
              <a:defRPr/>
            </a:pPr>
            <a:r>
              <a:rPr lang="en-GB" dirty="0" smtClean="0"/>
              <a:t>AKI should be identified and staged using the KDIGO guidance.</a:t>
            </a:r>
          </a:p>
          <a:p>
            <a:pPr indent="-274320" fontAlgn="auto">
              <a:spcAft>
                <a:spcPts val="0"/>
              </a:spcAft>
              <a:defRPr/>
            </a:pPr>
            <a:r>
              <a:rPr lang="en-GB" dirty="0" smtClean="0"/>
              <a:t>Treatment is dependant on the primary cause and should include on going monitoring and assessment.</a:t>
            </a:r>
          </a:p>
          <a:p>
            <a:pPr indent="-274320" fontAlgn="auto">
              <a:spcAft>
                <a:spcPts val="0"/>
              </a:spcAft>
              <a:defRPr/>
            </a:pPr>
            <a:r>
              <a:rPr lang="en-GB" dirty="0" smtClean="0"/>
              <a:t>If in doubt seek advice from a senior clinician.</a:t>
            </a:r>
          </a:p>
          <a:p>
            <a:pPr indent="-274320" fontAlgn="auto">
              <a:spcAft>
                <a:spcPts val="0"/>
              </a:spcAft>
              <a:defRPr/>
            </a:pPr>
            <a:r>
              <a:rPr lang="en-GB" dirty="0" smtClean="0"/>
              <a:t>Patients and carers should be fully informed about hydration and its importance.</a:t>
            </a: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1042988" y="1027113"/>
            <a:ext cx="7024687" cy="746125"/>
          </a:xfrm>
        </p:spPr>
        <p:txBody>
          <a:bodyPr/>
          <a:lstStyle/>
          <a:p>
            <a:r>
              <a:rPr lang="en-GB" altLang="en-US" smtClean="0"/>
              <a:t>References	</a:t>
            </a:r>
          </a:p>
        </p:txBody>
      </p:sp>
      <p:sp>
        <p:nvSpPr>
          <p:cNvPr id="3" name="Content Placeholder 2"/>
          <p:cNvSpPr>
            <a:spLocks noGrp="1"/>
          </p:cNvSpPr>
          <p:nvPr>
            <p:ph idx="1"/>
          </p:nvPr>
        </p:nvSpPr>
        <p:spPr>
          <a:xfrm>
            <a:off x="1042988" y="2060575"/>
            <a:ext cx="6777037" cy="3771900"/>
          </a:xfrm>
        </p:spPr>
        <p:txBody>
          <a:bodyPr rtlCol="0">
            <a:normAutofit fontScale="92500" lnSpcReduction="10000"/>
          </a:bodyPr>
          <a:lstStyle/>
          <a:p>
            <a:pPr indent="-274320" fontAlgn="auto">
              <a:spcAft>
                <a:spcPts val="0"/>
              </a:spcAft>
              <a:defRPr/>
            </a:pPr>
            <a:r>
              <a:rPr lang="en-GB" sz="1600" dirty="0" smtClean="0"/>
              <a:t>Acute Kidney Injury Guidelines (2012) Kidney Disease : Improving </a:t>
            </a:r>
            <a:r>
              <a:rPr lang="en-GB" sz="1600" dirty="0"/>
              <a:t>Global Outcomes. </a:t>
            </a:r>
            <a:r>
              <a:rPr lang="en-GB" sz="1600" dirty="0">
                <a:hlinkClick r:id="rId2"/>
              </a:rPr>
              <a:t>http://kdigo.org/home/guidelines/acute-kidney-injury</a:t>
            </a:r>
            <a:r>
              <a:rPr lang="en-GB" sz="1600" dirty="0" smtClean="0">
                <a:hlinkClick r:id="rId2"/>
              </a:rPr>
              <a:t>/</a:t>
            </a:r>
            <a:r>
              <a:rPr lang="en-GB" sz="1600" dirty="0" smtClean="0"/>
              <a:t> (accessed June 2014)</a:t>
            </a:r>
          </a:p>
          <a:p>
            <a:pPr indent="-274320" fontAlgn="auto">
              <a:spcAft>
                <a:spcPts val="0"/>
              </a:spcAft>
              <a:defRPr/>
            </a:pPr>
            <a:r>
              <a:rPr lang="en-GB" sz="1600" dirty="0" smtClean="0"/>
              <a:t>Adding insult to injury (2009) National confidential enquiry into patient outcome </a:t>
            </a:r>
            <a:r>
              <a:rPr lang="en-GB" sz="1600" dirty="0"/>
              <a:t>&amp; death. </a:t>
            </a:r>
            <a:r>
              <a:rPr lang="en-GB" sz="1600" dirty="0">
                <a:hlinkClick r:id="rId3"/>
              </a:rPr>
              <a:t>http://</a:t>
            </a:r>
            <a:r>
              <a:rPr lang="en-GB" sz="1600" dirty="0" smtClean="0">
                <a:hlinkClick r:id="rId3"/>
              </a:rPr>
              <a:t>www.ncepod.org.uk/2009aki.htm</a:t>
            </a:r>
            <a:r>
              <a:rPr lang="en-GB" sz="1600" dirty="0" smtClean="0"/>
              <a:t> (accessed June 2014)</a:t>
            </a:r>
          </a:p>
          <a:p>
            <a:pPr indent="-274320" fontAlgn="auto">
              <a:spcAft>
                <a:spcPts val="0"/>
              </a:spcAft>
              <a:defRPr/>
            </a:pPr>
            <a:r>
              <a:rPr lang="en-GB" sz="1600" dirty="0" err="1" smtClean="0"/>
              <a:t>Murugan</a:t>
            </a:r>
            <a:r>
              <a:rPr lang="en-GB" sz="1600" dirty="0" smtClean="0"/>
              <a:t> A (2011) AKI – what’s the prognosis? Nat Rev </a:t>
            </a:r>
            <a:r>
              <a:rPr lang="en-GB" sz="1600" dirty="0" err="1" smtClean="0"/>
              <a:t>Nephr</a:t>
            </a:r>
            <a:r>
              <a:rPr lang="en-GB" sz="1600" dirty="0" smtClean="0"/>
              <a:t>. 209-217</a:t>
            </a:r>
          </a:p>
          <a:p>
            <a:pPr indent="-274320" fontAlgn="auto">
              <a:spcAft>
                <a:spcPts val="0"/>
              </a:spcAft>
              <a:defRPr/>
            </a:pPr>
            <a:r>
              <a:rPr lang="en-GB" sz="1600" dirty="0" err="1"/>
              <a:t>Kellum</a:t>
            </a:r>
            <a:r>
              <a:rPr lang="en-GB" sz="1600" dirty="0"/>
              <a:t> JA, Angus DC. Patients are dying of acute renal failure. </a:t>
            </a:r>
            <a:r>
              <a:rPr lang="en-GB" sz="1600" dirty="0" err="1"/>
              <a:t>Crit</a:t>
            </a:r>
            <a:r>
              <a:rPr lang="en-GB" sz="1600" dirty="0"/>
              <a:t> Care Med. 2002;30:2156–2157</a:t>
            </a:r>
            <a:endParaRPr lang="en-GB" sz="1600" dirty="0" smtClean="0"/>
          </a:p>
          <a:p>
            <a:pPr indent="-274320" fontAlgn="auto">
              <a:spcAft>
                <a:spcPts val="0"/>
              </a:spcAft>
              <a:defRPr/>
            </a:pPr>
            <a:r>
              <a:rPr lang="en-GB" sz="1600" dirty="0" smtClean="0"/>
              <a:t>National Institute for Clinical Excellence CG174 Intravenous Fluid Therapy CG169 Acute Kidney Injury (2014)</a:t>
            </a:r>
          </a:p>
          <a:p>
            <a:pPr indent="-274320" fontAlgn="auto">
              <a:spcAft>
                <a:spcPts val="0"/>
              </a:spcAft>
              <a:defRPr/>
            </a:pPr>
            <a:r>
              <a:rPr lang="en-GB" sz="1600" dirty="0" smtClean="0"/>
              <a:t>Selby et al (2012) Use </a:t>
            </a:r>
            <a:r>
              <a:rPr lang="en-GB" sz="1600" dirty="0"/>
              <a:t>of Electronic Results Reporting to Diagnose and Monitor AKI in </a:t>
            </a:r>
            <a:r>
              <a:rPr lang="en-GB" sz="1600" dirty="0" smtClean="0"/>
              <a:t>Hospitalised Patients</a:t>
            </a:r>
          </a:p>
          <a:p>
            <a:pPr indent="-274320" fontAlgn="auto">
              <a:spcAft>
                <a:spcPts val="0"/>
              </a:spcAft>
              <a:defRPr/>
            </a:pPr>
            <a:r>
              <a:rPr lang="en-GB" sz="1600" dirty="0" smtClean="0"/>
              <a:t>Campbell (2014) - </a:t>
            </a:r>
            <a:r>
              <a:rPr lang="en-GB" sz="1600" dirty="0"/>
              <a:t>Recognising and preventing dehydration among </a:t>
            </a:r>
            <a:r>
              <a:rPr lang="en-GB" sz="1600" dirty="0" smtClean="0"/>
              <a:t>patients.  Nursing Times </a:t>
            </a:r>
            <a:endParaRPr lang="en-GB" sz="1600" dirty="0"/>
          </a:p>
          <a:p>
            <a:pPr indent="-274320" fontAlgn="auto">
              <a:spcAft>
                <a:spcPts val="0"/>
              </a:spcAft>
              <a:defRPr/>
            </a:pPr>
            <a:endParaRPr lang="en-GB" sz="1600" dirty="0"/>
          </a:p>
          <a:p>
            <a:pPr indent="-274320" fontAlgn="auto">
              <a:spcAft>
                <a:spcPts val="0"/>
              </a:spcAft>
              <a:defRPr/>
            </a:pPr>
            <a:endParaRPr lang="en-GB" sz="1600" dirty="0" smtClean="0"/>
          </a:p>
          <a:p>
            <a:pPr indent="-274320" fontAlgn="auto">
              <a:spcAft>
                <a:spcPts val="0"/>
              </a:spcAft>
              <a:defRPr/>
            </a:pPr>
            <a:endParaRPr lang="en-GB"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t>What’s a kidney?</a:t>
            </a:r>
          </a:p>
        </p:txBody>
      </p:sp>
      <p:pic>
        <p:nvPicPr>
          <p:cNvPr id="29699" name="Picture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78113" y="2324100"/>
            <a:ext cx="3508375" cy="3508375"/>
          </a:xfrm>
        </p:spPr>
      </p:pic>
      <p:sp>
        <p:nvSpPr>
          <p:cNvPr id="5" name="Text Placeholder 4"/>
          <p:cNvSpPr>
            <a:spLocks noGrp="1"/>
          </p:cNvSpPr>
          <p:nvPr>
            <p:ph type="body" sz="half" idx="4294967295"/>
          </p:nvPr>
        </p:nvSpPr>
        <p:spPr>
          <a:xfrm>
            <a:off x="5842000" y="3213100"/>
            <a:ext cx="3302000" cy="2439988"/>
          </a:xfrm>
        </p:spPr>
        <p:txBody>
          <a:bodyPr rtlCol="0">
            <a:normAutofit/>
          </a:bodyPr>
          <a:lstStyle/>
          <a:p>
            <a:pPr indent="-274320" fontAlgn="auto">
              <a:spcAft>
                <a:spcPts val="0"/>
              </a:spcAft>
              <a:defRPr/>
            </a:pPr>
            <a:endParaRPr lang="en-GB" dirty="0" smtClean="0"/>
          </a:p>
          <a:p>
            <a:pPr marL="68580" indent="0" fontAlgn="auto">
              <a:spcAft>
                <a:spcPts val="0"/>
              </a:spcAft>
              <a:buFont typeface="Wingdings 2" pitchFamily="18" charset="2"/>
              <a:buNone/>
              <a:defRPr/>
            </a:pPr>
            <a:r>
              <a:rPr lang="en-GB" dirty="0" smtClean="0"/>
              <a:t> </a:t>
            </a:r>
            <a:endParaRPr lang="en-GB"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4733925" y="2708275"/>
            <a:ext cx="3313113" cy="1701800"/>
          </a:xfrm>
        </p:spPr>
        <p:txBody>
          <a:bodyPr rtlCol="0">
            <a:normAutofit fontScale="90000"/>
          </a:bodyPr>
          <a:lstStyle/>
          <a:p>
            <a:pPr eaLnBrk="1" fontAlgn="auto" hangingPunct="1">
              <a:spcAft>
                <a:spcPts val="0"/>
              </a:spcAft>
              <a:defRPr/>
            </a:pPr>
            <a:r>
              <a:rPr lang="en-GB" smtClean="0"/>
              <a:t>Medication and Acute Kidney Injury</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GB" altLang="en-US" u="sng" smtClean="0"/>
              <a:t>Objectives</a:t>
            </a:r>
          </a:p>
        </p:txBody>
      </p:sp>
      <p:sp>
        <p:nvSpPr>
          <p:cNvPr id="113667" name="Content Placeholder 2"/>
          <p:cNvSpPr>
            <a:spLocks noGrp="1"/>
          </p:cNvSpPr>
          <p:nvPr>
            <p:ph idx="1"/>
          </p:nvPr>
        </p:nvSpPr>
        <p:spPr/>
        <p:txBody>
          <a:bodyPr/>
          <a:lstStyle/>
          <a:p>
            <a:pPr eaLnBrk="1" hangingPunct="1"/>
            <a:r>
              <a:rPr lang="en-GB" altLang="en-US" smtClean="0"/>
              <a:t>Understand why we need to consider medication in AKI</a:t>
            </a:r>
          </a:p>
          <a:p>
            <a:pPr eaLnBrk="1" hangingPunct="1"/>
            <a:r>
              <a:rPr lang="en-GB" altLang="en-US" smtClean="0"/>
              <a:t>Identify common medications which can contribute to, or are affected by, AKI</a:t>
            </a:r>
          </a:p>
          <a:p>
            <a:pPr eaLnBrk="1" hangingPunct="1"/>
            <a:r>
              <a:rPr lang="en-GB" altLang="en-US" smtClean="0"/>
              <a:t>Understand how to manage medications in patients with AKI</a:t>
            </a:r>
          </a:p>
          <a:p>
            <a:pPr eaLnBrk="1" hangingPunct="1"/>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42988" y="981075"/>
            <a:ext cx="7024687" cy="1008063"/>
          </a:xfrm>
        </p:spPr>
        <p:txBody>
          <a:bodyPr rtlCol="0">
            <a:normAutofit fontScale="90000"/>
          </a:bodyPr>
          <a:lstStyle/>
          <a:p>
            <a:pPr eaLnBrk="1" fontAlgn="auto" hangingPunct="1">
              <a:spcAft>
                <a:spcPts val="0"/>
              </a:spcAft>
              <a:defRPr/>
            </a:pPr>
            <a:r>
              <a:rPr lang="en-GB" sz="3600" u="sng" dirty="0" smtClean="0"/>
              <a:t>Why do we need to consider medication in AKI</a:t>
            </a:r>
          </a:p>
        </p:txBody>
      </p:sp>
      <p:sp>
        <p:nvSpPr>
          <p:cNvPr id="4099" name="Content Placeholder 2"/>
          <p:cNvSpPr>
            <a:spLocks noGrp="1"/>
          </p:cNvSpPr>
          <p:nvPr>
            <p:ph idx="1"/>
          </p:nvPr>
        </p:nvSpPr>
        <p:spPr>
          <a:xfrm>
            <a:off x="1042988" y="2133600"/>
            <a:ext cx="6777037" cy="4032250"/>
          </a:xfrm>
        </p:spPr>
        <p:txBody>
          <a:bodyPr rtlCol="0">
            <a:noAutofit/>
          </a:bodyPr>
          <a:lstStyle/>
          <a:p>
            <a:pPr>
              <a:defRPr/>
            </a:pPr>
            <a:r>
              <a:rPr lang="en-GB" altLang="en-US" sz="2000" dirty="0"/>
              <a:t>Prescribing medication is a common intervention</a:t>
            </a:r>
          </a:p>
          <a:p>
            <a:pPr>
              <a:defRPr/>
            </a:pPr>
            <a:r>
              <a:rPr lang="en-GB" altLang="en-US" sz="2000" dirty="0" smtClean="0"/>
              <a:t>Complacent -  medicines </a:t>
            </a:r>
            <a:r>
              <a:rPr lang="en-GB" altLang="en-US" sz="2000" dirty="0"/>
              <a:t>are dangerous </a:t>
            </a:r>
            <a:endParaRPr lang="en-GB" altLang="en-US" sz="2000" dirty="0" smtClean="0"/>
          </a:p>
          <a:p>
            <a:pPr>
              <a:defRPr/>
            </a:pPr>
            <a:r>
              <a:rPr lang="en-GB" altLang="en-US" sz="2000" dirty="0" smtClean="0"/>
              <a:t>Between </a:t>
            </a:r>
            <a:r>
              <a:rPr lang="en-GB" altLang="en-US" sz="2000" dirty="0"/>
              <a:t>5 and 20 % of all AKI cases occur as a direct result of </a:t>
            </a:r>
            <a:r>
              <a:rPr lang="en-GB" altLang="en-US" sz="2000" dirty="0" smtClean="0"/>
              <a:t>medication</a:t>
            </a:r>
          </a:p>
          <a:p>
            <a:pPr marL="69850" indent="0">
              <a:buFont typeface="Wingdings 2" pitchFamily="18" charset="2"/>
              <a:buNone/>
              <a:defRPr/>
            </a:pPr>
            <a:endParaRPr lang="en-GB" altLang="en-US" sz="2000" dirty="0"/>
          </a:p>
          <a:p>
            <a:pPr>
              <a:defRPr/>
            </a:pPr>
            <a:r>
              <a:rPr lang="en-GB" altLang="en-US" sz="2000" dirty="0" smtClean="0"/>
              <a:t>We need to consider medication because:</a:t>
            </a:r>
          </a:p>
          <a:p>
            <a:pPr lvl="1">
              <a:defRPr/>
            </a:pPr>
            <a:r>
              <a:rPr lang="en-GB" altLang="en-US" sz="1800" dirty="0" smtClean="0"/>
              <a:t>Wide </a:t>
            </a:r>
            <a:r>
              <a:rPr lang="en-GB" altLang="en-US" sz="1800" dirty="0"/>
              <a:t>range of </a:t>
            </a:r>
            <a:r>
              <a:rPr lang="en-GB" altLang="en-US" sz="1800" dirty="0" smtClean="0"/>
              <a:t>drugs which can cause/contribute to AKI</a:t>
            </a:r>
          </a:p>
          <a:p>
            <a:pPr lvl="1">
              <a:defRPr/>
            </a:pPr>
            <a:r>
              <a:rPr lang="en-GB" altLang="en-US" sz="1800" dirty="0"/>
              <a:t>K</a:t>
            </a:r>
            <a:r>
              <a:rPr lang="en-GB" altLang="en-US" sz="1800" dirty="0" smtClean="0"/>
              <a:t>idneys </a:t>
            </a:r>
            <a:r>
              <a:rPr lang="en-GB" altLang="en-US" sz="1800" dirty="0"/>
              <a:t>are responsible for the </a:t>
            </a:r>
            <a:r>
              <a:rPr lang="en-GB" altLang="en-US" sz="1800" b="1" dirty="0"/>
              <a:t>metabolism</a:t>
            </a:r>
            <a:r>
              <a:rPr lang="en-GB" altLang="en-US" sz="1800" dirty="0"/>
              <a:t> of two drugs:- vitamin D and </a:t>
            </a:r>
            <a:r>
              <a:rPr lang="en-GB" altLang="en-US" sz="1800" dirty="0" smtClean="0"/>
              <a:t>insulin</a:t>
            </a:r>
          </a:p>
          <a:p>
            <a:pPr lvl="1">
              <a:defRPr/>
            </a:pPr>
            <a:r>
              <a:rPr lang="en-GB" altLang="en-US" sz="1800" dirty="0" smtClean="0"/>
              <a:t>Kidneys are responsible </a:t>
            </a:r>
            <a:r>
              <a:rPr lang="en-GB" altLang="en-US" sz="1800" dirty="0"/>
              <a:t>for the </a:t>
            </a:r>
            <a:r>
              <a:rPr lang="en-GB" altLang="en-US" sz="1800" b="1" dirty="0"/>
              <a:t>excretion</a:t>
            </a:r>
            <a:r>
              <a:rPr lang="en-GB" altLang="en-US" sz="1800" dirty="0"/>
              <a:t> of many water soluble drugs and their </a:t>
            </a:r>
            <a:r>
              <a:rPr lang="en-GB" altLang="en-US" sz="1800" dirty="0" smtClean="0"/>
              <a:t>metabolites</a:t>
            </a:r>
            <a:endParaRPr lang="en-GB" sz="18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GB" altLang="en-US" sz="3200" u="sng" smtClean="0"/>
              <a:t>Why do we need to consider medication in AKI?</a:t>
            </a:r>
            <a:endParaRPr lang="en-GB" altLang="en-US" sz="3200" smtClean="0"/>
          </a:p>
        </p:txBody>
      </p:sp>
      <p:sp>
        <p:nvSpPr>
          <p:cNvPr id="115715" name="Content Placeholder 2"/>
          <p:cNvSpPr>
            <a:spLocks noGrp="1"/>
          </p:cNvSpPr>
          <p:nvPr>
            <p:ph idx="1"/>
          </p:nvPr>
        </p:nvSpPr>
        <p:spPr>
          <a:xfrm>
            <a:off x="1042988" y="2492375"/>
            <a:ext cx="6777037" cy="3340100"/>
          </a:xfrm>
        </p:spPr>
        <p:txBody>
          <a:bodyPr/>
          <a:lstStyle/>
          <a:p>
            <a:r>
              <a:rPr lang="en-GB" altLang="en-US" sz="2000" smtClean="0"/>
              <a:t>On admission, a thorough review of medication is required to:</a:t>
            </a:r>
          </a:p>
          <a:p>
            <a:pPr lvl="1"/>
            <a:r>
              <a:rPr lang="en-GB" altLang="en-US" sz="2000" smtClean="0"/>
              <a:t>Identify drugs which have potentially caused/contributed to AKI</a:t>
            </a:r>
          </a:p>
          <a:p>
            <a:pPr lvl="1"/>
            <a:r>
              <a:rPr lang="en-GB" altLang="en-US" sz="2000" smtClean="0"/>
              <a:t>Avoid inappropriate combinations of medications which may exacerbate AKI</a:t>
            </a:r>
          </a:p>
          <a:p>
            <a:pPr lvl="1"/>
            <a:r>
              <a:rPr lang="en-GB" altLang="en-US" sz="2000" smtClean="0"/>
              <a:t>Ensure all doses of medications prescribed continue to be correct and clinically appropriate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2988" y="981075"/>
            <a:ext cx="7024687" cy="1008063"/>
          </a:xfrm>
        </p:spPr>
        <p:txBody>
          <a:bodyPr rtlCol="0">
            <a:normAutofit fontScale="90000"/>
          </a:bodyPr>
          <a:lstStyle/>
          <a:p>
            <a:pPr eaLnBrk="1" fontAlgn="auto" hangingPunct="1">
              <a:spcAft>
                <a:spcPts val="0"/>
              </a:spcAft>
              <a:defRPr/>
            </a:pPr>
            <a:r>
              <a:rPr lang="en-GB" sz="3200" dirty="0" smtClean="0"/>
              <a:t>Common medications which can contribute to, or are affected by, AKI</a:t>
            </a:r>
          </a:p>
        </p:txBody>
      </p:sp>
      <p:sp>
        <p:nvSpPr>
          <p:cNvPr id="116739" name="Content Placeholder 2"/>
          <p:cNvSpPr>
            <a:spLocks noGrp="1"/>
          </p:cNvSpPr>
          <p:nvPr>
            <p:ph idx="1"/>
          </p:nvPr>
        </p:nvSpPr>
        <p:spPr>
          <a:xfrm>
            <a:off x="1042988" y="2349500"/>
            <a:ext cx="6777037" cy="3482975"/>
          </a:xfrm>
        </p:spPr>
        <p:txBody>
          <a:bodyPr/>
          <a:lstStyle/>
          <a:p>
            <a:pPr eaLnBrk="1" hangingPunct="1">
              <a:buFont typeface="Arial" charset="0"/>
              <a:buChar char="•"/>
            </a:pPr>
            <a:r>
              <a:rPr lang="en-GB" altLang="en-US" smtClean="0"/>
              <a:t>Several options when reviewing medication in AKI:</a:t>
            </a:r>
          </a:p>
          <a:p>
            <a:pPr lvl="1" eaLnBrk="1" hangingPunct="1">
              <a:buFont typeface="Arial" charset="0"/>
              <a:buChar char="•"/>
            </a:pPr>
            <a:r>
              <a:rPr lang="en-GB" altLang="en-US" sz="2000" smtClean="0"/>
              <a:t>Stop			      </a:t>
            </a:r>
          </a:p>
          <a:p>
            <a:pPr lvl="1" eaLnBrk="1" hangingPunct="1">
              <a:buFont typeface="Arial" charset="0"/>
              <a:buChar char="•"/>
            </a:pPr>
            <a:r>
              <a:rPr lang="en-GB" altLang="en-US" sz="2000" smtClean="0"/>
              <a:t>Withhold</a:t>
            </a:r>
          </a:p>
          <a:p>
            <a:pPr lvl="1" eaLnBrk="1" hangingPunct="1">
              <a:buFont typeface="Arial" charset="0"/>
              <a:buChar char="•"/>
            </a:pPr>
            <a:r>
              <a:rPr lang="en-GB" altLang="en-US" sz="2000" smtClean="0"/>
              <a:t>Amend</a:t>
            </a:r>
          </a:p>
          <a:p>
            <a:pPr lvl="1" eaLnBrk="1" hangingPunct="1">
              <a:buFont typeface="Arial" charset="0"/>
              <a:buChar char="•"/>
            </a:pPr>
            <a:r>
              <a:rPr lang="en-GB" altLang="en-US" sz="2000" smtClean="0"/>
              <a:t>Continue</a:t>
            </a:r>
            <a:endParaRPr lang="en-GB" altLang="en-US" sz="2400" smtClean="0"/>
          </a:p>
          <a:p>
            <a:pPr eaLnBrk="1" hangingPunct="1">
              <a:buFont typeface="Arial" charset="0"/>
              <a:buChar char="•"/>
            </a:pPr>
            <a:r>
              <a:rPr lang="en-GB" altLang="en-US" smtClean="0"/>
              <a:t>First we need to know which medications to pay attention to</a:t>
            </a:r>
          </a:p>
          <a:p>
            <a:pPr eaLnBrk="1" hangingPunct="1">
              <a:buFont typeface="Arial" charset="0"/>
              <a:buChar char="•"/>
            </a:pPr>
            <a:endParaRPr lang="en-GB" altLang="en-US" sz="28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sz="2900" smtClean="0">
                <a:solidFill>
                  <a:srgbClr val="0F6FC6"/>
                </a:solidFill>
              </a:rPr>
              <a:t>Common medications which can contribute to, or are affected by, AKI</a:t>
            </a:r>
            <a:endParaRPr lang="en-GB" altLang="en-US" smtClean="0"/>
          </a:p>
        </p:txBody>
      </p:sp>
      <p:sp>
        <p:nvSpPr>
          <p:cNvPr id="3" name="Content Placeholder 2"/>
          <p:cNvSpPr>
            <a:spLocks noGrp="1"/>
          </p:cNvSpPr>
          <p:nvPr>
            <p:ph idx="1"/>
          </p:nvPr>
        </p:nvSpPr>
        <p:spPr/>
        <p:txBody>
          <a:bodyPr/>
          <a:lstStyle/>
          <a:p>
            <a:pPr indent="-274320" eaLnBrk="1" fontAlgn="auto" hangingPunct="1">
              <a:spcAft>
                <a:spcPts val="0"/>
              </a:spcAft>
              <a:buFont typeface="Arial" pitchFamily="34" charset="0"/>
              <a:buChar char="•"/>
              <a:defRPr/>
            </a:pPr>
            <a:r>
              <a:rPr lang="en-GB" sz="2000" dirty="0" smtClean="0"/>
              <a:t>UK </a:t>
            </a:r>
            <a:r>
              <a:rPr lang="en-GB" sz="2000" dirty="0"/>
              <a:t>Renal Pharmacy Group – AKI Medicines Optimisation Toolkit (March 2012</a:t>
            </a:r>
            <a:r>
              <a:rPr lang="en-GB" sz="2000" dirty="0" smtClean="0"/>
              <a:t>)</a:t>
            </a:r>
          </a:p>
          <a:p>
            <a:pPr indent="-274320" eaLnBrk="1" fontAlgn="auto" hangingPunct="1">
              <a:spcAft>
                <a:spcPts val="0"/>
              </a:spcAft>
              <a:buFont typeface="Arial" pitchFamily="34" charset="0"/>
              <a:buChar char="•"/>
              <a:defRPr/>
            </a:pPr>
            <a:r>
              <a:rPr lang="en-GB" sz="2000" b="1" dirty="0" smtClean="0">
                <a:solidFill>
                  <a:srgbClr val="FF0000"/>
                </a:solidFill>
              </a:rPr>
              <a:t>C</a:t>
            </a:r>
            <a:r>
              <a:rPr lang="en-GB" sz="2000" dirty="0" smtClean="0"/>
              <a:t>onsider </a:t>
            </a:r>
            <a:r>
              <a:rPr lang="en-GB" sz="2000" b="1" dirty="0">
                <a:solidFill>
                  <a:srgbClr val="FF0000"/>
                </a:solidFill>
              </a:rPr>
              <a:t>A</a:t>
            </a:r>
            <a:r>
              <a:rPr lang="en-GB" sz="2000" dirty="0"/>
              <a:t>cute </a:t>
            </a:r>
            <a:r>
              <a:rPr lang="en-GB" sz="2000" b="1" dirty="0">
                <a:solidFill>
                  <a:srgbClr val="FF0000"/>
                </a:solidFill>
              </a:rPr>
              <a:t>N</a:t>
            </a:r>
            <a:r>
              <a:rPr lang="en-GB" sz="2000" dirty="0"/>
              <a:t>ephrotoxic </a:t>
            </a:r>
            <a:r>
              <a:rPr lang="en-GB" sz="2000" b="1" dirty="0">
                <a:solidFill>
                  <a:srgbClr val="FF0000"/>
                </a:solidFill>
              </a:rPr>
              <a:t>D</a:t>
            </a:r>
            <a:r>
              <a:rPr lang="en-GB" sz="2000" dirty="0"/>
              <a:t>rug </a:t>
            </a:r>
            <a:r>
              <a:rPr lang="en-GB" sz="2000" b="1" dirty="0">
                <a:solidFill>
                  <a:srgbClr val="FF0000"/>
                </a:solidFill>
              </a:rPr>
              <a:t>A</a:t>
            </a:r>
            <a:r>
              <a:rPr lang="en-GB" sz="2000" dirty="0"/>
              <a:t>ction</a:t>
            </a:r>
          </a:p>
          <a:p>
            <a:pPr marL="0" indent="0" eaLnBrk="1" fontAlgn="auto" hangingPunct="1">
              <a:spcAft>
                <a:spcPts val="0"/>
              </a:spcAft>
              <a:buFont typeface="Arial" pitchFamily="34" charset="0"/>
              <a:buNone/>
              <a:defRPr/>
            </a:pPr>
            <a:endParaRPr lang="en-GB" sz="2000" dirty="0"/>
          </a:p>
          <a:p>
            <a:pPr indent="-274320" eaLnBrk="1" fontAlgn="auto" hangingPunct="1">
              <a:spcAft>
                <a:spcPts val="0"/>
              </a:spcAft>
              <a:buFont typeface="Arial" pitchFamily="34" charset="0"/>
              <a:buChar char="•"/>
              <a:defRPr/>
            </a:pPr>
            <a:r>
              <a:rPr lang="en-GB" sz="2000" dirty="0"/>
              <a:t> </a:t>
            </a:r>
            <a:r>
              <a:rPr lang="en-GB" sz="2000" b="1" dirty="0">
                <a:solidFill>
                  <a:srgbClr val="FF0000"/>
                </a:solidFill>
              </a:rPr>
              <a:t>C</a:t>
            </a:r>
            <a:r>
              <a:rPr lang="en-GB" sz="2000" dirty="0"/>
              <a:t>ontrast media</a:t>
            </a:r>
          </a:p>
          <a:p>
            <a:pPr indent="-274320" eaLnBrk="1" fontAlgn="auto" hangingPunct="1">
              <a:spcAft>
                <a:spcPts val="0"/>
              </a:spcAft>
              <a:buFont typeface="Arial" pitchFamily="34" charset="0"/>
              <a:buChar char="•"/>
              <a:defRPr/>
            </a:pPr>
            <a:r>
              <a:rPr lang="en-GB" sz="2000" dirty="0"/>
              <a:t> </a:t>
            </a:r>
            <a:r>
              <a:rPr lang="en-GB" sz="2000" b="1" dirty="0">
                <a:solidFill>
                  <a:srgbClr val="FF0000"/>
                </a:solidFill>
              </a:rPr>
              <a:t>A</a:t>
            </a:r>
            <a:r>
              <a:rPr lang="en-GB" sz="2000" dirty="0"/>
              <a:t>CE Inhibitors</a:t>
            </a:r>
          </a:p>
          <a:p>
            <a:pPr indent="-274320" eaLnBrk="1" fontAlgn="auto" hangingPunct="1">
              <a:spcAft>
                <a:spcPts val="0"/>
              </a:spcAft>
              <a:buFont typeface="Arial" pitchFamily="34" charset="0"/>
              <a:buChar char="•"/>
              <a:defRPr/>
            </a:pPr>
            <a:r>
              <a:rPr lang="en-GB" sz="2000" dirty="0"/>
              <a:t> </a:t>
            </a:r>
            <a:r>
              <a:rPr lang="en-GB" sz="2000" b="1" dirty="0">
                <a:solidFill>
                  <a:srgbClr val="FF0000"/>
                </a:solidFill>
              </a:rPr>
              <a:t>N</a:t>
            </a:r>
            <a:r>
              <a:rPr lang="en-GB" sz="2000" dirty="0"/>
              <a:t>SAID’S</a:t>
            </a:r>
          </a:p>
          <a:p>
            <a:pPr indent="-274320" eaLnBrk="1" fontAlgn="auto" hangingPunct="1">
              <a:spcAft>
                <a:spcPts val="0"/>
              </a:spcAft>
              <a:buFont typeface="Arial" pitchFamily="34" charset="0"/>
              <a:buChar char="•"/>
              <a:defRPr/>
            </a:pPr>
            <a:r>
              <a:rPr lang="en-GB" sz="2000" dirty="0"/>
              <a:t> </a:t>
            </a:r>
            <a:r>
              <a:rPr lang="en-GB" sz="2000" b="1" dirty="0">
                <a:solidFill>
                  <a:srgbClr val="FF0000"/>
                </a:solidFill>
              </a:rPr>
              <a:t>D</a:t>
            </a:r>
            <a:r>
              <a:rPr lang="en-GB" sz="2000" dirty="0"/>
              <a:t>iuretics</a:t>
            </a:r>
          </a:p>
          <a:p>
            <a:pPr indent="-274320" eaLnBrk="1" fontAlgn="auto" hangingPunct="1">
              <a:spcAft>
                <a:spcPts val="0"/>
              </a:spcAft>
              <a:buFont typeface="Arial" pitchFamily="34" charset="0"/>
              <a:buChar char="•"/>
              <a:defRPr/>
            </a:pPr>
            <a:r>
              <a:rPr lang="en-GB" sz="2000" dirty="0"/>
              <a:t> </a:t>
            </a:r>
            <a:r>
              <a:rPr lang="en-GB" sz="2000" b="1" dirty="0">
                <a:solidFill>
                  <a:srgbClr val="FF0000"/>
                </a:solidFill>
              </a:rPr>
              <a:t>A</a:t>
            </a:r>
            <a:r>
              <a:rPr lang="en-GB" sz="2000" dirty="0"/>
              <a:t>RB’s</a:t>
            </a:r>
          </a:p>
          <a:p>
            <a:pPr>
              <a:defRPr/>
            </a:pPr>
            <a:endParaRPr lang="en-GB"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042988" y="549275"/>
            <a:ext cx="7024687" cy="1477963"/>
          </a:xfrm>
        </p:spPr>
        <p:txBody>
          <a:bodyPr/>
          <a:lstStyle/>
          <a:p>
            <a:pPr indent="-273050" eaLnBrk="1" hangingPunct="1"/>
            <a:r>
              <a:rPr lang="en-GB" altLang="en-US" sz="3600" b="1" smtClean="0">
                <a:solidFill>
                  <a:srgbClr val="FF0000"/>
                </a:solidFill>
              </a:rPr>
              <a:t>C</a:t>
            </a:r>
            <a:r>
              <a:rPr lang="en-GB" altLang="en-US" sz="3600" smtClean="0">
                <a:solidFill>
                  <a:srgbClr val="0F6FC6"/>
                </a:solidFill>
              </a:rPr>
              <a:t>ontrast media</a:t>
            </a:r>
            <a:r>
              <a:rPr lang="en-GB" altLang="en-US" sz="2000" smtClean="0">
                <a:solidFill>
                  <a:srgbClr val="0F6FC6"/>
                </a:solidFill>
              </a:rPr>
              <a:t/>
            </a:r>
            <a:br>
              <a:rPr lang="en-GB" altLang="en-US" sz="2000" smtClean="0">
                <a:solidFill>
                  <a:srgbClr val="0F6FC6"/>
                </a:solidFill>
              </a:rPr>
            </a:br>
            <a:r>
              <a:rPr lang="en-GB" altLang="en-US" sz="1400" smtClean="0">
                <a:solidFill>
                  <a:srgbClr val="0F6FC6"/>
                </a:solidFill>
              </a:rPr>
              <a:t> </a:t>
            </a:r>
            <a:r>
              <a:rPr lang="en-GB" altLang="en-US" sz="1400" b="1" smtClean="0">
                <a:solidFill>
                  <a:srgbClr val="FF0000"/>
                </a:solidFill>
              </a:rPr>
              <a:t>A</a:t>
            </a:r>
            <a:r>
              <a:rPr lang="en-GB" altLang="en-US" sz="1400" smtClean="0">
                <a:solidFill>
                  <a:srgbClr val="0F6FC6"/>
                </a:solidFill>
              </a:rPr>
              <a:t/>
            </a:r>
            <a:br>
              <a:rPr lang="en-GB" altLang="en-US" sz="1400" smtClean="0">
                <a:solidFill>
                  <a:srgbClr val="0F6FC6"/>
                </a:solidFill>
              </a:rPr>
            </a:br>
            <a:r>
              <a:rPr lang="en-GB" altLang="en-US" sz="1400" smtClean="0">
                <a:solidFill>
                  <a:srgbClr val="0F6FC6"/>
                </a:solidFill>
              </a:rPr>
              <a:t> </a:t>
            </a:r>
            <a:r>
              <a:rPr lang="en-GB" altLang="en-US" sz="1400" b="1" smtClean="0">
                <a:solidFill>
                  <a:srgbClr val="FF0000"/>
                </a:solidFill>
              </a:rPr>
              <a:t>N</a:t>
            </a:r>
            <a:r>
              <a:rPr lang="en-GB" altLang="en-US" sz="1400" smtClean="0">
                <a:solidFill>
                  <a:srgbClr val="0F6FC6"/>
                </a:solidFill>
              </a:rPr>
              <a:t/>
            </a:r>
            <a:br>
              <a:rPr lang="en-GB" altLang="en-US" sz="1400" smtClean="0">
                <a:solidFill>
                  <a:srgbClr val="0F6FC6"/>
                </a:solidFill>
              </a:rPr>
            </a:br>
            <a:r>
              <a:rPr lang="en-GB" altLang="en-US" sz="1400" smtClean="0">
                <a:solidFill>
                  <a:srgbClr val="0F6FC6"/>
                </a:solidFill>
              </a:rPr>
              <a:t> </a:t>
            </a:r>
            <a:r>
              <a:rPr lang="en-GB" altLang="en-US" sz="1400" b="1" smtClean="0">
                <a:solidFill>
                  <a:srgbClr val="FF0000"/>
                </a:solidFill>
              </a:rPr>
              <a:t>D</a:t>
            </a:r>
            <a:r>
              <a:rPr lang="en-GB" altLang="en-US" sz="1400" smtClean="0">
                <a:solidFill>
                  <a:srgbClr val="0F6FC6"/>
                </a:solidFill>
              </a:rPr>
              <a:t/>
            </a:r>
            <a:br>
              <a:rPr lang="en-GB" altLang="en-US" sz="1400" smtClean="0">
                <a:solidFill>
                  <a:srgbClr val="0F6FC6"/>
                </a:solidFill>
              </a:rPr>
            </a:br>
            <a:r>
              <a:rPr lang="en-GB" altLang="en-US" sz="1400" smtClean="0">
                <a:solidFill>
                  <a:srgbClr val="0F6FC6"/>
                </a:solidFill>
              </a:rPr>
              <a:t> </a:t>
            </a:r>
            <a:r>
              <a:rPr lang="en-GB" altLang="en-US" sz="1400" b="1" smtClean="0">
                <a:solidFill>
                  <a:srgbClr val="FF0000"/>
                </a:solidFill>
              </a:rPr>
              <a:t>A</a:t>
            </a:r>
            <a:endParaRPr lang="en-GB" altLang="en-US" sz="1400" smtClean="0"/>
          </a:p>
        </p:txBody>
      </p:sp>
      <p:sp>
        <p:nvSpPr>
          <p:cNvPr id="118787" name="Content Placeholder 2"/>
          <p:cNvSpPr>
            <a:spLocks noGrp="1"/>
          </p:cNvSpPr>
          <p:nvPr>
            <p:ph idx="1"/>
          </p:nvPr>
        </p:nvSpPr>
        <p:spPr>
          <a:xfrm>
            <a:off x="1042988" y="2060575"/>
            <a:ext cx="6777037" cy="4032250"/>
          </a:xfrm>
        </p:spPr>
        <p:txBody>
          <a:bodyPr/>
          <a:lstStyle/>
          <a:p>
            <a:r>
              <a:rPr lang="en-GB" altLang="en-US" sz="2300" smtClean="0"/>
              <a:t>Contrast induced nephropathy</a:t>
            </a:r>
          </a:p>
          <a:p>
            <a:r>
              <a:rPr lang="en-GB" altLang="en-US" sz="2300" smtClean="0"/>
              <a:t>Can occur in any patient with intra venous or intra-arterial contrast</a:t>
            </a:r>
          </a:p>
          <a:p>
            <a:r>
              <a:rPr lang="en-GB" altLang="en-US" sz="2300" smtClean="0"/>
              <a:t>Known renal dysfunction or CrCl = &lt;60mls/min, consider non-contrast imaging</a:t>
            </a:r>
          </a:p>
          <a:p>
            <a:r>
              <a:rPr lang="en-GB" altLang="en-US" sz="2300" smtClean="0"/>
              <a:t>Oral N-acetylcysteine – antioxidant. Neutralises free radicals</a:t>
            </a:r>
          </a:p>
          <a:p>
            <a:r>
              <a:rPr lang="en-GB" altLang="en-US" sz="2300" smtClean="0"/>
              <a:t> IV sodium bicarbonate can also be used</a:t>
            </a:r>
          </a:p>
          <a:p>
            <a:r>
              <a:rPr lang="en-GB" altLang="en-US" sz="2300" smtClean="0"/>
              <a:t>No authorised protocol for this in the trust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42988" y="476250"/>
            <a:ext cx="7024687" cy="1584325"/>
          </a:xfrm>
        </p:spPr>
        <p:txBody>
          <a:bodyPr/>
          <a:lstStyle/>
          <a:p>
            <a:pPr eaLnBrk="1" hangingPunct="1">
              <a:defRPr/>
            </a:pPr>
            <a:r>
              <a:rPr lang="en-GB" sz="1400" b="1" dirty="0" smtClean="0">
                <a:solidFill>
                  <a:srgbClr val="FF0000"/>
                </a:solidFill>
              </a:rPr>
              <a:t> C</a:t>
            </a:r>
            <a:r>
              <a:rPr lang="en-GB" sz="2000" dirty="0">
                <a:solidFill>
                  <a:srgbClr val="0F6FC6"/>
                </a:solidFill>
              </a:rPr>
              <a:t/>
            </a:r>
            <a:br>
              <a:rPr lang="en-GB" sz="2000" dirty="0">
                <a:solidFill>
                  <a:srgbClr val="0F6FC6"/>
                </a:solidFill>
              </a:rPr>
            </a:br>
            <a:r>
              <a:rPr lang="en-GB" sz="1400" dirty="0">
                <a:solidFill>
                  <a:srgbClr val="0F6FC6"/>
                </a:solidFill>
              </a:rPr>
              <a:t> </a:t>
            </a:r>
            <a:r>
              <a:rPr lang="en-GB" sz="3600" b="1" dirty="0" smtClean="0">
                <a:solidFill>
                  <a:srgbClr val="FF0000"/>
                </a:solidFill>
              </a:rPr>
              <a:t>A</a:t>
            </a:r>
            <a:r>
              <a:rPr lang="en-GB" sz="3600" dirty="0" smtClean="0">
                <a:solidFill>
                  <a:srgbClr val="0F6FC6"/>
                </a:solidFill>
              </a:rPr>
              <a:t>CE Inhibitors</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N</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D</a:t>
            </a:r>
            <a:r>
              <a:rPr lang="en-GB" sz="1400" dirty="0">
                <a:solidFill>
                  <a:srgbClr val="0F6FC6"/>
                </a:solidFill>
              </a:rPr>
              <a:t/>
            </a:r>
            <a:br>
              <a:rPr lang="en-GB" sz="1400" dirty="0">
                <a:solidFill>
                  <a:srgbClr val="0F6FC6"/>
                </a:solidFill>
              </a:rPr>
            </a:br>
            <a:r>
              <a:rPr lang="en-GB" sz="1400" dirty="0">
                <a:solidFill>
                  <a:srgbClr val="0F6FC6"/>
                </a:solidFill>
              </a:rPr>
              <a:t> </a:t>
            </a:r>
            <a:r>
              <a:rPr lang="en-GB" sz="1400" b="1" dirty="0">
                <a:solidFill>
                  <a:srgbClr val="FF0000"/>
                </a:solidFill>
              </a:rPr>
              <a:t>A</a:t>
            </a:r>
            <a:endParaRPr lang="en-GB" altLang="en-US" u="sng" dirty="0" smtClean="0">
              <a:effectLst>
                <a:outerShdw blurRad="38100" dist="38100" dir="2700000" algn="tl">
                  <a:srgbClr val="000000">
                    <a:alpha val="43137"/>
                  </a:srgbClr>
                </a:outerShdw>
              </a:effectLst>
            </a:endParaRPr>
          </a:p>
        </p:txBody>
      </p:sp>
      <p:sp>
        <p:nvSpPr>
          <p:cNvPr id="119811" name="Content Placeholder 2"/>
          <p:cNvSpPr>
            <a:spLocks noGrp="1"/>
          </p:cNvSpPr>
          <p:nvPr>
            <p:ph idx="1"/>
          </p:nvPr>
        </p:nvSpPr>
        <p:spPr>
          <a:xfrm>
            <a:off x="1042988" y="2133600"/>
            <a:ext cx="6777037" cy="3816350"/>
          </a:xfrm>
        </p:spPr>
        <p:txBody>
          <a:bodyPr/>
          <a:lstStyle/>
          <a:p>
            <a:pPr eaLnBrk="1" hangingPunct="1"/>
            <a:r>
              <a:rPr lang="en-GB" altLang="en-US" smtClean="0"/>
              <a:t>Used to treat hypertension, heart failure, nephropathy</a:t>
            </a:r>
          </a:p>
          <a:p>
            <a:pPr eaLnBrk="1" hangingPunct="1"/>
            <a:r>
              <a:rPr lang="en-GB" altLang="en-US" smtClean="0"/>
              <a:t>Work on the RAAS system</a:t>
            </a:r>
          </a:p>
          <a:p>
            <a:pPr eaLnBrk="1" hangingPunct="1"/>
            <a:r>
              <a:rPr lang="en-GB" altLang="en-US" smtClean="0"/>
              <a:t>Inhibit conversion of angiotensin I to angiotensin II</a:t>
            </a:r>
          </a:p>
          <a:p>
            <a:pPr eaLnBrk="1" hangingPunct="1"/>
            <a:r>
              <a:rPr lang="en-GB" altLang="en-US" smtClean="0"/>
              <a:t>Dilate efferent arterioles</a:t>
            </a:r>
          </a:p>
          <a:p>
            <a:pPr eaLnBrk="1" hangingPunct="1"/>
            <a:r>
              <a:rPr lang="en-GB" altLang="en-US" smtClean="0"/>
              <a:t>Reduced renal perfusion and GFR</a:t>
            </a:r>
          </a:p>
          <a:p>
            <a:pPr eaLnBrk="1" hangingPunct="1"/>
            <a:r>
              <a:rPr lang="en-GB" altLang="en-US" smtClean="0"/>
              <a:t>Hyperkalaemia – potassium retention due to reduction of aldosterone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042988" y="620713"/>
            <a:ext cx="7024687" cy="863600"/>
          </a:xfrm>
        </p:spPr>
        <p:txBody>
          <a:bodyPr/>
          <a:lstStyle/>
          <a:p>
            <a:r>
              <a:rPr lang="en-GB" altLang="en-US" smtClean="0"/>
              <a:t>Renin- Angiotensin system</a:t>
            </a:r>
          </a:p>
        </p:txBody>
      </p:sp>
      <p:pic>
        <p:nvPicPr>
          <p:cNvPr id="120835" name="Content Placeholder 4" descr="http://www.merckmanuals.com/media/home/figures/CVS_regulating_blood_pressure_renin.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116013" y="1484313"/>
            <a:ext cx="7056437" cy="4752975"/>
          </a:xfrm>
        </p:spPr>
      </p:pic>
      <p:sp>
        <p:nvSpPr>
          <p:cNvPr id="120836" name="TextBox 2"/>
          <p:cNvSpPr txBox="1">
            <a:spLocks noChangeArrowheads="1"/>
          </p:cNvSpPr>
          <p:nvPr/>
        </p:nvSpPr>
        <p:spPr bwMode="auto">
          <a:xfrm>
            <a:off x="6156325" y="5157788"/>
            <a:ext cx="1728788" cy="6461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en-GB" altLang="en-US" b="1">
                <a:solidFill>
                  <a:srgbClr val="FF0000"/>
                </a:solidFill>
                <a:latin typeface="Calibri" pitchFamily="34" charset="0"/>
              </a:rPr>
              <a:t>ACE Inhibitors work HERE</a:t>
            </a:r>
          </a:p>
        </p:txBody>
      </p:sp>
      <p:cxnSp>
        <p:nvCxnSpPr>
          <p:cNvPr id="6" name="Straight Arrow Connector 5"/>
          <p:cNvCxnSpPr/>
          <p:nvPr/>
        </p:nvCxnSpPr>
        <p:spPr>
          <a:xfrm flipH="1" flipV="1">
            <a:off x="3779838" y="4437063"/>
            <a:ext cx="2343150" cy="723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2450" y="3724275"/>
            <a:ext cx="358775" cy="409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8325" y="3724275"/>
            <a:ext cx="342900" cy="409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92275" y="1125538"/>
            <a:ext cx="5976938" cy="4635500"/>
          </a:xfrm>
        </p:spPr>
      </p:pic>
      <p:sp>
        <p:nvSpPr>
          <p:cNvPr id="121859" name="TextBox 1"/>
          <p:cNvSpPr txBox="1">
            <a:spLocks noChangeArrowheads="1"/>
          </p:cNvSpPr>
          <p:nvPr/>
        </p:nvSpPr>
        <p:spPr bwMode="auto">
          <a:xfrm>
            <a:off x="6011863" y="765175"/>
            <a:ext cx="2449512"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en-GB" altLang="en-US" b="1">
                <a:solidFill>
                  <a:srgbClr val="FF0000"/>
                </a:solidFill>
                <a:latin typeface="Calibri" pitchFamily="34" charset="0"/>
              </a:rPr>
              <a:t>ACE inhibitors cause dilatation HERE. </a:t>
            </a:r>
          </a:p>
        </p:txBody>
      </p:sp>
      <p:cxnSp>
        <p:nvCxnSpPr>
          <p:cNvPr id="4" name="Straight Arrow Connector 3"/>
          <p:cNvCxnSpPr>
            <a:stCxn id="121859" idx="1"/>
          </p:cNvCxnSpPr>
          <p:nvPr/>
        </p:nvCxnSpPr>
        <p:spPr>
          <a:xfrm flipH="1">
            <a:off x="5651500" y="1089025"/>
            <a:ext cx="360363" cy="395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Austin">
  <a:themeElements>
    <a:clrScheme name="AKI">
      <a:dk1>
        <a:srgbClr val="FF0000"/>
      </a:dk1>
      <a:lt1>
        <a:sysClr val="window" lastClr="FFFFFF"/>
      </a:lt1>
      <a:dk2>
        <a:srgbClr val="002060"/>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KI">
      <a:dk1>
        <a:srgbClr val="FF0000"/>
      </a:dk1>
      <a:lt1>
        <a:sysClr val="window" lastClr="FFFFFF"/>
      </a:lt1>
      <a:dk2>
        <a:srgbClr val="002060"/>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Austin">
  <a:themeElements>
    <a:clrScheme name="AKI">
      <a:dk1>
        <a:srgbClr val="FF0000"/>
      </a:dk1>
      <a:lt1>
        <a:sysClr val="window" lastClr="FFFFFF"/>
      </a:lt1>
      <a:dk2>
        <a:srgbClr val="002060"/>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6866</Words>
  <Application>Microsoft Office PowerPoint</Application>
  <PresentationFormat>On-screen Show (4:3)</PresentationFormat>
  <Paragraphs>1037</Paragraphs>
  <Slides>115</Slides>
  <Notes>78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115</vt:i4>
      </vt:variant>
    </vt:vector>
  </HeadingPairs>
  <TitlesOfParts>
    <vt:vector size="123" baseType="lpstr">
      <vt:lpstr>Century Gothic</vt:lpstr>
      <vt:lpstr>Arial</vt:lpstr>
      <vt:lpstr>Wingdings 2</vt:lpstr>
      <vt:lpstr>Calibri</vt:lpstr>
      <vt:lpstr>Symbol</vt:lpstr>
      <vt:lpstr>2_Austin</vt:lpstr>
      <vt:lpstr>1_Austin</vt:lpstr>
      <vt:lpstr>3_Austin</vt:lpstr>
      <vt:lpstr>Fluid Balance &amp; Acute Kidney Injury Study Package </vt:lpstr>
      <vt:lpstr>PowerPoint Presentation</vt:lpstr>
      <vt:lpstr>Why are we here?</vt:lpstr>
      <vt:lpstr>PowerPoint Presentation</vt:lpstr>
      <vt:lpstr>Objectives:</vt:lpstr>
      <vt:lpstr>PowerPoint Presentation</vt:lpstr>
      <vt:lpstr>Pathophysiology of the Kidneys</vt:lpstr>
      <vt:lpstr>Objectives:</vt:lpstr>
      <vt:lpstr>What’s a kidney?</vt:lpstr>
      <vt:lpstr>Functions of the Kidney</vt:lpstr>
      <vt:lpstr>Components of the Body regulated by the kidneys</vt:lpstr>
      <vt:lpstr>Endocrine Functions</vt:lpstr>
      <vt:lpstr>Nephron</vt:lpstr>
      <vt:lpstr>PowerPoint Presentation</vt:lpstr>
      <vt:lpstr>Autoregulation </vt:lpstr>
      <vt:lpstr>PowerPoint Presentation</vt:lpstr>
      <vt:lpstr>Renin- Angiotensin system</vt:lpstr>
      <vt:lpstr>PowerPoint Presentation</vt:lpstr>
      <vt:lpstr>Water Haemostasis </vt:lpstr>
      <vt:lpstr>Acid Base Balance </vt:lpstr>
      <vt:lpstr>Any Questions? </vt:lpstr>
      <vt:lpstr>Summary</vt:lpstr>
      <vt:lpstr>References </vt:lpstr>
      <vt:lpstr>Blood results and Urinalysis</vt:lpstr>
      <vt:lpstr>Objectives</vt:lpstr>
      <vt:lpstr>The kidney and biochemistry</vt:lpstr>
      <vt:lpstr>Sodium (134-145mmol/L)</vt:lpstr>
      <vt:lpstr>Sodium and water control</vt:lpstr>
      <vt:lpstr>Potassium (3.5-5.3 mmol/L)</vt:lpstr>
      <vt:lpstr>Potassium</vt:lpstr>
      <vt:lpstr>Chloride (98-108 mmol/L)</vt:lpstr>
      <vt:lpstr>Urea (2.5-7.8 mmol/L)</vt:lpstr>
      <vt:lpstr>Urea</vt:lpstr>
      <vt:lpstr>Creatinine (50-110 mmol/L)</vt:lpstr>
      <vt:lpstr>Creatinine</vt:lpstr>
      <vt:lpstr>GFR – Glomerular filtration rate</vt:lpstr>
      <vt:lpstr>GFR – Glomerular filtration rate</vt:lpstr>
      <vt:lpstr>GFR stages</vt:lpstr>
      <vt:lpstr>Blood gases – acid base</vt:lpstr>
      <vt:lpstr>Urinalysis</vt:lpstr>
      <vt:lpstr>Tests</vt:lpstr>
      <vt:lpstr>Interpretation</vt:lpstr>
      <vt:lpstr>Interpretation</vt:lpstr>
      <vt:lpstr>Levels of detection</vt:lpstr>
      <vt:lpstr>Limitations</vt:lpstr>
      <vt:lpstr>Good Practice</vt:lpstr>
      <vt:lpstr>Laboratory results and AKI</vt:lpstr>
      <vt:lpstr>Responsibility</vt:lpstr>
      <vt:lpstr>Laboratory contact </vt:lpstr>
      <vt:lpstr>Summary </vt:lpstr>
      <vt:lpstr>PowerPoint Presentation</vt:lpstr>
      <vt:lpstr>References</vt:lpstr>
      <vt:lpstr>Stay hydrated, have a drink.</vt:lpstr>
      <vt:lpstr>Acute Kidney Injury</vt:lpstr>
      <vt:lpstr>Learning Objectives </vt:lpstr>
      <vt:lpstr>Acute Kidney Injury</vt:lpstr>
      <vt:lpstr>Define it…..</vt:lpstr>
      <vt:lpstr>Define it…..  </vt:lpstr>
      <vt:lpstr>Stage it……</vt:lpstr>
      <vt:lpstr>Stage it…</vt:lpstr>
      <vt:lpstr>Creatinine clearence…</vt:lpstr>
      <vt:lpstr>Risk Factors….</vt:lpstr>
      <vt:lpstr>Causes…..</vt:lpstr>
      <vt:lpstr>Causes….</vt:lpstr>
      <vt:lpstr>Causes…. </vt:lpstr>
      <vt:lpstr>Sepsis</vt:lpstr>
      <vt:lpstr>Assessment….</vt:lpstr>
      <vt:lpstr>Assessment….  </vt:lpstr>
      <vt:lpstr>Ultrasound…..</vt:lpstr>
      <vt:lpstr>Treatment…..</vt:lpstr>
      <vt:lpstr>Treatment….  </vt:lpstr>
      <vt:lpstr>Renal Teams?</vt:lpstr>
      <vt:lpstr>Nursing Considerations…</vt:lpstr>
      <vt:lpstr>AKI Care Bundle – examples of potential AKI bundles in use.</vt:lpstr>
      <vt:lpstr>Patient 1:</vt:lpstr>
      <vt:lpstr>Patient 2.</vt:lpstr>
      <vt:lpstr>Causes?</vt:lpstr>
      <vt:lpstr>Causes?</vt:lpstr>
      <vt:lpstr>Patient B</vt:lpstr>
      <vt:lpstr>Patient B</vt:lpstr>
      <vt:lpstr>Patient C</vt:lpstr>
      <vt:lpstr>Patient C</vt:lpstr>
      <vt:lpstr>Patient D</vt:lpstr>
      <vt:lpstr>Patient D</vt:lpstr>
      <vt:lpstr>            Advice for Patients/carers and regarding hydration.</vt:lpstr>
      <vt:lpstr>Signs &amp; Symptoms of Dehydration for carers/patients</vt:lpstr>
      <vt:lpstr>Any Questions?</vt:lpstr>
      <vt:lpstr>Summary </vt:lpstr>
      <vt:lpstr>References </vt:lpstr>
      <vt:lpstr>Medication and Acute Kidney Injury</vt:lpstr>
      <vt:lpstr>Objectives</vt:lpstr>
      <vt:lpstr>Why do we need to consider medication in AKI</vt:lpstr>
      <vt:lpstr>Why do we need to consider medication in AKI?</vt:lpstr>
      <vt:lpstr>Common medications which can contribute to, or are affected by, AKI</vt:lpstr>
      <vt:lpstr>Common medications which can contribute to, or are affected by, AKI</vt:lpstr>
      <vt:lpstr>Contrast media  A  N  D  A</vt:lpstr>
      <vt:lpstr> C  ACE Inhibitors  N  D  A</vt:lpstr>
      <vt:lpstr>Renin- Angiotensin system</vt:lpstr>
      <vt:lpstr>PowerPoint Presentation</vt:lpstr>
      <vt:lpstr> C  A    NSAIDS  D  A</vt:lpstr>
      <vt:lpstr> C  A    NSAIDS  D  A</vt:lpstr>
      <vt:lpstr>PowerPoint Presentation</vt:lpstr>
      <vt:lpstr> C  A  N   Diuretics  A</vt:lpstr>
      <vt:lpstr> C  A  N   Diuretics  A</vt:lpstr>
      <vt:lpstr> C  A  N  D   Angiotensin Receptor Blockers</vt:lpstr>
      <vt:lpstr>Renin- Angiotensin system</vt:lpstr>
      <vt:lpstr>Other ‘problem’ drugs</vt:lpstr>
      <vt:lpstr>Other ‘problem’ drugs</vt:lpstr>
      <vt:lpstr>Other ‘problem’ drugs</vt:lpstr>
      <vt:lpstr>PowerPoint Presentation</vt:lpstr>
      <vt:lpstr>PowerPoint Presentation</vt:lpstr>
      <vt:lpstr>Useful sources of info</vt:lpstr>
      <vt:lpstr>Fluid Balance Workshop</vt:lpstr>
      <vt:lpstr>Workshop Guidance</vt:lpstr>
      <vt:lpstr>Scenarios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dc:creator>
  <cp:lastModifiedBy>mdillon</cp:lastModifiedBy>
  <cp:revision>57</cp:revision>
  <dcterms:created xsi:type="dcterms:W3CDTF">2015-06-11T10:38:22Z</dcterms:created>
  <dcterms:modified xsi:type="dcterms:W3CDTF">2015-11-16T14:41:54Z</dcterms:modified>
</cp:coreProperties>
</file>