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A6CE-127E-4648-85D5-D1FFA84D112F}" type="datetimeFigureOut">
              <a:rPr lang="en-GB" smtClean="0"/>
              <a:t>16/11/2015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F9CA4-FA6D-471C-B56E-4B609CB9F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8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93AB5-2878-4A0C-BD1D-C22498A1343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we make this so that the Drs/Nurses can click on it &amp; see how it work live on ICE- Have prompt for them to click on &amp; view</a:t>
            </a:r>
            <a:r>
              <a:rPr lang="en-GB" baseline="0" dirty="0" smtClean="0"/>
              <a:t> the bundle State that “must be printed off &amp; put in the notes!!!”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93AB5-2878-4A0C-BD1D-C22498A13435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</a:t>
            </a:r>
            <a:r>
              <a:rPr lang="en-GB" baseline="0" dirty="0" smtClean="0"/>
              <a:t> to click on NCG &amp; AKI care bundle to pop up.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93AB5-2878-4A0C-BD1D-C22498A1343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6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Explanations for each pop up? (slide 25 &amp; 26)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93AB5-2878-4A0C-BD1D-C22498A1343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0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*Use a scanned I&amp;O chart to illustrate this*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8F34-962B-421F-8767-D4CDE0CCFE66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0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DD015BF-C312-4F7B-8167-95A2C6EC45BB}" type="slidenum">
              <a:rPr lang="en-GB" alt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hangingPunct="0"/>
              <a:t>17</a:t>
            </a:fld>
            <a:endParaRPr lang="en-GB" alt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68D5A-452B-45F1-AD3D-EC082447BE6F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2081-CD64-4BA1-BFE4-E6AF3A6948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8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3BF-7D59-4280-A17D-ABAAF665D8E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7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2D43-5379-4F02-88E6-D5FA6C4A70F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A48E-764B-4645-BC6B-35112058D26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9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C4DD-EFBF-4A93-A7F0-60F157DDE1C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2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6460-EFE8-402F-9CC8-C2AC66B4307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1102-A4C8-4D1F-B02B-16D63BDEC5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6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A82F-F5F3-4C40-9C71-30CEFE8C6C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5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F21A-E6AD-4166-AE47-199F315E507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3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19DD-E7A5-4DF6-AC3D-CB55A5311C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0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3A17-0F01-4DA5-AF60-D6DE0679FB1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1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1F70-7854-49BB-B068-D5FA1735C03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An Introduction to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Acute Kidney Injury (AKI)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An Education Package for Healthcare Professionals in Medical Directorates</a:t>
            </a:r>
          </a:p>
          <a:p>
            <a:endParaRPr lang="en-GB" dirty="0"/>
          </a:p>
        </p:txBody>
      </p:sp>
      <p:pic>
        <p:nvPicPr>
          <p:cNvPr id="4" name="Picture 4" descr="proud-logo-p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28" y="4822825"/>
            <a:ext cx="91440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THFT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Questions-Urine Output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000" dirty="0" smtClean="0"/>
              <a:t>Why do you need to know a patients Accurate Urine Output?</a:t>
            </a:r>
          </a:p>
          <a:p>
            <a:r>
              <a:rPr lang="en-GB" sz="8000" dirty="0" smtClean="0">
                <a:solidFill>
                  <a:schemeClr val="accent1"/>
                </a:solidFill>
              </a:rPr>
              <a:t>Urine output is used to Identify potential AKIs (see identifying AKI criteria)</a:t>
            </a:r>
          </a:p>
          <a:p>
            <a:pPr marL="0" indent="0">
              <a:buNone/>
            </a:pPr>
            <a:endParaRPr lang="en-GB" sz="8000" dirty="0" smtClean="0"/>
          </a:p>
          <a:p>
            <a:pPr marL="0" indent="0">
              <a:buNone/>
            </a:pPr>
            <a:r>
              <a:rPr lang="en-GB" sz="8000" dirty="0" smtClean="0"/>
              <a:t>How do you work out the patients minimum urine output requirements and what is it?</a:t>
            </a:r>
          </a:p>
          <a:p>
            <a:r>
              <a:rPr lang="en-GB" sz="8000" dirty="0" smtClean="0">
                <a:solidFill>
                  <a:schemeClr val="accent1"/>
                </a:solidFill>
              </a:rPr>
              <a:t>Weight – 0.5mls/kg/hour (half a persons body weight)</a:t>
            </a:r>
          </a:p>
          <a:p>
            <a:r>
              <a:rPr lang="en-GB" sz="8000" dirty="0" smtClean="0">
                <a:solidFill>
                  <a:schemeClr val="accent1"/>
                </a:solidFill>
              </a:rPr>
              <a:t>If the weight is 49.8kg. Her minimum urine output should be 25mls/hour (Record on Fluid Balance Chart)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 smtClean="0"/>
              <a:t>How can you measure the patients urine output?</a:t>
            </a:r>
            <a:endParaRPr lang="en-GB" sz="8000" dirty="0"/>
          </a:p>
          <a:p>
            <a:r>
              <a:rPr lang="en-GB" sz="8000" dirty="0" smtClean="0">
                <a:solidFill>
                  <a:schemeClr val="accent1"/>
                </a:solidFill>
              </a:rPr>
              <a:t>Measure using jugs/bed pans/bottles</a:t>
            </a:r>
          </a:p>
          <a:p>
            <a:r>
              <a:rPr lang="en-GB" sz="8000" dirty="0" smtClean="0">
                <a:solidFill>
                  <a:schemeClr val="accent1"/>
                </a:solidFill>
              </a:rPr>
              <a:t>Bladder scan</a:t>
            </a:r>
          </a:p>
          <a:p>
            <a:r>
              <a:rPr lang="en-GB" sz="8000" dirty="0" smtClean="0">
                <a:solidFill>
                  <a:schemeClr val="accent1"/>
                </a:solidFill>
              </a:rPr>
              <a:t>catheter</a:t>
            </a:r>
          </a:p>
          <a:p>
            <a:pPr marL="0" indent="0">
              <a:buNone/>
            </a:pPr>
            <a:endParaRPr lang="en-GB" sz="8000" dirty="0" smtClean="0"/>
          </a:p>
          <a:p>
            <a:pPr marL="0" indent="0">
              <a:buNone/>
            </a:pPr>
            <a:r>
              <a:rPr lang="en-GB" sz="8000" dirty="0" smtClean="0"/>
              <a:t>When should you consider catheterising?</a:t>
            </a:r>
          </a:p>
          <a:p>
            <a:r>
              <a:rPr lang="en-GB" sz="8000" dirty="0" smtClean="0">
                <a:solidFill>
                  <a:schemeClr val="accent1"/>
                </a:solidFill>
              </a:rPr>
              <a:t>Deteriorating SHEWs score/Acutely unwell</a:t>
            </a:r>
          </a:p>
          <a:p>
            <a:r>
              <a:rPr lang="en-GB" sz="8000" dirty="0" smtClean="0">
                <a:solidFill>
                  <a:schemeClr val="accent1"/>
                </a:solidFill>
              </a:rPr>
              <a:t>To gain accurate urine output as above and/or with AKIs stages ll &amp; lll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6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66700"/>
            <a:ext cx="89535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0988"/>
            <a:ext cx="89154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431" y="548680"/>
            <a:ext cx="8229600" cy="1224136"/>
          </a:xfrm>
        </p:spPr>
        <p:txBody>
          <a:bodyPr>
            <a:normAutofit/>
          </a:bodyPr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>Who is at risk?</a:t>
            </a:r>
            <a:r>
              <a:rPr lang="en-GB" altLang="en-US" sz="2800" b="1" i="1" dirty="0" smtClean="0">
                <a:solidFill>
                  <a:srgbClr val="0070C0"/>
                </a:solidFill>
              </a:rPr>
              <a:t/>
            </a:r>
            <a:br>
              <a:rPr lang="en-GB" altLang="en-US" sz="2800" b="1" i="1" dirty="0" smtClean="0">
                <a:solidFill>
                  <a:srgbClr val="0070C0"/>
                </a:solidFill>
              </a:rPr>
            </a:br>
            <a:r>
              <a:rPr lang="en-GB" altLang="en-US" sz="2800" b="1" i="1" dirty="0" smtClean="0">
                <a:solidFill>
                  <a:srgbClr val="FF0000"/>
                </a:solidFill>
              </a:rPr>
              <a:t>At risk patient = High risk group + Insult</a:t>
            </a:r>
            <a:endParaRPr lang="en-GB" sz="2800" dirty="0"/>
          </a:p>
        </p:txBody>
      </p:sp>
      <p:pic>
        <p:nvPicPr>
          <p:cNvPr id="6" name="Picture 3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6845" y="230921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58553"/>
              </p:ext>
            </p:extLst>
          </p:nvPr>
        </p:nvGraphicFramePr>
        <p:xfrm>
          <a:off x="179511" y="1879416"/>
          <a:ext cx="8713664" cy="457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32"/>
                <a:gridCol w="4356832"/>
              </a:tblGrid>
              <a:tr h="641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 smtClean="0"/>
                        <a:t>High Risk Groups</a:t>
                      </a:r>
                    </a:p>
                  </a:txBody>
                  <a:tcPr marL="91455" marR="9145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 smtClean="0"/>
                        <a:t>Common Insults</a:t>
                      </a:r>
                    </a:p>
                  </a:txBody>
                  <a:tcPr marL="91455" marR="91455" marT="45716" marB="45716"/>
                </a:tc>
              </a:tr>
              <a:tr h="3894496">
                <a:tc>
                  <a:txBody>
                    <a:bodyPr/>
                    <a:lstStyle/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Patients age is 65 and over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Patient has heart failure, liver disease or diabetes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Chronic kidney disease – adults with an estimated glomerular filtration rate (</a:t>
                      </a:r>
                      <a:r>
                        <a:rPr lang="en-GB" altLang="en-US" sz="1800" b="1" dirty="0" err="1" smtClean="0"/>
                        <a:t>eGFR</a:t>
                      </a:r>
                      <a:r>
                        <a:rPr lang="en-GB" altLang="en-US" sz="1800" b="1" dirty="0" smtClean="0"/>
                        <a:t>) less than 60 ml/min/1.73 m2 are at particular risk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History of AKI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Multiple Myeloma</a:t>
                      </a:r>
                    </a:p>
                  </a:txBody>
                  <a:tcPr marL="91455" marR="91455" marT="45716" marB="45716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Hypotension (absolute relative)</a:t>
                      </a:r>
                    </a:p>
                    <a:p>
                      <a:pPr marL="285750" indent="-285750" eaLnBrk="1" hangingPunct="1"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800" b="1" dirty="0" smtClean="0"/>
                        <a:t>Sepsis</a:t>
                      </a:r>
                    </a:p>
                    <a:p>
                      <a:pPr marL="342900" lvl="1" indent="-342900" eaLnBrk="1" hangingPunct="1">
                        <a:buClr>
                          <a:srgbClr val="0070C0"/>
                        </a:buClr>
                        <a:buSzPct val="95000"/>
                        <a:buFont typeface="Arial" charset="0"/>
                        <a:buChar char="•"/>
                      </a:pPr>
                      <a:r>
                        <a:rPr lang="en-GB" altLang="en-US" sz="1800" b="1" dirty="0" smtClean="0"/>
                        <a:t>Use of iodinated contrast agents (contrast scan) within the past week.</a:t>
                      </a:r>
                    </a:p>
                    <a:p>
                      <a:pPr marL="342900" lvl="1" indent="-342900" eaLnBrk="1" hangingPunct="1">
                        <a:buClr>
                          <a:srgbClr val="0070C0"/>
                        </a:buClr>
                        <a:buSzPct val="95000"/>
                        <a:buFont typeface="Arial" charset="0"/>
                        <a:buChar char="•"/>
                      </a:pPr>
                      <a:r>
                        <a:rPr lang="en-GB" altLang="en-US" sz="1800" b="1" dirty="0" smtClean="0"/>
                        <a:t>Use of drugs with nephrotoxic potential such as:</a:t>
                      </a:r>
                    </a:p>
                    <a:p>
                      <a:pPr marL="742950" lvl="2" indent="-342900" eaLnBrk="1" hangingPunct="1">
                        <a:buClr>
                          <a:srgbClr val="0070C0"/>
                        </a:buClr>
                        <a:buSzPct val="95000"/>
                        <a:buFont typeface="Courier New" pitchFamily="49" charset="0"/>
                        <a:buChar char="o"/>
                      </a:pPr>
                      <a:r>
                        <a:rPr lang="en-GB" altLang="en-US" sz="1800" b="1" dirty="0" smtClean="0"/>
                        <a:t>non-steroidal anti-inflammatory drugs (NSAIDs)</a:t>
                      </a:r>
                    </a:p>
                    <a:p>
                      <a:pPr marL="742950" lvl="2" indent="-342900" eaLnBrk="1" hangingPunct="1">
                        <a:buClr>
                          <a:srgbClr val="0070C0"/>
                        </a:buClr>
                        <a:buSzPct val="95000"/>
                        <a:buFont typeface="Courier New" pitchFamily="49" charset="0"/>
                        <a:buChar char="o"/>
                      </a:pPr>
                      <a:r>
                        <a:rPr lang="en-GB" altLang="en-US" sz="1800" b="1" dirty="0" smtClean="0"/>
                        <a:t>aminoglycosides, e.g. Gentamicin</a:t>
                      </a:r>
                    </a:p>
                    <a:p>
                      <a:pPr marL="74295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95000"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altLang="en-US" sz="1800" b="1" dirty="0" smtClean="0"/>
                        <a:t>angiotensin-converting enzyme (ACE) inhibitors, e.g. </a:t>
                      </a:r>
                      <a:r>
                        <a:rPr lang="en-GB" altLang="en-US" sz="1800" b="1" dirty="0" err="1" smtClean="0"/>
                        <a:t>Rampril</a:t>
                      </a:r>
                      <a:r>
                        <a:rPr lang="en-GB" altLang="en-US" sz="1800" b="1" dirty="0" smtClean="0"/>
                        <a:t> angiotensin II receptor antagonists (ARBs), e.g. Losartan</a:t>
                      </a:r>
                    </a:p>
                    <a:p>
                      <a:pPr marL="742950" lvl="2" indent="-342900" eaLnBrk="1" hangingPunct="1">
                        <a:buClr>
                          <a:srgbClr val="0070C0"/>
                        </a:buClr>
                        <a:buSzPct val="95000"/>
                        <a:buFont typeface="Courier New" pitchFamily="49" charset="0"/>
                        <a:buChar char="o"/>
                      </a:pPr>
                      <a:r>
                        <a:rPr lang="en-GB" altLang="en-US" sz="1800" b="1" dirty="0" smtClean="0"/>
                        <a:t> and diuretics</a:t>
                      </a:r>
                    </a:p>
                  </a:txBody>
                  <a:tcPr marL="91455" marR="91455" marT="45716" marB="45716"/>
                </a:tc>
              </a:tr>
            </a:tbl>
          </a:graphicData>
        </a:graphic>
      </p:graphicFrame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3850" y="6423025"/>
            <a:ext cx="8496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1000" dirty="0">
                <a:solidFill>
                  <a:prstClr val="black"/>
                </a:solidFill>
              </a:rPr>
              <a:t>			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423025"/>
            <a:ext cx="370384" cy="298450"/>
          </a:xfrm>
        </p:spPr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Urinalysis </a:t>
            </a:r>
            <a:r>
              <a:rPr lang="en-GB" sz="2700" dirty="0" smtClean="0"/>
              <a:t>All Patients should have a urinalysis performed. If protein and blood present in the urine, samples should be sent to the labs; </a:t>
            </a:r>
            <a:endParaRPr lang="en-GB" sz="2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3816424" cy="936104"/>
          </a:xfr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200" dirty="0" smtClean="0">
                <a:solidFill>
                  <a:srgbClr val="0070C0"/>
                </a:solidFill>
              </a:rPr>
              <a:t>Protein Creatinine Ration (PCR)</a:t>
            </a:r>
          </a:p>
          <a:p>
            <a:r>
              <a:rPr lang="en-GB" sz="2200" dirty="0" smtClean="0"/>
              <a:t>Send to Clinical Chemistry</a:t>
            </a:r>
            <a:endParaRPr lang="en-GB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2"/>
            <a:ext cx="1186148" cy="223224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292080" y="1772816"/>
            <a:ext cx="3600400" cy="936104"/>
          </a:xfr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200" dirty="0" smtClean="0">
                <a:solidFill>
                  <a:srgbClr val="0070C0"/>
                </a:solidFill>
              </a:rPr>
              <a:t>Mid Stream Urine (MSU)</a:t>
            </a:r>
            <a:endParaRPr lang="en-GB" sz="2200" dirty="0" smtClean="0"/>
          </a:p>
          <a:p>
            <a:r>
              <a:rPr lang="en-GB" sz="2200" dirty="0" smtClean="0"/>
              <a:t>Send to Microbiology</a:t>
            </a:r>
            <a:endParaRPr lang="en-GB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78" y="3356992"/>
            <a:ext cx="1356105" cy="22322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ctangle 9"/>
          <p:cNvSpPr/>
          <p:nvPr/>
        </p:nvSpPr>
        <p:spPr>
          <a:xfrm>
            <a:off x="2771800" y="2996952"/>
            <a:ext cx="3600400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C0504D"/>
                </a:solidFill>
              </a:rPr>
              <a:t>Reason…..</a:t>
            </a:r>
          </a:p>
          <a:p>
            <a:r>
              <a:rPr lang="en-GB" dirty="0">
                <a:solidFill>
                  <a:srgbClr val="C0504D"/>
                </a:solidFill>
              </a:rPr>
              <a:t>High PCR can suggests glomerular disease </a:t>
            </a:r>
          </a:p>
          <a:p>
            <a:r>
              <a:rPr lang="en-GB" dirty="0">
                <a:solidFill>
                  <a:srgbClr val="C0504D"/>
                </a:solidFill>
              </a:rPr>
              <a:t>MSU can confirm infection</a:t>
            </a:r>
          </a:p>
        </p:txBody>
      </p:sp>
    </p:spTree>
    <p:extLst>
      <p:ext uri="{BB962C8B-B14F-4D97-AF65-F5344CB8AC3E}">
        <p14:creationId xmlns:p14="http://schemas.microsoft.com/office/powerpoint/2010/main" val="12690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  <p:bldP spid="9" grpId="0" build="p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rgbClr val="0070C0"/>
                </a:solidFill>
              </a:rPr>
              <a:t>Nursing Care Guideline (NCG) and</a:t>
            </a:r>
            <a:br>
              <a:rPr lang="en-GB" altLang="en-US" b="1" dirty="0">
                <a:solidFill>
                  <a:srgbClr val="0070C0"/>
                </a:solidFill>
              </a:rPr>
            </a:br>
            <a:r>
              <a:rPr lang="en-GB" altLang="en-US" b="1" dirty="0">
                <a:solidFill>
                  <a:srgbClr val="0070C0"/>
                </a:solidFill>
              </a:rPr>
              <a:t>AKI Care Bundle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z="2800" dirty="0" smtClean="0"/>
          </a:p>
          <a:p>
            <a:r>
              <a:rPr lang="en-GB" altLang="en-US" sz="2800" dirty="0" smtClean="0"/>
              <a:t>Patient’s from high risk groups with an identified insult are at high risk of developing AKI &amp; need to be assessed by </a:t>
            </a:r>
            <a:r>
              <a:rPr lang="en-GB" altLang="en-US" sz="2800" dirty="0"/>
              <a:t>M</a:t>
            </a:r>
            <a:r>
              <a:rPr lang="en-GB" altLang="en-US" sz="2800" dirty="0" smtClean="0"/>
              <a:t>edical, Nursing &amp; Pharmacy staff which should include a review of medications, SHEWS &amp; Urine Output monitoring. Make sure daily &amp; post operative bloods are taken to monitor creatinine levels.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5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164449"/>
            <a:ext cx="4536504" cy="62888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3302" y="6598057"/>
            <a:ext cx="2133600" cy="124123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408" y="164449"/>
            <a:ext cx="4176464" cy="1680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dirty="0">
                <a:solidFill>
                  <a:srgbClr val="C00000"/>
                </a:solidFill>
              </a:rPr>
              <a:t>The AKI Care Bundle is for AKI Management and should be included in the notes for Patients Identified as having AKI at any stage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t="11786" r="3634" b="6176"/>
          <a:stretch/>
        </p:blipFill>
        <p:spPr bwMode="auto">
          <a:xfrm>
            <a:off x="539552" y="1988840"/>
            <a:ext cx="2808312" cy="46085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73"/>
    </mc:Choice>
    <mc:Fallback xmlns="">
      <p:transition spd="slow" advTm="3447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1" name="Group 7"/>
          <p:cNvGrpSpPr>
            <a:grpSpLocks/>
          </p:cNvGrpSpPr>
          <p:nvPr/>
        </p:nvGrpSpPr>
        <p:grpSpPr bwMode="auto">
          <a:xfrm>
            <a:off x="1403648" y="188640"/>
            <a:ext cx="7740352" cy="6336704"/>
            <a:chOff x="-164" y="0"/>
            <a:chExt cx="5902" cy="4156"/>
          </a:xfrm>
        </p:grpSpPr>
        <p:pic>
          <p:nvPicPr>
            <p:cNvPr id="70662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4" y="0"/>
              <a:ext cx="2953" cy="41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0663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5" y="0"/>
              <a:ext cx="2943" cy="41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2613" y="6525343"/>
            <a:ext cx="2895600" cy="31466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13443"/>
          </a:xfrm>
        </p:spPr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988840"/>
            <a:ext cx="1368152" cy="3240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rgbClr val="C00000"/>
                </a:solidFill>
              </a:rPr>
              <a:t>NCG (No.20) helps nurses caring for patients with or at increased risk of AKI</a:t>
            </a:r>
          </a:p>
        </p:txBody>
      </p:sp>
    </p:spTree>
    <p:extLst>
      <p:ext uri="{BB962C8B-B14F-4D97-AF65-F5344CB8AC3E}">
        <p14:creationId xmlns:p14="http://schemas.microsoft.com/office/powerpoint/2010/main" val="21816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61"/>
    </mc:Choice>
    <mc:Fallback xmlns="">
      <p:transition spd="slow" advTm="3706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t="11581" r="33836" b="7401"/>
          <a:stretch/>
        </p:blipFill>
        <p:spPr bwMode="auto">
          <a:xfrm>
            <a:off x="2680894" y="41841"/>
            <a:ext cx="4792951" cy="677153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628800"/>
            <a:ext cx="2376264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Give all Patients Identified as having an AKI a Patient Information Leaflet Empower patients to understand what has happened to them &amp; to be aware of risks in the future which may prevent another occurrence of AKI (part of past medical history, alerts staff)</a:t>
            </a:r>
          </a:p>
        </p:txBody>
      </p:sp>
    </p:spTree>
    <p:extLst>
      <p:ext uri="{BB962C8B-B14F-4D97-AF65-F5344CB8AC3E}">
        <p14:creationId xmlns:p14="http://schemas.microsoft.com/office/powerpoint/2010/main" val="15232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9"/>
    </mc:Choice>
    <mc:Fallback xmlns="">
      <p:transition spd="slow" advTm="1153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How can you assess for AKI in your everyday practice?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Nursing Care Guidelines for AKI (NO. 20) </a:t>
            </a:r>
            <a:r>
              <a:rPr lang="en-GB" dirty="0" smtClean="0">
                <a:solidFill>
                  <a:schemeClr val="accent1"/>
                </a:solidFill>
              </a:rPr>
              <a:t>Risk factors and Identified AKI’s</a:t>
            </a:r>
            <a:endParaRPr lang="en-GB" dirty="0" smtClean="0"/>
          </a:p>
          <a:p>
            <a:r>
              <a:rPr lang="en-GB" dirty="0" smtClean="0"/>
              <a:t>Care Rounding</a:t>
            </a:r>
          </a:p>
          <a:p>
            <a:r>
              <a:rPr lang="en-GB" dirty="0" smtClean="0"/>
              <a:t>SHEWs monitoring</a:t>
            </a:r>
          </a:p>
          <a:p>
            <a:r>
              <a:rPr lang="en-GB" dirty="0"/>
              <a:t>Deteriorating Patient Stickers</a:t>
            </a:r>
          </a:p>
          <a:p>
            <a:r>
              <a:rPr lang="en-GB" dirty="0" smtClean="0"/>
              <a:t>Accurate fluid balance monitoring</a:t>
            </a:r>
          </a:p>
          <a:p>
            <a:r>
              <a:rPr lang="en-GB" dirty="0" smtClean="0"/>
              <a:t>Hydration &amp; Nutrition monitoring (HANAT)</a:t>
            </a:r>
          </a:p>
          <a:p>
            <a:r>
              <a:rPr lang="en-GB" dirty="0" smtClean="0"/>
              <a:t>AKI Care Bundle Checklist </a:t>
            </a:r>
            <a:r>
              <a:rPr lang="en-GB" dirty="0" smtClean="0">
                <a:solidFill>
                  <a:schemeClr val="accent1"/>
                </a:solidFill>
              </a:rPr>
              <a:t>To be put in the Notes for the management of </a:t>
            </a:r>
            <a:r>
              <a:rPr lang="en-GB" u="sng" dirty="0" smtClean="0">
                <a:solidFill>
                  <a:schemeClr val="accent1"/>
                </a:solidFill>
              </a:rPr>
              <a:t>all</a:t>
            </a:r>
            <a:r>
              <a:rPr lang="en-GB" dirty="0" smtClean="0">
                <a:solidFill>
                  <a:schemeClr val="accent1"/>
                </a:solidFill>
              </a:rPr>
              <a:t> Identified AKI’s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>What is Acute Kidney Injury (AKI)?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defRPr/>
            </a:pPr>
            <a:r>
              <a:rPr lang="en-GB" dirty="0"/>
              <a:t>AKI is now the universal term used to describe sudden deterioration of renal function, and it replaces the previous term know as Acute Renal Failure (ARF)</a:t>
            </a:r>
          </a:p>
          <a:p>
            <a:pPr>
              <a:buClr>
                <a:srgbClr val="0070C0"/>
              </a:buClr>
              <a:defRPr/>
            </a:pPr>
            <a:r>
              <a:rPr lang="en-GB" dirty="0"/>
              <a:t>AKI is detected by monitoring creatinine blood levels, and urine output</a:t>
            </a:r>
          </a:p>
          <a:p>
            <a:pPr>
              <a:buClr>
                <a:srgbClr val="0070C0"/>
              </a:buClr>
              <a:defRPr/>
            </a:pPr>
            <a:r>
              <a:rPr lang="en-GB" dirty="0">
                <a:cs typeface="Arial" pitchFamily="34" charset="0"/>
              </a:rPr>
              <a:t>AKI is a common condition amongst hospital inpatients and affects mortality and length of stay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GB" dirty="0"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709936"/>
            <a:ext cx="8456613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 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600" dirty="0" smtClean="0"/>
              <a:t>Increased </a:t>
            </a:r>
            <a:r>
              <a:rPr lang="en-GB" sz="2600" dirty="0"/>
              <a:t>frequency of </a:t>
            </a:r>
            <a:r>
              <a:rPr lang="en-GB" sz="2600" dirty="0" smtClean="0"/>
              <a:t>SHEWS </a:t>
            </a:r>
            <a:endParaRPr lang="en-GB" sz="2600" dirty="0"/>
          </a:p>
          <a:p>
            <a:r>
              <a:rPr lang="en-GB" sz="2400" dirty="0">
                <a:solidFill>
                  <a:schemeClr val="accent1"/>
                </a:solidFill>
              </a:rPr>
              <a:t>A- to monitor Clinical response, high early warning scores give greater risk of developing </a:t>
            </a:r>
            <a:r>
              <a:rPr lang="en-GB" sz="2400" dirty="0" smtClean="0">
                <a:solidFill>
                  <a:schemeClr val="accent1"/>
                </a:solidFill>
              </a:rPr>
              <a:t>AKI</a:t>
            </a:r>
          </a:p>
          <a:p>
            <a:pPr marL="0" indent="0">
              <a:buNone/>
            </a:pPr>
            <a:r>
              <a:rPr lang="en-GB" sz="2600" dirty="0" smtClean="0"/>
              <a:t>Encourage </a:t>
            </a:r>
            <a:r>
              <a:rPr lang="en-GB" sz="2600" dirty="0"/>
              <a:t>fluids, IV Fluid challenge, monitor input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Optimise hydration and improve kidney perfusion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Catheterise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Accurate Urine Output (Minimum requirements of 0.5mls/kg/hr)</a:t>
            </a:r>
          </a:p>
          <a:p>
            <a:pPr marL="0" indent="0">
              <a:buNone/>
            </a:pPr>
            <a:r>
              <a:rPr lang="en-GB" sz="2600" dirty="0"/>
              <a:t>Urinalysis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Intrinsic renal disease if no obvious cause of AKI could suggest underlying disease process also infection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Review medications</a:t>
            </a:r>
          </a:p>
          <a:p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A- for nephrotoxicity dose adjustment or to stop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Send blood samples </a:t>
            </a:r>
            <a:r>
              <a:rPr lang="en-GB" sz="2600" dirty="0" smtClean="0"/>
              <a:t>U&amp;Es/Full </a:t>
            </a:r>
            <a:r>
              <a:rPr lang="en-GB" sz="2600" dirty="0"/>
              <a:t>Renal </a:t>
            </a:r>
            <a:r>
              <a:rPr lang="en-GB" sz="2600" dirty="0" smtClean="0"/>
              <a:t>Profile</a:t>
            </a:r>
            <a:endParaRPr lang="en-GB" sz="260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A- To monitor kidney function and complications such as hyperkalaemia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Daily weights 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A- To assess hydration 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Pain relief </a:t>
            </a:r>
          </a:p>
          <a:p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A- Adjust doses for kidney </a:t>
            </a:r>
            <a:r>
              <a:rPr lang="en-GB" sz="2400" dirty="0" smtClean="0">
                <a:solidFill>
                  <a:schemeClr val="accent1"/>
                </a:solidFill>
              </a:rPr>
              <a:t>function, aid recovery</a:t>
            </a:r>
            <a:endParaRPr lang="en-GB" sz="2400" dirty="0"/>
          </a:p>
          <a:p>
            <a:pPr marL="0" indent="0">
              <a:buNone/>
            </a:pPr>
            <a:r>
              <a:rPr lang="en-GB" sz="2600" dirty="0"/>
              <a:t>Nausea medication </a:t>
            </a:r>
            <a:endParaRPr lang="en-GB" sz="2600" dirty="0" smtClean="0"/>
          </a:p>
          <a:p>
            <a:r>
              <a:rPr lang="en-GB" sz="2600" dirty="0">
                <a:solidFill>
                  <a:schemeClr val="accent1"/>
                </a:solidFill>
              </a:rPr>
              <a:t>A- Aid eating and drinking</a:t>
            </a:r>
          </a:p>
          <a:p>
            <a:endParaRPr lang="en-GB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455612"/>
            <a:ext cx="8229600" cy="95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>
                <a:solidFill>
                  <a:prstClr val="black"/>
                </a:solidFill>
              </a:rPr>
              <a:t>Based on this information why are the following interventions </a:t>
            </a:r>
            <a:r>
              <a:rPr lang="en-GB" sz="2400" dirty="0" smtClean="0">
                <a:solidFill>
                  <a:prstClr val="black"/>
                </a:solidFill>
              </a:rPr>
              <a:t>necessary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7" name="Picture 5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16633"/>
            <a:ext cx="3117850" cy="3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8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Points to remember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altLang="en-US" sz="8800" dirty="0"/>
              <a:t>Remember the AKI risk factors</a:t>
            </a:r>
          </a:p>
          <a:p>
            <a:r>
              <a:rPr lang="en-GB" altLang="en-US" sz="8800" dirty="0"/>
              <a:t>Always consider urine output even if the patient isn’t </a:t>
            </a:r>
            <a:r>
              <a:rPr lang="en-GB" altLang="en-US" sz="8800" dirty="0" smtClean="0"/>
              <a:t>catheterised (strict I&amp;O, monitor SHEWs regularly)</a:t>
            </a:r>
          </a:p>
          <a:p>
            <a:r>
              <a:rPr lang="en-GB" altLang="en-US" sz="8800" dirty="0" smtClean="0"/>
              <a:t>Daily U&amp;Es or Full Renal Profile. Repeat bloods post invasive procedure or surgery</a:t>
            </a:r>
          </a:p>
          <a:p>
            <a:r>
              <a:rPr lang="en-GB" altLang="en-US" sz="8800" dirty="0" smtClean="0"/>
              <a:t>Urinalysis; If protein present send PCR &amp; MSU </a:t>
            </a:r>
            <a:r>
              <a:rPr lang="en-GB" altLang="en-US" sz="8800" dirty="0"/>
              <a:t>u</a:t>
            </a:r>
            <a:r>
              <a:rPr lang="en-GB" altLang="en-US" sz="8800" dirty="0" smtClean="0"/>
              <a:t>rine samples</a:t>
            </a:r>
            <a:endParaRPr lang="en-GB" altLang="en-US" sz="8800" dirty="0"/>
          </a:p>
          <a:p>
            <a:r>
              <a:rPr lang="en-GB" altLang="en-US" sz="8800" dirty="0"/>
              <a:t>Ensure the AKI NCG is adhered to</a:t>
            </a:r>
          </a:p>
          <a:p>
            <a:r>
              <a:rPr lang="en-GB" altLang="en-US" sz="8800" dirty="0"/>
              <a:t>Ensure all patients at risk of AKI have been assessed</a:t>
            </a:r>
          </a:p>
          <a:p>
            <a:r>
              <a:rPr lang="en-GB" altLang="en-US" sz="8800" dirty="0"/>
              <a:t>Ensure all patients identified as having AKI have an AKI Care Bundle in their </a:t>
            </a:r>
            <a:r>
              <a:rPr lang="en-GB" altLang="en-US" sz="8800" dirty="0" smtClean="0"/>
              <a:t>notes</a:t>
            </a:r>
          </a:p>
          <a:p>
            <a:endParaRPr lang="en-GB" altLang="en-US" sz="8800" dirty="0"/>
          </a:p>
          <a:p>
            <a:pPr>
              <a:buNone/>
            </a:pPr>
            <a:r>
              <a:rPr lang="en-GB" altLang="en-US" sz="8800" dirty="0" smtClean="0">
                <a:solidFill>
                  <a:srgbClr val="0070C0"/>
                </a:solidFill>
              </a:rPr>
              <a:t>Prevention, early identification and early management is</a:t>
            </a:r>
          </a:p>
          <a:p>
            <a:pPr>
              <a:buNone/>
            </a:pPr>
            <a:r>
              <a:rPr lang="en-GB" altLang="en-US" sz="8800" dirty="0" smtClean="0">
                <a:solidFill>
                  <a:srgbClr val="0070C0"/>
                </a:solidFill>
              </a:rPr>
              <a:t>key to stopping avoidable AKI, reducing mortality and length</a:t>
            </a:r>
          </a:p>
          <a:p>
            <a:pPr>
              <a:buNone/>
            </a:pPr>
            <a:r>
              <a:rPr lang="en-GB" altLang="en-US" sz="8800" dirty="0" smtClean="0">
                <a:solidFill>
                  <a:srgbClr val="0070C0"/>
                </a:solidFill>
              </a:rPr>
              <a:t>of stay.</a:t>
            </a:r>
            <a:endParaRPr lang="en-GB" altLang="en-US" sz="8800" dirty="0">
              <a:solidFill>
                <a:srgbClr val="0070C0"/>
              </a:solidFill>
            </a:endParaRPr>
          </a:p>
          <a:p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4" name="Picture 3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idx="1"/>
          </p:nvPr>
        </p:nvSpPr>
        <p:spPr bwMode="auto">
          <a:xfrm>
            <a:off x="457200" y="5628381"/>
            <a:ext cx="8229600" cy="9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indent="0" algn="r">
              <a:buNone/>
            </a:pPr>
            <a:r>
              <a:rPr lang="en-GB" alt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Thank you for </a:t>
            </a:r>
            <a:r>
              <a:rPr lang="en-GB" altLang="en-US" sz="4000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your </a:t>
            </a:r>
            <a:r>
              <a:rPr lang="en-GB" altLang="en-US" sz="4000" b="1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time</a:t>
            </a:r>
            <a:endParaRPr lang="en-GB" altLang="en-US" sz="4000" b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 descr="C:\Users\chowns\Pictures\STOP 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69" y="1245072"/>
            <a:ext cx="7178462" cy="4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280218"/>
            <a:ext cx="8229600" cy="9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altLang="en-US" sz="4000" b="1" dirty="0" smtClean="0">
                <a:solidFill>
                  <a:srgbClr val="0070C0"/>
                </a:solidFill>
                <a:cs typeface="Arial" charset="0"/>
              </a:rPr>
              <a:t>Remember …</a:t>
            </a:r>
            <a:endParaRPr lang="en-GB" altLang="en-US" sz="40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/>
            </a:r>
            <a:br>
              <a:rPr lang="en-GB" altLang="en-US" b="1" dirty="0" smtClean="0">
                <a:solidFill>
                  <a:srgbClr val="0070C0"/>
                </a:solidFill>
              </a:rPr>
            </a:br>
            <a:r>
              <a:rPr lang="en-GB" altLang="en-US" b="1" dirty="0">
                <a:solidFill>
                  <a:srgbClr val="0070C0"/>
                </a:solidFill>
              </a:rPr>
              <a:t/>
            </a:r>
            <a:br>
              <a:rPr lang="en-GB" altLang="en-US" b="1" dirty="0">
                <a:solidFill>
                  <a:srgbClr val="0070C0"/>
                </a:solidFill>
              </a:rPr>
            </a:br>
            <a:r>
              <a:rPr lang="en-GB" altLang="en-US" b="1" dirty="0" smtClean="0">
                <a:solidFill>
                  <a:srgbClr val="0070C0"/>
                </a:solidFill>
              </a:rPr>
              <a:t>NCEPOD ‘Adding Insult to Injury’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-274320">
              <a:buClr>
                <a:schemeClr val="accent3"/>
              </a:buClr>
              <a:buNone/>
              <a:defRPr/>
            </a:pPr>
            <a:endParaRPr lang="en-GB" sz="3600" dirty="0" smtClean="0"/>
          </a:p>
          <a:p>
            <a:pPr marL="0" indent="-274320">
              <a:buClr>
                <a:schemeClr val="accent3"/>
              </a:buClr>
              <a:buNone/>
              <a:defRPr/>
            </a:pPr>
            <a:r>
              <a:rPr lang="en-GB" sz="3600" dirty="0" smtClean="0"/>
              <a:t>A  </a:t>
            </a:r>
            <a:r>
              <a:rPr lang="en-GB" sz="3600" dirty="0"/>
              <a:t>2009 report by the National Confidential Enquiry into Patient Outcome and Death (NCEPOD) found that </a:t>
            </a:r>
            <a:r>
              <a:rPr lang="en-GB" sz="3600" dirty="0">
                <a:solidFill>
                  <a:srgbClr val="0070C0"/>
                </a:solidFill>
              </a:rPr>
              <a:t>15% of AKI cases were avoidable </a:t>
            </a:r>
            <a:r>
              <a:rPr lang="en-GB" sz="3600" dirty="0"/>
              <a:t>and recommended:</a:t>
            </a:r>
          </a:p>
          <a:p>
            <a:pPr>
              <a:buClr>
                <a:srgbClr val="0070C0"/>
              </a:buClr>
              <a:defRPr/>
            </a:pPr>
            <a:r>
              <a:rPr lang="en-GB" dirty="0">
                <a:cs typeface="Arial" pitchFamily="34" charset="0"/>
              </a:rPr>
              <a:t>All acute NHS trusts should have a policy for the management of AKI</a:t>
            </a:r>
            <a:r>
              <a:rPr lang="en-GB" dirty="0"/>
              <a:t>                                      </a:t>
            </a:r>
          </a:p>
          <a:p>
            <a:pPr>
              <a:buClr>
                <a:srgbClr val="0070C0"/>
              </a:buClr>
              <a:defRPr/>
            </a:pPr>
            <a:r>
              <a:rPr lang="en-GB" dirty="0"/>
              <a:t>All acute admissions should receive adequate senior reviews (with a consultant review within 12 hours of admission)</a:t>
            </a:r>
          </a:p>
          <a:p>
            <a:pPr>
              <a:buClr>
                <a:srgbClr val="0070C0"/>
              </a:buClr>
              <a:defRPr/>
            </a:pPr>
            <a:r>
              <a:rPr lang="en-GB" dirty="0"/>
              <a:t>Predictable and avoidable AKI should never occur</a:t>
            </a:r>
          </a:p>
          <a:p>
            <a:pPr marL="0" indent="-274320">
              <a:buClr>
                <a:schemeClr val="accent3"/>
              </a:buClr>
              <a:buNone/>
              <a:defRPr/>
            </a:pPr>
            <a:endParaRPr lang="en-GB" sz="3600" dirty="0"/>
          </a:p>
          <a:p>
            <a:endParaRPr lang="en-GB" dirty="0"/>
          </a:p>
        </p:txBody>
      </p:sp>
      <p:pic>
        <p:nvPicPr>
          <p:cNvPr id="4" name="Picture 3" descr="STHFT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accent1"/>
                </a:solidFill>
              </a:rPr>
              <a:t/>
            </a:r>
            <a:br>
              <a:rPr lang="en-GB" sz="4000" b="1" dirty="0" smtClean="0">
                <a:solidFill>
                  <a:schemeClr val="accent1"/>
                </a:solidFill>
              </a:rPr>
            </a:br>
            <a:r>
              <a:rPr lang="en-GB" sz="4000" b="1" dirty="0" smtClean="0">
                <a:solidFill>
                  <a:schemeClr val="accent1"/>
                </a:solidFill>
              </a:rPr>
              <a:t>AKI </a:t>
            </a:r>
            <a:r>
              <a:rPr lang="en-GB" sz="4000" b="1" dirty="0">
                <a:solidFill>
                  <a:schemeClr val="accent1"/>
                </a:solidFill>
              </a:rPr>
              <a:t>– Common and Serious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70C0"/>
              </a:buClr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10-20% of hospital admissions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2-4 pts on average 20 bed ward </a:t>
            </a:r>
          </a:p>
          <a:p>
            <a:pPr>
              <a:buClr>
                <a:srgbClr val="0070C0"/>
              </a:buClr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Who are they and how can we identify early?</a:t>
            </a:r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1692275" y="3070225"/>
          <a:ext cx="5702300" cy="338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ism 4" r:id="rId3" imgW="3982212" imgH="2362200" progId="">
                  <p:embed/>
                </p:oleObj>
              </mc:Choice>
              <mc:Fallback>
                <p:oleObj name="Prism 4" r:id="rId3" imgW="3982212" imgH="23622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070225"/>
                        <a:ext cx="5702300" cy="3382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STHFTC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>Identifying AKI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3756"/>
            <a:ext cx="8229600" cy="4480089"/>
          </a:xfrm>
        </p:spPr>
      </p:pic>
      <p:pic>
        <p:nvPicPr>
          <p:cNvPr id="4" name="Picture 3" descr="STHFT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0350"/>
            <a:ext cx="3117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76264"/>
          </a:xfr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/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/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Identifying AKI from Creatinine Levels!</a:t>
            </a:r>
            <a:r>
              <a:rPr lang="en-GB" sz="4000" dirty="0">
                <a:solidFill>
                  <a:srgbClr val="0070C0"/>
                </a:solidFill>
              </a:rPr>
              <a:t/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US" sz="2200" dirty="0" smtClean="0"/>
              <a:t>A </a:t>
            </a:r>
            <a:r>
              <a:rPr lang="en-US" sz="2200" dirty="0"/>
              <a:t>national algorithm standardizing the definition of AKI is now in use. The report indicates whether the patient is suspected to have </a:t>
            </a:r>
            <a:r>
              <a:rPr lang="en-GB" sz="2200" dirty="0"/>
              <a:t>AKI stage 1, 2 or </a:t>
            </a:r>
            <a:r>
              <a:rPr lang="en-GB" sz="2200" dirty="0" smtClean="0"/>
              <a:t>3. This </a:t>
            </a:r>
            <a:r>
              <a:rPr lang="en-GB" sz="2200" dirty="0"/>
              <a:t>is reported on the ICE </a:t>
            </a:r>
            <a:r>
              <a:rPr lang="en-GB" sz="2200" dirty="0" smtClean="0"/>
              <a:t>system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>
                <a:solidFill>
                  <a:srgbClr val="0070C0"/>
                </a:solidFill>
              </a:rPr>
              <a:t/>
            </a:r>
            <a:br>
              <a:rPr lang="en-GB" sz="4000" dirty="0">
                <a:solidFill>
                  <a:srgbClr val="0070C0"/>
                </a:solidFill>
              </a:rPr>
            </a:b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If </a:t>
            </a:r>
            <a:r>
              <a:rPr lang="en-GB" sz="2000" dirty="0">
                <a:solidFill>
                  <a:srgbClr val="0070C0"/>
                </a:solidFill>
              </a:rPr>
              <a:t>a clinician determines that the patient is in any stage of AKI after reviewing the lab results </a:t>
            </a:r>
            <a:r>
              <a:rPr lang="en-GB" sz="2000" dirty="0" smtClean="0">
                <a:solidFill>
                  <a:srgbClr val="0070C0"/>
                </a:solidFill>
              </a:rPr>
              <a:t>and assessing </a:t>
            </a:r>
            <a:r>
              <a:rPr lang="en-GB" sz="2000" dirty="0">
                <a:solidFill>
                  <a:srgbClr val="0070C0"/>
                </a:solidFill>
              </a:rPr>
              <a:t>the patient, then the AKI Care Bundle Checklist must be put in the notes, medical staff informed.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168352" cy="244827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3" y="188640"/>
            <a:ext cx="1512169" cy="3209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0778" y="344972"/>
            <a:ext cx="695400" cy="89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6236" y="337016"/>
            <a:ext cx="828092" cy="172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0778" y="509611"/>
            <a:ext cx="974068" cy="209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719504"/>
            <a:ext cx="288032" cy="1172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6236" y="727167"/>
            <a:ext cx="792088" cy="75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2123728" y="4221088"/>
            <a:ext cx="3168352" cy="1584176"/>
          </a:xfrm>
          <a:prstGeom prst="righ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b="3871"/>
          <a:stretch/>
        </p:blipFill>
        <p:spPr bwMode="auto">
          <a:xfrm>
            <a:off x="4968" y="-18292"/>
            <a:ext cx="9139031" cy="688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STH Acute Kidney Injury (AKI) Project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75D-E6B1-4A7F-B74E-AACBC3AFE9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123728" y="4221088"/>
            <a:ext cx="3168352" cy="1584176"/>
          </a:xfrm>
          <a:prstGeom prst="right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" b="377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Identifying AKI from Urine Output!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sz="2000" dirty="0" smtClean="0">
                <a:solidFill>
                  <a:srgbClr val="0070C0"/>
                </a:solidFill>
              </a:rPr>
              <a:t>If urine output is less than the minimum required output of 0.5mls/kg/hr (oliguria) as per the identifying AKI criteria, medical staff need to be informed and the AKI Care Bundle Checklist must to be placed in the notes.</a:t>
            </a:r>
            <a:r>
              <a:rPr lang="en-GB" sz="9600" dirty="0" smtClean="0">
                <a:solidFill>
                  <a:srgbClr val="0070C0"/>
                </a:solidFill>
              </a:rPr>
              <a:t/>
            </a:r>
            <a:br>
              <a:rPr lang="en-GB" sz="9600" dirty="0" smtClean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73419" y="1844824"/>
            <a:ext cx="3074445" cy="720080"/>
          </a:xfr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            None Catheterised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228184" y="1844824"/>
            <a:ext cx="2376264" cy="648072"/>
          </a:xfr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Catheterised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94" y="2564904"/>
            <a:ext cx="1800200" cy="15841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Content Placeholder 4"/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3491880" y="2700780"/>
            <a:ext cx="2736304" cy="3384376"/>
          </a:xfrm>
          <a:prstGeom prst="rect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Rectangle 2"/>
          <p:cNvSpPr/>
          <p:nvPr/>
        </p:nvSpPr>
        <p:spPr>
          <a:xfrm>
            <a:off x="107504" y="4257490"/>
            <a:ext cx="33123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F81BD"/>
                </a:solidFill>
              </a:rPr>
              <a:t>Always consider the urine output even if the patient is not catheterised.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F81BD"/>
                </a:solidFill>
              </a:rPr>
              <a:t>Explain to the patient the importance of monitoring urine output. Provide container to measure urine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F81BD"/>
                </a:solidFill>
              </a:rPr>
              <a:t>Record amount of incontinence; a little or a lot, damp or saturated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F81BD"/>
                </a:solidFill>
              </a:rPr>
              <a:t>Consider Bladder scan as a none invasive intervention or ISC if the patient has not passed urine for 6-8 hours. Record findings/residual on charts and in the patients notes.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4F81BD"/>
                </a:solidFill>
              </a:rPr>
              <a:t>Consider catheterising if patient shows signs of deterioration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8224" y="4392968"/>
            <a:ext cx="2376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F81BD"/>
                </a:solidFill>
              </a:rPr>
              <a:t>If the patient is catheterised follow the SHEWs algorithm monitoring urine output 1-2 hourly and score correctly.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F81BD"/>
                </a:solidFill>
              </a:rPr>
              <a:t>Report reduced urine output (oliguria) early so that appropriate management/treatments can be implemented.</a:t>
            </a:r>
          </a:p>
        </p:txBody>
      </p:sp>
      <p:pic>
        <p:nvPicPr>
          <p:cNvPr id="1026" name="Picture 2" descr="\\sth\user\Pictures\009\WildL\bedpan-and-bott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5756" r="2776" b="4167"/>
          <a:stretch/>
        </p:blipFill>
        <p:spPr bwMode="auto">
          <a:xfrm>
            <a:off x="251520" y="2700780"/>
            <a:ext cx="2950590" cy="13762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1286</Words>
  <Application>Microsoft Office PowerPoint</Application>
  <PresentationFormat>On-screen Show (4:3)</PresentationFormat>
  <Paragraphs>159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Prism 4</vt:lpstr>
      <vt:lpstr>An Introduction to Acute Kidney Injury (AKI)</vt:lpstr>
      <vt:lpstr>What is Acute Kidney Injury (AKI)?</vt:lpstr>
      <vt:lpstr>  NCEPOD ‘Adding Insult to Injury’ Report</vt:lpstr>
      <vt:lpstr> AKI – Common and Serious</vt:lpstr>
      <vt:lpstr>Identifying AKI </vt:lpstr>
      <vt:lpstr>  Identifying AKI from Creatinine Levels! A national algorithm standardizing the definition of AKI is now in use. The report indicates whether the patient is suspected to have AKI stage 1, 2 or 3. This is reported on the ICE system  </vt:lpstr>
      <vt:lpstr>PowerPoint Presentation</vt:lpstr>
      <vt:lpstr>PowerPoint Presentation</vt:lpstr>
      <vt:lpstr> Identifying AKI from Urine Output! If urine output is less than the minimum required output of 0.5mls/kg/hr (oliguria) as per the identifying AKI criteria, medical staff need to be informed and the AKI Care Bundle Checklist must to be placed in the notes. </vt:lpstr>
      <vt:lpstr>Questions-Urine Output</vt:lpstr>
      <vt:lpstr>PowerPoint Presentation</vt:lpstr>
      <vt:lpstr>PowerPoint Presentation</vt:lpstr>
      <vt:lpstr>Who is at risk? At risk patient = High risk group + Insult</vt:lpstr>
      <vt:lpstr>Urinalysis All Patients should have a urinalysis performed. If protein and blood present in the urine, samples should be sent to the labs; </vt:lpstr>
      <vt:lpstr>Nursing Care Guideline (NCG) and AKI Care Bundle</vt:lpstr>
      <vt:lpstr>PowerPoint Presentation</vt:lpstr>
      <vt:lpstr>PowerPoint Presentation</vt:lpstr>
      <vt:lpstr>PowerPoint Presentation</vt:lpstr>
      <vt:lpstr>How can you assess for AKI in your everyday practice?</vt:lpstr>
      <vt:lpstr>  </vt:lpstr>
      <vt:lpstr>Points to remember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</dc:creator>
  <cp:lastModifiedBy>mdillon</cp:lastModifiedBy>
  <cp:revision>3</cp:revision>
  <dcterms:created xsi:type="dcterms:W3CDTF">2015-06-11T10:29:38Z</dcterms:created>
  <dcterms:modified xsi:type="dcterms:W3CDTF">2015-11-16T14:46:12Z</dcterms:modified>
</cp:coreProperties>
</file>