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B09D1-D0C6-4B9E-A026-0D614556B8B5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7716D-ECB5-460A-ACC2-8D8DF58F5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0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smtClean="0"/>
              <a:t>Have any of you nursed a AKI</a:t>
            </a:r>
          </a:p>
          <a:p>
            <a:pPr eaLnBrk="1" hangingPunct="1"/>
            <a:r>
              <a:rPr lang="en-GB" altLang="en-US" smtClean="0"/>
              <a:t>What was there experience.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smtClean="0"/>
              <a:t>4 &amp; 5 merge?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300A880-8300-4FDA-8A02-3E07C7D4A0FC}" type="slidenum">
              <a:rPr lang="en-GB" altLang="en-US" smtClean="0">
                <a:solidFill>
                  <a:prstClr val="black"/>
                </a:solidFill>
                <a:cs typeface="Arial" charset="0"/>
              </a:rPr>
              <a:pPr eaLnBrk="0" hangingPunct="0"/>
              <a:t>4</a:t>
            </a:fld>
            <a:endParaRPr lang="en-GB" alt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38B846F-7763-483C-89ED-2F18D473A671}" type="slidenum">
              <a:rPr lang="en-GB" altLang="en-US" smtClean="0">
                <a:solidFill>
                  <a:prstClr val="black"/>
                </a:solidFill>
              </a:rPr>
              <a:pPr eaLnBrk="0" hangingPunct="0"/>
              <a:t>5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smtClean="0"/>
              <a:t>Hypotension (absolute/relative) / Elderly (esp if cognitive or physical impairment) /</a:t>
            </a:r>
          </a:p>
          <a:p>
            <a:r>
              <a:rPr lang="en-GB" altLang="en-US" b="1" smtClean="0">
                <a:solidFill>
                  <a:srgbClr val="FF0000"/>
                </a:solidFill>
              </a:rPr>
              <a:t>At risk patient = High risk group + Insult</a:t>
            </a:r>
            <a:endParaRPr lang="en-GB" altLang="en-US" smtClean="0">
              <a:solidFill>
                <a:srgbClr val="FF0000"/>
              </a:solidFill>
            </a:endParaRPr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z="1400" smtClean="0">
              <a:latin typeface="Times New Roman" pitchFamily="18" charset="0"/>
              <a:cs typeface="Times New Roman" pitchFamily="18" charset="0"/>
            </a:endParaRPr>
          </a:p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91688CF-B37B-4331-A167-8D790C68C0FA}" type="slidenum">
              <a:rPr lang="en-GB" altLang="en-US" smtClean="0">
                <a:solidFill>
                  <a:prstClr val="black"/>
                </a:solidFill>
              </a:rPr>
              <a:pPr eaLnBrk="0" hangingPunct="0"/>
              <a:t>6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DD015BF-C312-4F7B-8167-95A2C6EC45BB}" type="slidenum">
              <a:rPr lang="en-GB" altLang="en-US" smtClean="0">
                <a:solidFill>
                  <a:prstClr val="black"/>
                </a:solidFill>
                <a:cs typeface="Arial" charset="0"/>
              </a:rPr>
              <a:pPr eaLnBrk="0" hangingPunct="0"/>
              <a:t>8</a:t>
            </a:fld>
            <a:endParaRPr lang="en-GB" alt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BDE28-5201-485E-A513-99FEE97CB863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781BE-38E1-48A2-83F9-62833E0C0F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8018-E020-4A65-9E9B-4742ACB28B6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3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9E6EA-77D6-4BBE-B1C3-16F4E446746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7274-8752-4701-A959-91339FA6A14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3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810B-0271-4978-AF4E-87D6B3B504E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F442-2CB5-49DF-8E1C-5851FFA2E5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A187-3562-47A2-8E6E-281E1AC5C24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94E8-BDA4-46D5-AF58-CD470F3238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3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0219-7C9C-46D6-9030-E2F767D867E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7E20B-8CF8-4851-82B5-1E6E2C7073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5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D545-F8A5-4F99-A45B-5C82AE69DEE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D3BB-1A42-4149-807B-B19C7D4024D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4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44C4-E913-4744-9557-70A9C97D38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B10C-AD95-499E-AAE1-9D19B3EE4F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5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317A-C223-451A-96A5-38C623DD0C9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AE11-8423-4011-937F-603BA3C3F02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0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7CE9C-705F-430E-B2BD-E1032E0412E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6364-0120-4E11-A80A-F953876AC3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8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D908-8A81-44FC-AD3B-11E61CD4421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EACE-F351-42C6-9D4E-C55E669003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0EAF-2BC1-4792-98D3-8C8D1A3C5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EAED-94E3-44F7-8272-CE04D32883C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702F3-F188-4042-9C5F-4223BC3AFEA3}" type="datetimeFigureOut">
              <a:rPr lang="en-GB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16/11/2015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89B6DC-3F38-4523-8FED-9E313D97CE3A}" type="slidenum">
              <a:rPr lang="en-GB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8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F:\Lou%20Lou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00808"/>
            <a:ext cx="7772400" cy="1685478"/>
          </a:xfrm>
        </p:spPr>
        <p:txBody>
          <a:bodyPr rtlCol="0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dirty="0" smtClean="0">
                <a:solidFill>
                  <a:srgbClr val="0070C0"/>
                </a:solidFill>
              </a:rPr>
              <a:t>An Introduction to</a:t>
            </a:r>
            <a:br>
              <a:rPr lang="en-GB" sz="5400" b="1" dirty="0" smtClean="0">
                <a:solidFill>
                  <a:srgbClr val="0070C0"/>
                </a:solidFill>
              </a:rPr>
            </a:br>
            <a:r>
              <a:rPr lang="en-GB" sz="5400" b="1" dirty="0" smtClean="0">
                <a:solidFill>
                  <a:srgbClr val="0070C0"/>
                </a:solidFill>
              </a:rPr>
              <a:t>Acute </a:t>
            </a:r>
            <a:r>
              <a:rPr lang="en-GB" sz="5400" b="1" dirty="0">
                <a:solidFill>
                  <a:srgbClr val="0070C0"/>
                </a:solidFill>
              </a:rPr>
              <a:t>Kidney Injury (AKI)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2038" y="3657600"/>
            <a:ext cx="7019925" cy="17875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3000" b="1" smtClean="0"/>
              <a:t>An Education Package for Healthcare Professionals in the Surgical Care Group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0" y="260350"/>
            <a:ext cx="9144000" cy="6607175"/>
            <a:chOff x="0" y="260648"/>
            <a:chExt cx="9144000" cy="6607175"/>
          </a:xfrm>
        </p:grpSpPr>
        <p:pic>
          <p:nvPicPr>
            <p:cNvPr id="16388" name="Picture 4" descr="proud-logo-pow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32648"/>
              <a:ext cx="9144000" cy="203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5" descr="STHFTC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5963" y="260648"/>
              <a:ext cx="31178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412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3455988"/>
          </a:xfrm>
        </p:spPr>
        <p:txBody>
          <a:bodyPr/>
          <a:lstStyle/>
          <a:p>
            <a:pPr eaLnBrk="1" hangingPunct="1"/>
            <a:r>
              <a:rPr lang="en-GB" altLang="en-US" sz="6500" b="1" smtClean="0">
                <a:solidFill>
                  <a:srgbClr val="0070C0"/>
                </a:solidFill>
              </a:rPr>
              <a:t>An AKI Case Study</a:t>
            </a:r>
            <a:br>
              <a:rPr lang="en-GB" altLang="en-US" sz="6500" b="1" smtClean="0">
                <a:solidFill>
                  <a:srgbClr val="0070C0"/>
                </a:solidFill>
              </a:rPr>
            </a:br>
            <a:r>
              <a:rPr lang="en-GB" altLang="en-US" sz="5000" b="1" smtClean="0">
                <a:solidFill>
                  <a:srgbClr val="0070C0"/>
                </a:solidFill>
              </a:rPr>
              <a:t/>
            </a:r>
            <a:br>
              <a:rPr lang="en-GB" altLang="en-US" sz="5000" b="1" smtClean="0">
                <a:solidFill>
                  <a:srgbClr val="0070C0"/>
                </a:solidFill>
              </a:rPr>
            </a:br>
            <a:r>
              <a:rPr lang="en-GB" altLang="en-US" sz="4000" smtClean="0"/>
              <a:t>What would you do differently?</a:t>
            </a:r>
            <a:endParaRPr lang="en-GB" altLang="en-US" sz="4000" b="1" smtClean="0">
              <a:solidFill>
                <a:srgbClr val="0070C0"/>
              </a:solidFill>
            </a:endParaRPr>
          </a:p>
        </p:txBody>
      </p:sp>
      <p:pic>
        <p:nvPicPr>
          <p:cNvPr id="27650" name="Picture 4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1 of 27</a:t>
            </a:r>
          </a:p>
        </p:txBody>
      </p:sp>
    </p:spTree>
    <p:extLst>
      <p:ext uri="{BB962C8B-B14F-4D97-AF65-F5344CB8AC3E}">
        <p14:creationId xmlns:p14="http://schemas.microsoft.com/office/powerpoint/2010/main" val="37244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465637"/>
          </a:xfrm>
        </p:spPr>
        <p:txBody>
          <a:bodyPr lIns="54864" tIns="9144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86 year </a:t>
            </a:r>
            <a:r>
              <a:rPr lang="en-GB" sz="2800" dirty="0"/>
              <a:t>old woman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Lives independently at home and still drives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Just discharged from MAU for dizzy spells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Found on the floor by her son after a </a:t>
            </a:r>
            <a:r>
              <a:rPr lang="en-GB" sz="2800" dirty="0" smtClean="0"/>
              <a:t>fall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Brought </a:t>
            </a:r>
            <a:r>
              <a:rPr lang="en-GB" sz="2800" dirty="0"/>
              <a:t>in </a:t>
            </a:r>
            <a:r>
              <a:rPr lang="en-GB" sz="2800" dirty="0" smtClean="0"/>
              <a:t>to A&amp;E at 14:00 on 21/06/14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</a:t>
            </a:r>
            <a:r>
              <a:rPr lang="en-GB" sz="2800" dirty="0" smtClean="0"/>
              <a:t>omplaining of </a:t>
            </a:r>
            <a:r>
              <a:rPr lang="en-GB" sz="2800" dirty="0"/>
              <a:t>right groin pain </a:t>
            </a:r>
            <a:r>
              <a:rPr lang="en-GB" sz="2800" dirty="0" smtClean="0"/>
              <a:t>and unable </a:t>
            </a:r>
            <a:r>
              <a:rPr lang="en-GB" sz="2800" dirty="0"/>
              <a:t>to weight </a:t>
            </a:r>
            <a:r>
              <a:rPr lang="en-GB" sz="2800" dirty="0" smtClean="0"/>
              <a:t>bear</a:t>
            </a:r>
            <a:endParaRPr lang="en-GB" sz="105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4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smtClean="0">
                <a:solidFill>
                  <a:srgbClr val="4F81BD">
                    <a:satMod val="150000"/>
                  </a:srgbClr>
                </a:solidFill>
              </a:rPr>
              <a:t>Audrey – Day 1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2 of 27</a:t>
            </a:r>
          </a:p>
        </p:txBody>
      </p:sp>
    </p:spTree>
    <p:extLst>
      <p:ext uri="{BB962C8B-B14F-4D97-AF65-F5344CB8AC3E}">
        <p14:creationId xmlns:p14="http://schemas.microsoft.com/office/powerpoint/2010/main" val="24134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448270"/>
            <a:ext cx="8229600" cy="1252538"/>
          </a:xfrm>
        </p:spPr>
        <p:txBody>
          <a:bodyPr rIns="45720" rtlCol="0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500" b="1" dirty="0" smtClean="0">
                <a:solidFill>
                  <a:schemeClr val="accent1">
                    <a:satMod val="150000"/>
                  </a:schemeClr>
                </a:solidFill>
              </a:rPr>
              <a:t>Audrey </a:t>
            </a:r>
            <a:r>
              <a:rPr lang="en-GB" sz="4500" b="1" dirty="0">
                <a:solidFill>
                  <a:schemeClr val="accent1">
                    <a:satMod val="150000"/>
                  </a:schemeClr>
                </a:solidFill>
              </a:rPr>
              <a:t>– Day 1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85950"/>
            <a:ext cx="8229600" cy="4495800"/>
          </a:xfrm>
        </p:spPr>
        <p:txBody>
          <a:bodyPr lIns="54864" tIns="91440"/>
          <a:lstStyle/>
          <a:p>
            <a:pPr eaLnBrk="1" hangingPunct="1"/>
            <a:r>
              <a:rPr lang="en-GB" dirty="0" smtClean="0"/>
              <a:t>Past Medical History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Hypertension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Type 2 Diabetes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Fractured left femur 2004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Ca Cervix (curative resection)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Vaginal prolapse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Osteoporosis</a:t>
            </a:r>
          </a:p>
        </p:txBody>
      </p:sp>
      <p:pic>
        <p:nvPicPr>
          <p:cNvPr id="29699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3 of 27</a:t>
            </a:r>
          </a:p>
        </p:txBody>
      </p:sp>
    </p:spTree>
    <p:extLst>
      <p:ext uri="{BB962C8B-B14F-4D97-AF65-F5344CB8AC3E}">
        <p14:creationId xmlns:p14="http://schemas.microsoft.com/office/powerpoint/2010/main" val="2849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12925"/>
            <a:ext cx="8229600" cy="4495800"/>
          </a:xfrm>
        </p:spPr>
        <p:txBody>
          <a:bodyPr lIns="54864" tIns="91440"/>
          <a:lstStyle/>
          <a:p>
            <a:pPr eaLnBrk="1" hangingPunct="1">
              <a:defRPr/>
            </a:pPr>
            <a:r>
              <a:rPr lang="en-GB" dirty="0" smtClean="0"/>
              <a:t>Current Drugs: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Metformin 500mg BD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Gliclazide 80mg BD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Amlodipine 5mg OD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Atorvastatin 20mg ON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Ramipril 5mg OD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Paracetamol 1g PR</a:t>
            </a:r>
            <a:endParaRPr lang="en-GB" sz="1200" dirty="0" smtClean="0"/>
          </a:p>
          <a:p>
            <a:pPr lvl="1" eaLnBrk="1" hangingPunct="1">
              <a:defRPr/>
            </a:pPr>
            <a:endParaRPr lang="en-GB" dirty="0" smtClean="0"/>
          </a:p>
        </p:txBody>
      </p:sp>
      <p:pic>
        <p:nvPicPr>
          <p:cNvPr id="30722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dirty="0" smtClean="0">
                <a:solidFill>
                  <a:srgbClr val="4F81BD">
                    <a:satMod val="150000"/>
                  </a:srgbClr>
                </a:solidFill>
              </a:rPr>
              <a:t>Audrey – Day 1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4 of 27</a:t>
            </a:r>
          </a:p>
        </p:txBody>
      </p:sp>
    </p:spTree>
    <p:extLst>
      <p:ext uri="{BB962C8B-B14F-4D97-AF65-F5344CB8AC3E}">
        <p14:creationId xmlns:p14="http://schemas.microsoft.com/office/powerpoint/2010/main" val="28065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188" y="1558925"/>
            <a:ext cx="8424862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dirty="0">
                <a:solidFill>
                  <a:prstClr val="black"/>
                </a:solidFill>
                <a:latin typeface="Arial" charset="0"/>
              </a:rPr>
              <a:t> Can you identify Audrey’s AKI risk factors?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  <a:latin typeface="Arial" charset="0"/>
              </a:rPr>
              <a:t>Age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  <a:latin typeface="Arial" charset="0"/>
              </a:rPr>
              <a:t>Hypertension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  <a:latin typeface="Arial" charset="0"/>
              </a:rPr>
              <a:t>Diabetes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  <a:latin typeface="Arial" charset="0"/>
              </a:rPr>
              <a:t>Takes Ramipril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  <a:latin typeface="Arial" charset="0"/>
              </a:rPr>
              <a:t>Recent admission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prstClr val="black"/>
                </a:solidFill>
                <a:latin typeface="Arial" charset="0"/>
              </a:rPr>
              <a:t>Initiate the AKI Nursing Care Guideline</a:t>
            </a:r>
            <a:endParaRPr lang="en-GB" sz="2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504" y="6508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5000" b="1" smtClean="0">
                <a:solidFill>
                  <a:srgbClr val="4F81BD">
                    <a:satMod val="150000"/>
                  </a:srgbClr>
                </a:solidFill>
              </a:rPr>
              <a:t>Questions</a:t>
            </a:r>
            <a:endParaRPr lang="en-GB" sz="5000" dirty="0">
              <a:solidFill>
                <a:prstClr val="black"/>
              </a:solidFill>
            </a:endParaRPr>
          </a:p>
        </p:txBody>
      </p:sp>
      <p:pic>
        <p:nvPicPr>
          <p:cNvPr id="31747" name="Picture 5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0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501650" y="1927225"/>
            <a:ext cx="8229600" cy="4495800"/>
          </a:xfrm>
        </p:spPr>
        <p:txBody>
          <a:bodyPr lIns="54864" tIns="91440"/>
          <a:lstStyle/>
          <a:p>
            <a:pPr eaLnBrk="1" hangingPunct="1">
              <a:defRPr/>
            </a:pPr>
            <a:r>
              <a:rPr lang="en-GB" sz="2800" dirty="0" smtClean="0"/>
              <a:t>Pelvic </a:t>
            </a:r>
            <a:r>
              <a:rPr lang="en-GB" sz="2800" dirty="0"/>
              <a:t>x</a:t>
            </a:r>
            <a:r>
              <a:rPr lang="en-GB" sz="2800" dirty="0" smtClean="0"/>
              <a:t>-ray confirmed fractured neck of femur</a:t>
            </a:r>
          </a:p>
          <a:p>
            <a:pPr eaLnBrk="1" hangingPunct="1">
              <a:defRPr/>
            </a:pPr>
            <a:r>
              <a:rPr lang="en-GB" sz="2800" dirty="0" smtClean="0"/>
              <a:t>Bloods sent by A&amp;E</a:t>
            </a:r>
          </a:p>
          <a:p>
            <a:pPr eaLnBrk="1" hangingPunct="1">
              <a:defRPr/>
            </a:pPr>
            <a:r>
              <a:rPr lang="en-GB" sz="2800" dirty="0" smtClean="0"/>
              <a:t>Referred to orthopaedics </a:t>
            </a:r>
          </a:p>
          <a:p>
            <a:pPr eaLnBrk="1" hangingPunct="1">
              <a:defRPr/>
            </a:pPr>
            <a:r>
              <a:rPr lang="en-GB" sz="2800" dirty="0" smtClean="0"/>
              <a:t>Transferred to SAC</a:t>
            </a:r>
          </a:p>
          <a:p>
            <a:pPr eaLnBrk="1" hangingPunct="1">
              <a:defRPr/>
            </a:pPr>
            <a:r>
              <a:rPr lang="en-GB" sz="2800" dirty="0" smtClean="0"/>
              <a:t>Observations and blood sugars stable</a:t>
            </a:r>
          </a:p>
          <a:p>
            <a:pPr eaLnBrk="1" hangingPunct="1">
              <a:defRPr/>
            </a:pPr>
            <a:r>
              <a:rPr lang="en-GB" sz="2800" dirty="0" smtClean="0"/>
              <a:t>IV fluids running and nil-by-mouth for theatre the next day</a:t>
            </a:r>
          </a:p>
          <a:p>
            <a:pPr eaLnBrk="1" hangingPunct="1">
              <a:defRPr/>
            </a:pPr>
            <a:r>
              <a:rPr lang="en-GB" sz="2800" dirty="0" smtClean="0"/>
              <a:t>Clerked and regular drugs prescribed by F1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14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GB" sz="2800" dirty="0" smtClean="0"/>
          </a:p>
        </p:txBody>
      </p:sp>
      <p:pic>
        <p:nvPicPr>
          <p:cNvPr id="32770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dirty="0" smtClean="0">
                <a:solidFill>
                  <a:srgbClr val="4F81BD">
                    <a:satMod val="150000"/>
                  </a:srgbClr>
                </a:solidFill>
              </a:rPr>
              <a:t>Audrey – Day 1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5 of 27</a:t>
            </a:r>
          </a:p>
        </p:txBody>
      </p:sp>
    </p:spTree>
    <p:extLst>
      <p:ext uri="{BB962C8B-B14F-4D97-AF65-F5344CB8AC3E}">
        <p14:creationId xmlns:p14="http://schemas.microsoft.com/office/powerpoint/2010/main" val="2832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 </a:t>
            </a:r>
            <a:r>
              <a:rPr lang="en-GB" sz="3200" dirty="0" smtClean="0"/>
              <a:t>                             </a:t>
            </a:r>
            <a:r>
              <a:rPr lang="en-GB" sz="5000" dirty="0" smtClean="0"/>
              <a:t>Questions</a:t>
            </a:r>
            <a:br>
              <a:rPr lang="en-GB" sz="50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GB" dirty="0"/>
              <a:t>What contributing risk factors can you think of that surgery brings?</a:t>
            </a:r>
            <a:br>
              <a:rPr lang="en-GB" dirty="0"/>
            </a:br>
            <a:endParaRPr lang="en-GB" dirty="0"/>
          </a:p>
          <a:p>
            <a:r>
              <a:rPr lang="en-GB" dirty="0" smtClean="0"/>
              <a:t>NBM</a:t>
            </a:r>
            <a:endParaRPr lang="en-GB" dirty="0"/>
          </a:p>
          <a:p>
            <a:pPr lvl="0"/>
            <a:r>
              <a:rPr lang="en-GB" dirty="0"/>
              <a:t>Potential of infection/sepsis</a:t>
            </a:r>
          </a:p>
          <a:p>
            <a:pPr lvl="0"/>
            <a:r>
              <a:rPr lang="en-GB" dirty="0"/>
              <a:t>Potential of Bleeding</a:t>
            </a:r>
          </a:p>
          <a:p>
            <a:pPr lvl="0"/>
            <a:r>
              <a:rPr lang="en-GB" dirty="0"/>
              <a:t>Pain and pain medication</a:t>
            </a:r>
          </a:p>
          <a:p>
            <a:pPr lvl="0"/>
            <a:r>
              <a:rPr lang="en-GB" dirty="0"/>
              <a:t>Potential reduced mobility</a:t>
            </a:r>
          </a:p>
          <a:p>
            <a:pPr lvl="0"/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Initiate Nursing Care Guidelines for the patient with or at risk of AKI, if not already done so  </a:t>
            </a:r>
            <a:endParaRPr lang="en-GB" b="1" dirty="0" smtClean="0"/>
          </a:p>
          <a:p>
            <a:pPr marL="0" indent="0">
              <a:buNone/>
            </a:pPr>
            <a:endParaRPr lang="en-GB" sz="1500" b="1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6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</p:spPr>
        <p:txBody>
          <a:bodyPr rIns="45720" rtlCol="0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500" b="1" dirty="0">
                <a:solidFill>
                  <a:schemeClr val="accent1">
                    <a:satMod val="150000"/>
                  </a:schemeClr>
                </a:solidFill>
              </a:rPr>
              <a:t>Audrey Roberts</a:t>
            </a:r>
          </a:p>
        </p:txBody>
      </p:sp>
      <p:pic>
        <p:nvPicPr>
          <p:cNvPr id="33794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15888"/>
            <a:ext cx="1727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5" name="Group 50"/>
          <p:cNvGrpSpPr>
            <a:grpSpLocks/>
          </p:cNvGrpSpPr>
          <p:nvPr/>
        </p:nvGrpSpPr>
        <p:grpSpPr bwMode="auto">
          <a:xfrm>
            <a:off x="106794300" y="105182988"/>
            <a:ext cx="6778625" cy="9623425"/>
            <a:chOff x="106794429" y="105183150"/>
            <a:chExt cx="6778691" cy="9622800"/>
          </a:xfrm>
        </p:grpSpPr>
        <p:pic>
          <p:nvPicPr>
            <p:cNvPr id="33798" name="Picture 51" descr="Obs Cha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794429" y="105183150"/>
              <a:ext cx="6778691" cy="9622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33799" name="Line 52"/>
            <p:cNvSpPr>
              <a:spLocks noChangeShapeType="1"/>
            </p:cNvSpPr>
            <p:nvPr/>
          </p:nvSpPr>
          <p:spPr bwMode="auto">
            <a:xfrm>
              <a:off x="108116535" y="109648530"/>
              <a:ext cx="0" cy="100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800" name="Text Box 53"/>
            <p:cNvSpPr txBox="1">
              <a:spLocks noChangeArrowheads="1"/>
            </p:cNvSpPr>
            <p:nvPr/>
          </p:nvSpPr>
          <p:spPr bwMode="auto">
            <a:xfrm>
              <a:off x="108035988" y="108990150"/>
              <a:ext cx="162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01" name="Oval 54"/>
            <p:cNvSpPr>
              <a:spLocks noChangeArrowheads="1"/>
            </p:cNvSpPr>
            <p:nvPr/>
          </p:nvSpPr>
          <p:spPr bwMode="auto">
            <a:xfrm>
              <a:off x="108088049" y="109962150"/>
              <a:ext cx="54000" cy="54000"/>
            </a:xfrm>
            <a:prstGeom prst="ellipse">
              <a:avLst/>
            </a:prstGeom>
            <a:solidFill>
              <a:srgbClr val="00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Corbel" pitchFamily="34" charset="0"/>
              </a:endParaRPr>
            </a:p>
          </p:txBody>
        </p:sp>
        <p:sp>
          <p:nvSpPr>
            <p:cNvPr id="33802" name="Text Box 55"/>
            <p:cNvSpPr txBox="1">
              <a:spLocks noChangeArrowheads="1"/>
            </p:cNvSpPr>
            <p:nvPr/>
          </p:nvSpPr>
          <p:spPr bwMode="auto">
            <a:xfrm>
              <a:off x="108005775" y="111150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18   18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03" name="Text Box 56"/>
            <p:cNvSpPr txBox="1">
              <a:spLocks noChangeArrowheads="1"/>
            </p:cNvSpPr>
            <p:nvPr/>
          </p:nvSpPr>
          <p:spPr bwMode="auto">
            <a:xfrm>
              <a:off x="108005775" y="111348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A     A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04" name="Text Box 57"/>
            <p:cNvSpPr txBox="1">
              <a:spLocks noChangeArrowheads="1"/>
            </p:cNvSpPr>
            <p:nvPr/>
          </p:nvSpPr>
          <p:spPr bwMode="auto">
            <a:xfrm>
              <a:off x="108005775" y="111546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95   94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05" name="Text Box 58"/>
            <p:cNvSpPr txBox="1">
              <a:spLocks noChangeArrowheads="1"/>
            </p:cNvSpPr>
            <p:nvPr/>
          </p:nvSpPr>
          <p:spPr bwMode="auto">
            <a:xfrm>
              <a:off x="108023775" y="114066150"/>
              <a:ext cx="4626000" cy="18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JK  RT 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06" name="Text Box 59"/>
            <p:cNvSpPr txBox="1">
              <a:spLocks noChangeArrowheads="1"/>
            </p:cNvSpPr>
            <p:nvPr/>
          </p:nvSpPr>
          <p:spPr bwMode="auto">
            <a:xfrm>
              <a:off x="108239775" y="108792150"/>
              <a:ext cx="162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07" name="Line 60"/>
            <p:cNvSpPr>
              <a:spLocks noChangeShapeType="1"/>
            </p:cNvSpPr>
            <p:nvPr/>
          </p:nvSpPr>
          <p:spPr bwMode="auto">
            <a:xfrm>
              <a:off x="108329775" y="109818150"/>
              <a:ext cx="0" cy="9000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808" name="Oval 61"/>
            <p:cNvSpPr>
              <a:spLocks noChangeArrowheads="1"/>
            </p:cNvSpPr>
            <p:nvPr/>
          </p:nvSpPr>
          <p:spPr bwMode="auto">
            <a:xfrm>
              <a:off x="108293775" y="109998150"/>
              <a:ext cx="54000" cy="54000"/>
            </a:xfrm>
            <a:prstGeom prst="ellipse">
              <a:avLst/>
            </a:prstGeom>
            <a:solidFill>
              <a:srgbClr val="00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Corbel" pitchFamily="34" charset="0"/>
              </a:endParaRPr>
            </a:p>
          </p:txBody>
        </p:sp>
        <p:sp>
          <p:nvSpPr>
            <p:cNvPr id="33809" name="Text Box 62"/>
            <p:cNvSpPr txBox="1">
              <a:spLocks noChangeArrowheads="1"/>
            </p:cNvSpPr>
            <p:nvPr/>
          </p:nvSpPr>
          <p:spPr bwMode="auto">
            <a:xfrm>
              <a:off x="108005775" y="111942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 0     0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10" name="Text Box 63"/>
            <p:cNvSpPr txBox="1">
              <a:spLocks noChangeArrowheads="1"/>
            </p:cNvSpPr>
            <p:nvPr/>
          </p:nvSpPr>
          <p:spPr bwMode="auto">
            <a:xfrm>
              <a:off x="108005775" y="112122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 0     0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11" name="Text Box 64"/>
            <p:cNvSpPr txBox="1">
              <a:spLocks noChangeArrowheads="1"/>
            </p:cNvSpPr>
            <p:nvPr/>
          </p:nvSpPr>
          <p:spPr bwMode="auto">
            <a:xfrm>
              <a:off x="108005775" y="112320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 0     0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12" name="Text Box 65"/>
            <p:cNvSpPr txBox="1">
              <a:spLocks noChangeArrowheads="1"/>
            </p:cNvSpPr>
            <p:nvPr/>
          </p:nvSpPr>
          <p:spPr bwMode="auto">
            <a:xfrm>
              <a:off x="108005775" y="112518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 0     0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13" name="Text Box 66"/>
            <p:cNvSpPr txBox="1">
              <a:spLocks noChangeArrowheads="1"/>
            </p:cNvSpPr>
            <p:nvPr/>
          </p:nvSpPr>
          <p:spPr bwMode="auto">
            <a:xfrm>
              <a:off x="108005775" y="112716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 0     0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14" name="Text Box 67"/>
            <p:cNvSpPr txBox="1">
              <a:spLocks noChangeArrowheads="1"/>
            </p:cNvSpPr>
            <p:nvPr/>
          </p:nvSpPr>
          <p:spPr bwMode="auto">
            <a:xfrm>
              <a:off x="108005775" y="112914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 0     0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15" name="Text Box 68"/>
            <p:cNvSpPr txBox="1">
              <a:spLocks noChangeArrowheads="1"/>
            </p:cNvSpPr>
            <p:nvPr/>
          </p:nvSpPr>
          <p:spPr bwMode="auto">
            <a:xfrm>
              <a:off x="108005775" y="113112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 0     0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16" name="Text Box 69"/>
            <p:cNvSpPr txBox="1">
              <a:spLocks noChangeArrowheads="1"/>
            </p:cNvSpPr>
            <p:nvPr/>
          </p:nvSpPr>
          <p:spPr bwMode="auto">
            <a:xfrm>
              <a:off x="108347775" y="105633150"/>
              <a:ext cx="4842000" cy="279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Audrey Roberts                                                             AU6776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17" name="Text Box 70"/>
            <p:cNvSpPr txBox="1">
              <a:spLocks noChangeArrowheads="1"/>
            </p:cNvSpPr>
            <p:nvPr/>
          </p:nvSpPr>
          <p:spPr bwMode="auto">
            <a:xfrm>
              <a:off x="107987775" y="10670415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21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18" name="Text Box 71"/>
            <p:cNvSpPr txBox="1">
              <a:spLocks noChangeArrowheads="1"/>
            </p:cNvSpPr>
            <p:nvPr/>
          </p:nvSpPr>
          <p:spPr bwMode="auto">
            <a:xfrm>
              <a:off x="107987775" y="10691253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18   23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19" name="Text Box 72"/>
            <p:cNvSpPr txBox="1">
              <a:spLocks noChangeArrowheads="1"/>
            </p:cNvSpPr>
            <p:nvPr/>
          </p:nvSpPr>
          <p:spPr bwMode="auto">
            <a:xfrm>
              <a:off x="107987775" y="107128530"/>
              <a:ext cx="4644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30   45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20" name="Text Box 73"/>
            <p:cNvSpPr txBox="1">
              <a:spLocks noChangeArrowheads="1"/>
            </p:cNvSpPr>
            <p:nvPr/>
          </p:nvSpPr>
          <p:spPr bwMode="auto">
            <a:xfrm>
              <a:off x="111803775" y="106452150"/>
              <a:ext cx="1476000" cy="19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  <a:latin typeface="Bradley Hand ITC" pitchFamily="66" charset="0"/>
                  <a:cs typeface="Arial" charset="0"/>
                </a:rPr>
                <a:t>0    6             2    0     1    4</a:t>
              </a: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3796" name="Picture 77" descr="Publication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8" descr="Drug Chart 70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9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Drug Chart 7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6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3" descr="Publication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8125" cy="6858000"/>
          </a:xfrm>
        </p:spPr>
      </p:pic>
    </p:spTree>
    <p:extLst>
      <p:ext uri="{BB962C8B-B14F-4D97-AF65-F5344CB8AC3E}">
        <p14:creationId xmlns:p14="http://schemas.microsoft.com/office/powerpoint/2010/main" val="1081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0070C0"/>
                </a:solidFill>
              </a:rPr>
              <a:t>The session will cover: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662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600" dirty="0" smtClean="0">
                <a:latin typeface="+mj-lt"/>
              </a:rPr>
              <a:t>What is Acute Kidney injury (AKI) 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600" dirty="0" smtClean="0">
                <a:latin typeface="+mj-lt"/>
              </a:rPr>
              <a:t>Identifying the risk factors 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600" dirty="0" smtClean="0">
                <a:latin typeface="+mj-lt"/>
              </a:rPr>
              <a:t>Use of the AKI Nursing </a:t>
            </a:r>
            <a:r>
              <a:rPr lang="en-GB" sz="2600" dirty="0">
                <a:latin typeface="+mj-lt"/>
              </a:rPr>
              <a:t>C</a:t>
            </a:r>
            <a:r>
              <a:rPr lang="en-GB" sz="2600" dirty="0" smtClean="0">
                <a:latin typeface="+mj-lt"/>
              </a:rPr>
              <a:t>are </a:t>
            </a:r>
            <a:r>
              <a:rPr lang="en-GB" sz="2600" dirty="0">
                <a:latin typeface="+mj-lt"/>
              </a:rPr>
              <a:t>G</a:t>
            </a:r>
            <a:r>
              <a:rPr lang="en-GB" sz="2600" dirty="0" smtClean="0">
                <a:latin typeface="+mj-lt"/>
              </a:rPr>
              <a:t>uideline (NCG) and AKI Care </a:t>
            </a:r>
            <a:r>
              <a:rPr lang="en-GB" sz="2600" dirty="0">
                <a:latin typeface="+mj-lt"/>
              </a:rPr>
              <a:t>B</a:t>
            </a:r>
            <a:r>
              <a:rPr lang="en-GB" sz="2600" dirty="0" smtClean="0">
                <a:latin typeface="+mj-lt"/>
              </a:rPr>
              <a:t>undle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600" dirty="0" smtClean="0">
                <a:latin typeface="+mj-lt"/>
              </a:rPr>
              <a:t>An AKI case study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600" dirty="0" smtClean="0">
                <a:latin typeface="+mj-lt"/>
              </a:rPr>
              <a:t>Monitoring and assessing AKI using:</a:t>
            </a:r>
          </a:p>
          <a:p>
            <a:pPr lvl="1" eaLnBrk="1" fontAlgn="auto" hangingPunct="1"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600" dirty="0" smtClean="0">
                <a:latin typeface="+mj-lt"/>
              </a:rPr>
              <a:t>Care Rounding</a:t>
            </a:r>
          </a:p>
          <a:p>
            <a:pPr lvl="1" eaLnBrk="1" fontAlgn="auto" hangingPunct="1"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600" dirty="0" smtClean="0">
                <a:latin typeface="+mj-lt"/>
              </a:rPr>
              <a:t>Deteriorating Patient Pathway (DPP)</a:t>
            </a:r>
          </a:p>
          <a:p>
            <a:pPr lvl="1" eaLnBrk="1" fontAlgn="auto" hangingPunct="1"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600" dirty="0" smtClean="0">
                <a:latin typeface="+mj-lt"/>
              </a:rPr>
              <a:t>AKI Care Bundle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5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2500" dirty="0" smtClean="0">
                <a:latin typeface="+mj-lt"/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GB" sz="2500" dirty="0" smtClean="0">
                <a:latin typeface="+mj-lt"/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5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500" dirty="0" smtClean="0">
              <a:latin typeface="+mj-lt"/>
            </a:endParaRPr>
          </a:p>
        </p:txBody>
      </p:sp>
      <p:pic>
        <p:nvPicPr>
          <p:cNvPr id="17411" name="Picture 3" descr="STHFT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Intro slide 2 of 7</a:t>
            </a:r>
          </a:p>
        </p:txBody>
      </p:sp>
    </p:spTree>
    <p:extLst>
      <p:ext uri="{BB962C8B-B14F-4D97-AF65-F5344CB8AC3E}">
        <p14:creationId xmlns:p14="http://schemas.microsoft.com/office/powerpoint/2010/main" val="30336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Pub4.jpg"/>
          <p:cNvPicPr>
            <a:picLocks noChangeAspect="1"/>
          </p:cNvPicPr>
          <p:nvPr/>
        </p:nvPicPr>
        <p:blipFill>
          <a:blip r:embed="rId2"/>
          <a:srcRect l="6059" r="5724"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7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495800"/>
          </a:xfrm>
        </p:spPr>
        <p:txBody>
          <a:bodyPr lIns="54864" tIns="91440"/>
          <a:lstStyle/>
          <a:p>
            <a:pPr eaLnBrk="1" hangingPunct="1"/>
            <a:r>
              <a:rPr lang="en-GB" sz="2800" dirty="0" smtClean="0"/>
              <a:t>Has uneventful right hip hemiarthroplasty under spinal anaesthetic.</a:t>
            </a:r>
          </a:p>
          <a:p>
            <a:pPr eaLnBrk="1" hangingPunct="1"/>
            <a:r>
              <a:rPr lang="en-GB" sz="2800" dirty="0" smtClean="0"/>
              <a:t>IVI (8 hourly) running and plan to mobilise and discharge when safe.</a:t>
            </a:r>
          </a:p>
          <a:p>
            <a:pPr eaLnBrk="1" hangingPunct="1"/>
            <a:r>
              <a:rPr lang="en-GB" sz="2800" dirty="0" smtClean="0"/>
              <a:t>Passed urine in recovery (incontinent)</a:t>
            </a:r>
          </a:p>
          <a:p>
            <a:pPr eaLnBrk="1" hangingPunct="1"/>
            <a:r>
              <a:rPr lang="en-GB" sz="2800" dirty="0" smtClean="0"/>
              <a:t>Post operative pain so given oramorph as needed (given 6 doses of 5mg over the day)</a:t>
            </a:r>
          </a:p>
          <a:p>
            <a:pPr eaLnBrk="1" hangingPunct="1"/>
            <a:r>
              <a:rPr lang="en-GB" sz="2800" dirty="0" smtClean="0"/>
              <a:t> Feeling nauseous after the morphine </a:t>
            </a:r>
          </a:p>
          <a:p>
            <a:pPr eaLnBrk="1" hangingPunct="1"/>
            <a:r>
              <a:rPr lang="en-GB" sz="2800" dirty="0" smtClean="0"/>
              <a:t>Slept for significant periods of the day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40962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dirty="0" smtClean="0">
                <a:solidFill>
                  <a:srgbClr val="4F81BD">
                    <a:satMod val="150000"/>
                  </a:srgbClr>
                </a:solidFill>
              </a:rPr>
              <a:t>Audrey – Day 2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10 of 27</a:t>
            </a:r>
          </a:p>
        </p:txBody>
      </p:sp>
    </p:spTree>
    <p:extLst>
      <p:ext uri="{BB962C8B-B14F-4D97-AF65-F5344CB8AC3E}">
        <p14:creationId xmlns:p14="http://schemas.microsoft.com/office/powerpoint/2010/main" val="16564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06563"/>
            <a:ext cx="8229600" cy="4530725"/>
          </a:xfrm>
        </p:spPr>
        <p:txBody>
          <a:bodyPr lIns="54864" tIns="91440"/>
          <a:lstStyle/>
          <a:p>
            <a:pPr eaLnBrk="1" hangingPunct="1">
              <a:defRPr/>
            </a:pPr>
            <a:r>
              <a:rPr lang="en-GB" sz="2800" dirty="0" smtClean="0"/>
              <a:t>Nursing staff bleep Orthopaedic F2 due to SHEWS score 1 (BP). She reviews Audrey and notes dropping BP so increases IVI rate.</a:t>
            </a:r>
          </a:p>
          <a:p>
            <a:pPr eaLnBrk="1" hangingPunct="1">
              <a:defRPr/>
            </a:pPr>
            <a:r>
              <a:rPr lang="en-GB" sz="2800" dirty="0" smtClean="0"/>
              <a:t>Audrey tries bed pan but can’t pass urine so has in/out catheter (volume not documented)</a:t>
            </a:r>
          </a:p>
          <a:p>
            <a:pPr eaLnBrk="1" hangingPunct="1">
              <a:defRPr/>
            </a:pPr>
            <a:r>
              <a:rPr lang="en-GB" sz="2800" dirty="0" smtClean="0"/>
              <a:t>Poor oral intake noted by nursing staff</a:t>
            </a:r>
          </a:p>
          <a:p>
            <a:pPr eaLnBrk="1" hangingPunct="1">
              <a:defRPr/>
            </a:pPr>
            <a:r>
              <a:rPr lang="en-GB" sz="2800" dirty="0" smtClean="0"/>
              <a:t>Hypoglycaemia (BM 2.3) before bed, nurses give hypo stop and Ribena</a:t>
            </a:r>
          </a:p>
          <a:p>
            <a:pPr eaLnBrk="1" hangingPunct="1">
              <a:defRPr/>
            </a:pPr>
            <a:r>
              <a:rPr lang="en-GB" sz="2800" dirty="0" smtClean="0"/>
              <a:t>No bloods sent as Audrey in theatre</a:t>
            </a:r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en-GB" sz="1400" dirty="0" smtClean="0">
                <a:hlinkClick r:id="rId2" action="ppaction://hlinkfile"/>
              </a:rPr>
              <a:t>F:\Lou Lou</a:t>
            </a:r>
            <a:endParaRPr lang="en-GB" sz="1400" dirty="0" smtClean="0"/>
          </a:p>
          <a:p>
            <a:pPr eaLnBrk="1" hangingPunct="1">
              <a:defRPr/>
            </a:pPr>
            <a:endParaRPr lang="en-GB" sz="2800" dirty="0" smtClean="0"/>
          </a:p>
        </p:txBody>
      </p:sp>
      <p:pic>
        <p:nvPicPr>
          <p:cNvPr id="41986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dirty="0" smtClean="0">
                <a:solidFill>
                  <a:srgbClr val="4F81BD">
                    <a:satMod val="150000"/>
                  </a:srgbClr>
                </a:solidFill>
              </a:rPr>
              <a:t>Audrey – Day 2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11 of 27</a:t>
            </a:r>
          </a:p>
        </p:txBody>
      </p:sp>
    </p:spTree>
    <p:extLst>
      <p:ext uri="{BB962C8B-B14F-4D97-AF65-F5344CB8AC3E}">
        <p14:creationId xmlns:p14="http://schemas.microsoft.com/office/powerpoint/2010/main" val="19869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3" descr="Charts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787900" cy="6858000"/>
          </a:xfrm>
        </p:spPr>
      </p:pic>
      <p:pic>
        <p:nvPicPr>
          <p:cNvPr id="43010" name="Picture 5" descr="Drug Chart 70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0"/>
            <a:ext cx="4424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763"/>
            <a:ext cx="8229600" cy="467042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sz="3500" dirty="0" smtClean="0"/>
              <a:t> </a:t>
            </a:r>
            <a:r>
              <a:rPr lang="en-GB" dirty="0" smtClean="0"/>
              <a:t>What </a:t>
            </a:r>
            <a:r>
              <a:rPr lang="en-GB" dirty="0"/>
              <a:t>is wrong with the SHEWs and Drug charts?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Continuous </a:t>
            </a:r>
            <a:r>
              <a:rPr lang="en-GB" sz="2800" dirty="0"/>
              <a:t>low B/P during the day</a:t>
            </a:r>
          </a:p>
          <a:p>
            <a:pPr>
              <a:defRPr/>
            </a:pPr>
            <a:r>
              <a:rPr lang="en-GB" sz="2800" dirty="0"/>
              <a:t>Shews score of 3 at 18:15 but documented as a score of </a:t>
            </a:r>
            <a:r>
              <a:rPr lang="en-GB" sz="2800" dirty="0" smtClean="0"/>
              <a:t>1 </a:t>
            </a:r>
          </a:p>
          <a:p>
            <a:pPr>
              <a:defRPr/>
            </a:pPr>
            <a:r>
              <a:rPr lang="en-GB" sz="2800" dirty="0" smtClean="0"/>
              <a:t>No recognition of deterioration</a:t>
            </a:r>
            <a:endParaRPr lang="en-GB" sz="2800" dirty="0"/>
          </a:p>
          <a:p>
            <a:pPr>
              <a:defRPr/>
            </a:pPr>
            <a:r>
              <a:rPr lang="en-GB" sz="2800" dirty="0" smtClean="0"/>
              <a:t>Therefore no </a:t>
            </a:r>
            <a:r>
              <a:rPr lang="en-GB" sz="2800" dirty="0"/>
              <a:t>increase of SHEWs </a:t>
            </a:r>
            <a:r>
              <a:rPr lang="en-GB" sz="2800" dirty="0" smtClean="0"/>
              <a:t>monitoring as per ‘SHEWs algorithm for action’ and ‘deteriorating patient sticker’</a:t>
            </a:r>
            <a:endParaRPr lang="en-GB" sz="2800" dirty="0"/>
          </a:p>
          <a:p>
            <a:pPr>
              <a:defRPr/>
            </a:pPr>
            <a:r>
              <a:rPr lang="en-GB" sz="2800" dirty="0"/>
              <a:t>Urine output scored as </a:t>
            </a:r>
            <a:r>
              <a:rPr lang="en-GB" sz="2800" dirty="0" smtClean="0"/>
              <a:t>0</a:t>
            </a:r>
          </a:p>
          <a:p>
            <a:pPr>
              <a:defRPr/>
            </a:pPr>
            <a:r>
              <a:rPr lang="en-GB" sz="2800" dirty="0" smtClean="0"/>
              <a:t>Remains </a:t>
            </a:r>
            <a:r>
              <a:rPr lang="en-GB" sz="2800" dirty="0"/>
              <a:t>on all of her medications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5842" name="Title 3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440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7016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5000" b="1" dirty="0" smtClean="0">
                <a:solidFill>
                  <a:schemeClr val="accent1">
                    <a:satMod val="150000"/>
                  </a:schemeClr>
                </a:solidFill>
              </a:rPr>
              <a:t>Questions</a:t>
            </a:r>
            <a:endParaRPr lang="en-GB" sz="5000" dirty="0"/>
          </a:p>
        </p:txBody>
      </p:sp>
      <p:pic>
        <p:nvPicPr>
          <p:cNvPr id="35844" name="Picture 5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7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3" descr="Drug Chart 701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724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What is wrong with the IV </a:t>
            </a:r>
            <a:r>
              <a:rPr lang="en-GB" dirty="0"/>
              <a:t>therapies </a:t>
            </a:r>
            <a:r>
              <a:rPr lang="en-GB" dirty="0" smtClean="0"/>
              <a:t>Chart? </a:t>
            </a:r>
          </a:p>
          <a:p>
            <a:pPr lvl="0"/>
            <a:r>
              <a:rPr lang="en-GB" dirty="0" smtClean="0"/>
              <a:t>No </a:t>
            </a:r>
            <a:r>
              <a:rPr lang="en-GB" dirty="0"/>
              <a:t>Fluid challenge only eventual increase of IVI flow then stopped</a:t>
            </a:r>
            <a:r>
              <a:rPr lang="en-GB" dirty="0" smtClean="0"/>
              <a:t>.</a:t>
            </a:r>
          </a:p>
          <a:p>
            <a:pPr lvl="0"/>
            <a:r>
              <a:rPr lang="en-GB" dirty="0" smtClean="0"/>
              <a:t>Hartmann's solution prescribed.</a:t>
            </a:r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701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5000" b="1" smtClean="0">
                <a:solidFill>
                  <a:srgbClr val="4F81BD">
                    <a:satMod val="150000"/>
                  </a:srgbClr>
                </a:solidFill>
              </a:rPr>
              <a:t>Questions</a:t>
            </a:r>
            <a:endParaRPr lang="en-GB" sz="5000" dirty="0">
              <a:solidFill>
                <a:prstClr val="black"/>
              </a:solidFill>
            </a:endParaRPr>
          </a:p>
        </p:txBody>
      </p:sp>
      <p:pic>
        <p:nvPicPr>
          <p:cNvPr id="7" name="Picture 5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0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3" descr="Charts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156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 smtClean="0"/>
              <a:t>What </a:t>
            </a:r>
            <a:r>
              <a:rPr lang="en-GB" dirty="0"/>
              <a:t>is wrong with the fluid balance chart</a:t>
            </a:r>
            <a:r>
              <a:rPr lang="en-GB" dirty="0" smtClean="0"/>
              <a:t>?</a:t>
            </a:r>
          </a:p>
          <a:p>
            <a:r>
              <a:rPr lang="en-GB" sz="2800" dirty="0"/>
              <a:t>No weight or minimal urine output calculated</a:t>
            </a:r>
          </a:p>
          <a:p>
            <a:pPr lvl="0"/>
            <a:r>
              <a:rPr lang="en-GB" sz="2800" dirty="0" smtClean="0"/>
              <a:t>No </a:t>
            </a:r>
            <a:r>
              <a:rPr lang="en-GB" sz="2800" dirty="0"/>
              <a:t>oral intake documented</a:t>
            </a:r>
          </a:p>
          <a:p>
            <a:pPr lvl="0"/>
            <a:r>
              <a:rPr lang="en-GB" sz="2800" dirty="0" smtClean="0"/>
              <a:t>No measurable urine output.</a:t>
            </a:r>
          </a:p>
          <a:p>
            <a:pPr lvl="0"/>
            <a:r>
              <a:rPr lang="en-GB" sz="2800" dirty="0" smtClean="0"/>
              <a:t>The evidence is lacking to show if there is an insult for AKI (refer </a:t>
            </a:r>
            <a:r>
              <a:rPr lang="en-GB" sz="2800" dirty="0"/>
              <a:t>to back of fluid chart; 0.5mls of </a:t>
            </a:r>
            <a:r>
              <a:rPr lang="en-GB" sz="2800" dirty="0" smtClean="0"/>
              <a:t>urine/Kg/Hour)</a:t>
            </a:r>
            <a:endParaRPr lang="en-GB" sz="2800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5486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5000" b="1" dirty="0" smtClean="0">
                <a:solidFill>
                  <a:srgbClr val="4F81BD">
                    <a:satMod val="150000"/>
                  </a:srgbClr>
                </a:solidFill>
              </a:rPr>
              <a:t>Questions</a:t>
            </a:r>
            <a:endParaRPr lang="en-GB" sz="5000" dirty="0">
              <a:solidFill>
                <a:prstClr val="black"/>
              </a:solidFill>
            </a:endParaRPr>
          </a:p>
        </p:txBody>
      </p:sp>
      <p:pic>
        <p:nvPicPr>
          <p:cNvPr id="7" name="Picture 5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5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709936"/>
            <a:ext cx="8456613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 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600" dirty="0" smtClean="0"/>
              <a:t>Increased </a:t>
            </a:r>
            <a:r>
              <a:rPr lang="en-GB" sz="2600" dirty="0"/>
              <a:t>frequency of SHEWs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A- to monitor Clinical response, high early warning scores give greater risk of developing AKI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Encourage fluids, IV Fluid challenge, monitor input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A- Optimise hydration and improve kidney perfusion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Catheterise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A- Accurate Urine Output (Minimum requirements of 0.5mls/kg/hr)</a:t>
            </a:r>
          </a:p>
          <a:p>
            <a:pPr marL="0" indent="0">
              <a:buNone/>
            </a:pPr>
            <a:r>
              <a:rPr lang="en-GB" sz="2600" dirty="0"/>
              <a:t>Urinalysis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A- </a:t>
            </a:r>
            <a:r>
              <a:rPr lang="en-GB" sz="2400" dirty="0" smtClean="0">
                <a:solidFill>
                  <a:schemeClr val="accent1"/>
                </a:solidFill>
              </a:rPr>
              <a:t>If no </a:t>
            </a:r>
            <a:r>
              <a:rPr lang="en-GB" sz="2400" dirty="0">
                <a:solidFill>
                  <a:schemeClr val="accent1"/>
                </a:solidFill>
              </a:rPr>
              <a:t>obvious cause of AKI could suggest underlying disease </a:t>
            </a:r>
            <a:r>
              <a:rPr lang="en-GB" sz="2400" dirty="0" smtClean="0">
                <a:solidFill>
                  <a:schemeClr val="accent1"/>
                </a:solidFill>
              </a:rPr>
              <a:t>process (intrinsic AKI). Also </a:t>
            </a:r>
            <a:r>
              <a:rPr lang="en-GB" sz="2400" dirty="0">
                <a:solidFill>
                  <a:schemeClr val="accent1"/>
                </a:solidFill>
              </a:rPr>
              <a:t>infection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Review medications</a:t>
            </a:r>
          </a:p>
          <a:p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A- for nephrotoxicity </a:t>
            </a:r>
            <a:r>
              <a:rPr lang="en-GB" sz="2400" dirty="0" smtClean="0">
                <a:solidFill>
                  <a:schemeClr val="accent1"/>
                </a:solidFill>
              </a:rPr>
              <a:t>to adjust the dose </a:t>
            </a:r>
            <a:r>
              <a:rPr lang="en-GB" sz="2400" dirty="0">
                <a:solidFill>
                  <a:schemeClr val="accent1"/>
                </a:solidFill>
              </a:rPr>
              <a:t>or to </a:t>
            </a:r>
            <a:r>
              <a:rPr lang="en-GB" sz="2400" dirty="0" smtClean="0">
                <a:solidFill>
                  <a:schemeClr val="accent1"/>
                </a:solidFill>
              </a:rPr>
              <a:t>stop these medications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Send blood samples U&amp;Es/FRP (Full Renal Profile)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A- To monitor kidney function and complications such as hyperkalaemia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Daily weights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A- To assess hydration 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Pain relief </a:t>
            </a:r>
          </a:p>
          <a:p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A- Adjust doses for kidney function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Nausea medication </a:t>
            </a:r>
            <a:endParaRPr lang="en-GB" sz="2600" dirty="0" smtClean="0"/>
          </a:p>
          <a:p>
            <a:r>
              <a:rPr lang="en-GB" sz="2400" dirty="0">
                <a:solidFill>
                  <a:srgbClr val="0070C0"/>
                </a:solidFill>
              </a:rPr>
              <a:t>A- Aid eating and drinking</a:t>
            </a:r>
          </a:p>
          <a:p>
            <a:endParaRPr lang="en-GB" sz="26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455612"/>
            <a:ext cx="8229600" cy="95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>
                <a:solidFill>
                  <a:prstClr val="black"/>
                </a:solidFill>
              </a:rPr>
              <a:t>Based on this information why are the following interventions be necessary?</a:t>
            </a:r>
          </a:p>
        </p:txBody>
      </p:sp>
      <p:pic>
        <p:nvPicPr>
          <p:cNvPr id="7" name="Picture 5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16633"/>
            <a:ext cx="3117850" cy="3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24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920750"/>
            <a:ext cx="8229600" cy="779463"/>
          </a:xfrm>
        </p:spPr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rgbClr val="0070C0"/>
                </a:solidFill>
              </a:rPr>
              <a:t>What is Acute Kidney Injury (AKI)?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313"/>
            <a:ext cx="8229600" cy="4244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000" dirty="0" smtClean="0">
                <a:latin typeface="+mj-lt"/>
              </a:rPr>
              <a:t>AKI is now the universal term used to describe sudden deterioration of renal function, and it replaces the previous term know as Acute Renal Failure (ARF)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000" dirty="0" smtClean="0">
                <a:latin typeface="+mj-lt"/>
              </a:rPr>
              <a:t>AKI is detected by monitoring creatinine blood levels, and urine output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000" dirty="0" smtClean="0">
                <a:latin typeface="+mj-lt"/>
                <a:cs typeface="Arial" pitchFamily="34" charset="0"/>
              </a:rPr>
              <a:t>AKI is a common condition amongst hospital inpatients and affects mortality and length of stay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3000" dirty="0" smtClean="0">
              <a:latin typeface="+mj-lt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30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GB" sz="30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3000" dirty="0" smtClean="0">
              <a:latin typeface="+mj-lt"/>
            </a:endParaRPr>
          </a:p>
        </p:txBody>
      </p:sp>
      <p:pic>
        <p:nvPicPr>
          <p:cNvPr id="19459" name="Picture 3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Intro slide 3 of 7</a:t>
            </a:r>
          </a:p>
        </p:txBody>
      </p:sp>
    </p:spTree>
    <p:extLst>
      <p:ext uri="{BB962C8B-B14F-4D97-AF65-F5344CB8AC3E}">
        <p14:creationId xmlns:p14="http://schemas.microsoft.com/office/powerpoint/2010/main" val="22457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41488"/>
            <a:ext cx="8229600" cy="4495800"/>
          </a:xfrm>
        </p:spPr>
        <p:txBody>
          <a:bodyPr lIns="54864" tIns="91440"/>
          <a:lstStyle/>
          <a:p>
            <a:pPr eaLnBrk="1" hangingPunct="1"/>
            <a:r>
              <a:rPr lang="en-GB" dirty="0" smtClean="0"/>
              <a:t>Further hypoglycaemia overnight and remained drowsy and a bit confused. Obs stable.  Settled in the morning.</a:t>
            </a:r>
          </a:p>
          <a:p>
            <a:pPr eaLnBrk="1" hangingPunct="1"/>
            <a:r>
              <a:rPr lang="en-GB" dirty="0" smtClean="0"/>
              <a:t>Ward round noted Audrey incontinent of urine and struggling to mobilise. Push oral fluid and stop IVI.</a:t>
            </a:r>
          </a:p>
          <a:p>
            <a:pPr eaLnBrk="1" hangingPunct="1"/>
            <a:r>
              <a:rPr lang="en-GB" dirty="0" smtClean="0"/>
              <a:t>Antiemetic's given due to worsening nausea</a:t>
            </a:r>
          </a:p>
          <a:p>
            <a:pPr eaLnBrk="1" hangingPunct="1"/>
            <a:r>
              <a:rPr lang="en-GB" dirty="0" smtClean="0"/>
              <a:t>Requiring oramorph for post-op pain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46082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dirty="0" smtClean="0">
                <a:solidFill>
                  <a:srgbClr val="4F81BD">
                    <a:satMod val="150000"/>
                  </a:srgbClr>
                </a:solidFill>
              </a:rPr>
              <a:t>Audrey – Day 3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46084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15 of 27</a:t>
            </a:r>
          </a:p>
        </p:txBody>
      </p:sp>
    </p:spTree>
    <p:extLst>
      <p:ext uri="{BB962C8B-B14F-4D97-AF65-F5344CB8AC3E}">
        <p14:creationId xmlns:p14="http://schemas.microsoft.com/office/powerpoint/2010/main" val="42829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495800"/>
          </a:xfrm>
        </p:spPr>
        <p:txBody>
          <a:bodyPr lIns="54864" tIns="91440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Nursing staff inform doctors that blood stickers still in the request tray at </a:t>
            </a:r>
            <a:r>
              <a:rPr lang="en-GB" dirty="0" smtClean="0"/>
              <a:t>2 pm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Orthopaedic SHO asked to review due to further hypoglycaemia BM </a:t>
            </a:r>
            <a:r>
              <a:rPr lang="en-GB" dirty="0" smtClean="0"/>
              <a:t>1.9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Given 50ml 10% glucose and gliclazide reduced to 40mg BD. Plan for diabetic nurse review.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Audrey catheterised </a:t>
            </a:r>
            <a:r>
              <a:rPr lang="en-GB" dirty="0"/>
              <a:t>due to being unable to pass urine but residual is not documented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694738" y="6678613"/>
            <a:ext cx="449262" cy="179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CC0000"/>
                </a:solidFill>
                <a:cs typeface="Arial" charset="0"/>
              </a:rPr>
              <a:t>       </a:t>
            </a:r>
            <a:r>
              <a:rPr lang="en-GB" sz="700">
                <a:solidFill>
                  <a:srgbClr val="000000"/>
                </a:solidFill>
                <a:cs typeface="Arial" charset="0"/>
              </a:rPr>
              <a:t>80</a:t>
            </a: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7107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dirty="0" smtClean="0">
                <a:solidFill>
                  <a:srgbClr val="4F81BD">
                    <a:satMod val="150000"/>
                  </a:srgbClr>
                </a:solidFill>
              </a:rPr>
              <a:t>Audrey – Day 3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16 of 27</a:t>
            </a:r>
          </a:p>
        </p:txBody>
      </p:sp>
    </p:spTree>
    <p:extLst>
      <p:ext uri="{BB962C8B-B14F-4D97-AF65-F5344CB8AC3E}">
        <p14:creationId xmlns:p14="http://schemas.microsoft.com/office/powerpoint/2010/main" val="266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satMod val="150000"/>
                  </a:schemeClr>
                </a:solidFill>
              </a:rPr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Why might Audrey be hypoglycaemic?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Not eating and drinking</a:t>
            </a:r>
          </a:p>
          <a:p>
            <a:r>
              <a:rPr lang="en-GB" dirty="0"/>
              <a:t>Not excreting gliclazide (kidneys!)</a:t>
            </a:r>
          </a:p>
          <a:p>
            <a:r>
              <a:rPr lang="en-GB" dirty="0"/>
              <a:t>Inappropriately high doses of gliclazide</a:t>
            </a:r>
          </a:p>
          <a:p>
            <a:r>
              <a:rPr lang="en-GB" dirty="0"/>
              <a:t>?Sepsis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980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41488"/>
            <a:ext cx="8229600" cy="4495800"/>
          </a:xfrm>
        </p:spPr>
        <p:txBody>
          <a:bodyPr lIns="54864" tIns="91440"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Audrey now scoring SHEWS score 3 for BP 88/65 so reviewed by F1 on-call but is now managing oral fluids with regular antiemetics so plan is to encourage oral fluids and wait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Further hypoglycaemia later so diabetes nurse reviews and stops all diabetic drugs. F1 doctor gives further IV glucose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Nursing staff start new fluid balance chart due to catheter and realise anuric for 8 hours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SHEWS score now 7 for BP, UO and GCS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694738" y="6678613"/>
            <a:ext cx="449262" cy="179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CC0000"/>
                </a:solidFill>
                <a:cs typeface="Arial" charset="0"/>
              </a:rPr>
              <a:t>       </a:t>
            </a:r>
            <a:r>
              <a:rPr lang="en-GB" sz="700">
                <a:solidFill>
                  <a:srgbClr val="000000"/>
                </a:solidFill>
                <a:cs typeface="Arial" charset="0"/>
              </a:rPr>
              <a:t>80</a:t>
            </a: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8131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dirty="0" smtClean="0">
                <a:solidFill>
                  <a:srgbClr val="4F81BD">
                    <a:satMod val="150000"/>
                  </a:srgbClr>
                </a:solidFill>
              </a:rPr>
              <a:t>Audrey – Day 3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17 of 27</a:t>
            </a:r>
          </a:p>
        </p:txBody>
      </p:sp>
    </p:spTree>
    <p:extLst>
      <p:ext uri="{BB962C8B-B14F-4D97-AF65-F5344CB8AC3E}">
        <p14:creationId xmlns:p14="http://schemas.microsoft.com/office/powerpoint/2010/main" val="6483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3" descr="222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0513" cy="6858000"/>
          </a:xfrm>
        </p:spPr>
      </p:pic>
    </p:spTree>
    <p:extLst>
      <p:ext uri="{BB962C8B-B14F-4D97-AF65-F5344CB8AC3E}">
        <p14:creationId xmlns:p14="http://schemas.microsoft.com/office/powerpoint/2010/main" val="17174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satMod val="150000"/>
                  </a:schemeClr>
                </a:solidFill>
              </a:rPr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 What is a significantly reduced urine output (“oliguria”)?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dirty="0"/>
              <a:t>Depends on body weight:</a:t>
            </a:r>
          </a:p>
          <a:p>
            <a:r>
              <a:rPr lang="en-GB" dirty="0"/>
              <a:t>Less than 0.5ml per kg body weight per hour (0.5ml/kg/hr)</a:t>
            </a:r>
          </a:p>
          <a:p>
            <a:r>
              <a:rPr lang="en-GB" dirty="0"/>
              <a:t>For </a:t>
            </a:r>
            <a:r>
              <a:rPr lang="en-GB" i="1" dirty="0"/>
              <a:t>60kg </a:t>
            </a:r>
            <a:r>
              <a:rPr lang="en-GB" dirty="0"/>
              <a:t>person, this is less than 30ml/hr</a:t>
            </a:r>
          </a:p>
          <a:p>
            <a:r>
              <a:rPr lang="en-GB" dirty="0"/>
              <a:t>“Anuria” – no or negligible urine output, less than 50ml/day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218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2707" name="Content Placeholder 3" descr="Drug Chart 7016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0"/>
            <a:ext cx="4427537" cy="6864350"/>
          </a:xfrm>
        </p:spPr>
      </p:pic>
      <p:pic>
        <p:nvPicPr>
          <p:cNvPr id="72708" name="Picture 4" descr="Charts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71600" y="3141663"/>
            <a:ext cx="1656730" cy="863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87900" y="4076700"/>
            <a:ext cx="3024188" cy="936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7900" y="5589588"/>
            <a:ext cx="3024188" cy="9350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5076825" y="2924175"/>
            <a:ext cx="3816350" cy="576263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5003800" y="3644900"/>
            <a:ext cx="3816350" cy="576263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85950"/>
            <a:ext cx="8229600" cy="4495800"/>
          </a:xfrm>
        </p:spPr>
        <p:txBody>
          <a:bodyPr lIns="54864" tIns="91440"/>
          <a:lstStyle/>
          <a:p>
            <a:pPr eaLnBrk="1" hangingPunct="1"/>
            <a:r>
              <a:rPr lang="en-GB" smtClean="0"/>
              <a:t>Orthopaedic SHO reviews due to SHEWS score 7 and starts IV fluid challenges when the labs ring with this afternoons blood results...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694738" y="6678613"/>
            <a:ext cx="449262" cy="179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CC0000"/>
                </a:solidFill>
                <a:cs typeface="Arial" charset="0"/>
              </a:rPr>
              <a:t>       </a:t>
            </a:r>
            <a:r>
              <a:rPr lang="en-GB" sz="700">
                <a:solidFill>
                  <a:srgbClr val="000000"/>
                </a:solidFill>
                <a:cs typeface="Arial" charset="0"/>
              </a:rPr>
              <a:t>80</a:t>
            </a: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1203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dirty="0" smtClean="0">
                <a:solidFill>
                  <a:srgbClr val="4F81BD">
                    <a:satMod val="150000"/>
                  </a:srgbClr>
                </a:solidFill>
              </a:rPr>
              <a:t>Audrey – Day 3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20 of 27</a:t>
            </a:r>
          </a:p>
        </p:txBody>
      </p:sp>
    </p:spTree>
    <p:extLst>
      <p:ext uri="{BB962C8B-B14F-4D97-AF65-F5344CB8AC3E}">
        <p14:creationId xmlns:p14="http://schemas.microsoft.com/office/powerpoint/2010/main" val="21713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Content Placeholder 7" descr="123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6059" r="5724"/>
          <a:stretch>
            <a:fillRect/>
          </a:stretch>
        </p:blipFill>
        <p:spPr>
          <a:xfrm>
            <a:off x="0" y="0"/>
            <a:ext cx="9144000" cy="6867525"/>
          </a:xfrm>
        </p:spPr>
      </p:pic>
    </p:spTree>
    <p:extLst>
      <p:ext uri="{BB962C8B-B14F-4D97-AF65-F5344CB8AC3E}">
        <p14:creationId xmlns:p14="http://schemas.microsoft.com/office/powerpoint/2010/main" val="33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</p:spPr>
        <p:txBody>
          <a:bodyPr rIns="45720" rtlCol="0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500" b="1" dirty="0">
                <a:solidFill>
                  <a:schemeClr val="accent1">
                    <a:satMod val="150000"/>
                  </a:schemeClr>
                </a:solidFill>
              </a:rPr>
              <a:t>.</a:t>
            </a:r>
          </a:p>
        </p:txBody>
      </p:sp>
      <p:pic>
        <p:nvPicPr>
          <p:cNvPr id="53250" name="Content Placeholder 3" descr="Publication4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6059" r="572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325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8939213" cy="1223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 smtClean="0">
                <a:solidFill>
                  <a:srgbClr val="0070C0"/>
                </a:solidFill>
              </a:rPr>
              <a:t>NCEPOD ‘Adding Insult to Injury’ Report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25962"/>
          </a:xfrm>
        </p:spPr>
        <p:txBody>
          <a:bodyPr rtlCol="0">
            <a:normAutofit/>
          </a:bodyPr>
          <a:lstStyle/>
          <a:p>
            <a:pPr marL="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GB" sz="3000" dirty="0" smtClean="0">
                <a:latin typeface="+mj-lt"/>
              </a:rPr>
              <a:t>A  2009 report by the National Confidential Enquiry</a:t>
            </a:r>
            <a:r>
              <a:rPr lang="en-GB" sz="3000" dirty="0"/>
              <a:t> </a:t>
            </a:r>
            <a:r>
              <a:rPr lang="en-GB" sz="3000" dirty="0" smtClean="0"/>
              <a:t>into Patient Outcome and Death (NCEPOD) found that </a:t>
            </a:r>
            <a:r>
              <a:rPr lang="en-GB" sz="3000" dirty="0" smtClean="0">
                <a:solidFill>
                  <a:srgbClr val="0070C0"/>
                </a:solidFill>
              </a:rPr>
              <a:t>1</a:t>
            </a:r>
            <a:r>
              <a:rPr lang="en-GB" sz="3000" dirty="0" smtClean="0">
                <a:solidFill>
                  <a:srgbClr val="0070C0"/>
                </a:solidFill>
                <a:latin typeface="+mj-lt"/>
              </a:rPr>
              <a:t>5% of AKI cases were avoidable </a:t>
            </a:r>
            <a:r>
              <a:rPr lang="en-GB" sz="3000" dirty="0" smtClean="0">
                <a:latin typeface="+mj-lt"/>
              </a:rPr>
              <a:t>and recommended: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cs typeface="Arial" pitchFamily="34" charset="0"/>
              </a:rPr>
              <a:t>All acute NHS trusts should have a policy for the management of AKI</a:t>
            </a:r>
            <a:r>
              <a:rPr lang="en-GB" sz="2500" dirty="0"/>
              <a:t>                                      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500" dirty="0"/>
              <a:t>All acute admissions should receive adequate senior reviews (with a consultant review within 12 hours of admission)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500" dirty="0"/>
              <a:t>Predictable and avoidable AKI should never occur</a:t>
            </a:r>
          </a:p>
          <a:p>
            <a:pPr marL="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en-GB" sz="3000" dirty="0" smtClean="0">
              <a:latin typeface="+mj-lt"/>
            </a:endParaRPr>
          </a:p>
          <a:p>
            <a:pPr marL="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en-GB" sz="30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GB" sz="30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GB" sz="3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3000" dirty="0" smtClean="0">
              <a:latin typeface="+mj-lt"/>
            </a:endParaRPr>
          </a:p>
        </p:txBody>
      </p:sp>
      <p:pic>
        <p:nvPicPr>
          <p:cNvPr id="20483" name="Picture 3" descr="STHFT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Intro slide 4 of 7</a:t>
            </a:r>
          </a:p>
        </p:txBody>
      </p:sp>
    </p:spTree>
    <p:extLst>
      <p:ext uri="{BB962C8B-B14F-4D97-AF65-F5344CB8AC3E}">
        <p14:creationId xmlns:p14="http://schemas.microsoft.com/office/powerpoint/2010/main" val="35889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57388"/>
            <a:ext cx="8229600" cy="4495800"/>
          </a:xfrm>
        </p:spPr>
        <p:txBody>
          <a:bodyPr lIns="54864" tIns="91440"/>
          <a:lstStyle/>
          <a:p>
            <a:pPr eaLnBrk="1" hangingPunct="1"/>
            <a:r>
              <a:rPr lang="en-GB" smtClean="0"/>
              <a:t>Orthopaedic SHO pushes with IV fluids and discusses with the medical SpR on call due to drowsiness, deranged U&amp;Es and anuria</a:t>
            </a:r>
          </a:p>
          <a:p>
            <a:pPr eaLnBrk="1" hangingPunct="1"/>
            <a:r>
              <a:rPr lang="en-GB" smtClean="0"/>
              <a:t>Medical SpR advises flush catheter, push IV fluids, stop all regular drugs / morphine, check hourly urine output  &amp; repeat U&amp;Es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8694738" y="6678613"/>
            <a:ext cx="449262" cy="179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CC0000"/>
                </a:solidFill>
                <a:cs typeface="Arial" charset="0"/>
              </a:rPr>
              <a:t>       </a:t>
            </a:r>
            <a:r>
              <a:rPr lang="en-GB" sz="700">
                <a:solidFill>
                  <a:srgbClr val="000000"/>
                </a:solidFill>
                <a:cs typeface="Arial" charset="0"/>
              </a:rPr>
              <a:t>80</a:t>
            </a: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4275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dirty="0" smtClean="0">
                <a:solidFill>
                  <a:srgbClr val="4F81BD">
                    <a:satMod val="150000"/>
                  </a:srgbClr>
                </a:solidFill>
              </a:rPr>
              <a:t>Audrey – Day 3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54277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23 of 27</a:t>
            </a:r>
          </a:p>
        </p:txBody>
      </p:sp>
    </p:spTree>
    <p:extLst>
      <p:ext uri="{BB962C8B-B14F-4D97-AF65-F5344CB8AC3E}">
        <p14:creationId xmlns:p14="http://schemas.microsoft.com/office/powerpoint/2010/main" val="4218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Content Placeholder 3" descr="121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6059" r="572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215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41488"/>
            <a:ext cx="8229600" cy="4495800"/>
          </a:xfrm>
        </p:spPr>
        <p:txBody>
          <a:bodyPr lIns="54864" tIns="91440"/>
          <a:lstStyle/>
          <a:p>
            <a:pPr eaLnBrk="1" hangingPunct="1"/>
            <a:r>
              <a:rPr lang="en-GB" sz="2800" smtClean="0"/>
              <a:t>Audrey clinically deteriorates in the early hours of the morning. She is hypotensive and tachycardic and repeat U&amp;E are worsening</a:t>
            </a:r>
          </a:p>
          <a:p>
            <a:pPr eaLnBrk="1" hangingPunct="1"/>
            <a:r>
              <a:rPr lang="en-GB" sz="2800" smtClean="0"/>
              <a:t>The orthopaedic team, after discussion with general medical SpR, arrange urgent ITU / HDU review for ?haemofiltration</a:t>
            </a:r>
          </a:p>
          <a:p>
            <a:pPr eaLnBrk="1" hangingPunct="1"/>
            <a:r>
              <a:rPr lang="en-GB" sz="2800" smtClean="0"/>
              <a:t>In liaison with Renal SpR, the decision is made that ITU / HD not in her best interests</a:t>
            </a:r>
          </a:p>
          <a:p>
            <a:pPr eaLnBrk="1" hangingPunct="1"/>
            <a:r>
              <a:rPr lang="en-GB" sz="2800" smtClean="0"/>
              <a:t>DNAR filled in and Audrey dies at 06:23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694738" y="6678613"/>
            <a:ext cx="449262" cy="179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>
                <a:solidFill>
                  <a:srgbClr val="CC0000"/>
                </a:solidFill>
                <a:cs typeface="Arial" charset="0"/>
              </a:rPr>
              <a:t>       </a:t>
            </a:r>
            <a:r>
              <a:rPr lang="en-GB" sz="700">
                <a:solidFill>
                  <a:srgbClr val="000000"/>
                </a:solidFill>
                <a:cs typeface="Arial" charset="0"/>
              </a:rPr>
              <a:t>80</a:t>
            </a: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6323" name="Picture 2" descr="http://www.bwcharity.org.uk/sites/default/files/styles/lf_landing_page/public/RH-Elderly-lady-on-her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512" y="448270"/>
            <a:ext cx="8229600" cy="1252538"/>
          </a:xfrm>
          <a:prstGeom prst="rect">
            <a:avLst/>
          </a:prstGeom>
          <a:noFill/>
        </p:spPr>
        <p:txBody>
          <a:bodyPr rIns="45720" anchor="ctr" anchorCtr="1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500" b="1" dirty="0" smtClean="0">
                <a:solidFill>
                  <a:srgbClr val="4F81BD">
                    <a:satMod val="150000"/>
                  </a:srgbClr>
                </a:solidFill>
              </a:rPr>
              <a:t>Audrey – Day 4</a:t>
            </a:r>
            <a:endParaRPr lang="en-GB" sz="4500" b="1" dirty="0">
              <a:solidFill>
                <a:srgbClr val="4F81BD">
                  <a:satMod val="150000"/>
                </a:srgbClr>
              </a:solidFill>
            </a:endParaRP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20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25 of 27</a:t>
            </a:r>
          </a:p>
        </p:txBody>
      </p:sp>
    </p:spTree>
    <p:extLst>
      <p:ext uri="{BB962C8B-B14F-4D97-AF65-F5344CB8AC3E}">
        <p14:creationId xmlns:p14="http://schemas.microsoft.com/office/powerpoint/2010/main" val="36141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Content Placeholder 3" descr="333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8125" cy="6858000"/>
          </a:xfrm>
        </p:spPr>
      </p:pic>
    </p:spTree>
    <p:extLst>
      <p:ext uri="{BB962C8B-B14F-4D97-AF65-F5344CB8AC3E}">
        <p14:creationId xmlns:p14="http://schemas.microsoft.com/office/powerpoint/2010/main" val="17157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Content Placeholder 3" descr="Charts12345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71450"/>
            <a:ext cx="9144000" cy="6996113"/>
          </a:xfrm>
        </p:spPr>
      </p:pic>
    </p:spTree>
    <p:extLst>
      <p:ext uri="{BB962C8B-B14F-4D97-AF65-F5344CB8AC3E}">
        <p14:creationId xmlns:p14="http://schemas.microsoft.com/office/powerpoint/2010/main" val="25679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601613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 smtClean="0"/>
              <a:t>What could </a:t>
            </a:r>
            <a:r>
              <a:rPr lang="en-GB" sz="2400" b="1" dirty="0" smtClean="0"/>
              <a:t>Clinical Support Workers </a:t>
            </a:r>
            <a:r>
              <a:rPr lang="en-GB" sz="2400" dirty="0"/>
              <a:t>have done better</a:t>
            </a:r>
            <a:r>
              <a:rPr lang="en-GB" sz="2400" dirty="0" smtClean="0"/>
              <a:t>?</a:t>
            </a:r>
            <a:endParaRPr lang="en-GB" sz="2400" dirty="0"/>
          </a:p>
          <a:p>
            <a:pPr marL="0" lvl="0" indent="0">
              <a:buNone/>
            </a:pPr>
            <a:endParaRPr lang="en-GB" sz="2400" dirty="0" smtClean="0"/>
          </a:p>
          <a:p>
            <a:pPr lvl="0"/>
            <a:r>
              <a:rPr lang="en-GB" sz="2400" dirty="0" smtClean="0"/>
              <a:t>Recorded </a:t>
            </a:r>
            <a:r>
              <a:rPr lang="en-GB" sz="2400" dirty="0"/>
              <a:t>vital signs on SHEWs chart correctly</a:t>
            </a:r>
          </a:p>
          <a:p>
            <a:pPr lvl="0"/>
            <a:r>
              <a:rPr lang="en-GB" sz="2400" dirty="0"/>
              <a:t>Report abnormalities and concerns to staff or charge nurse</a:t>
            </a:r>
          </a:p>
          <a:p>
            <a:pPr lvl="0"/>
            <a:r>
              <a:rPr lang="en-GB" sz="2400" dirty="0"/>
              <a:t>Monitor patients drinking, eating and urine output (report amount of incontinence of urine, a little or a lot?) and document</a:t>
            </a:r>
          </a:p>
          <a:p>
            <a:r>
              <a:rPr lang="en-GB" sz="2400" dirty="0" smtClean="0"/>
              <a:t>Take urinalysis</a:t>
            </a: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5000" b="1" dirty="0" smtClean="0">
                <a:solidFill>
                  <a:srgbClr val="4F81BD">
                    <a:satMod val="150000"/>
                  </a:srgbClr>
                </a:solidFill>
              </a:rPr>
              <a:t>Questions</a:t>
            </a:r>
            <a:endParaRPr lang="en-GB" sz="5000" dirty="0">
              <a:solidFill>
                <a:prstClr val="black"/>
              </a:solidFill>
            </a:endParaRPr>
          </a:p>
        </p:txBody>
      </p:sp>
      <p:pic>
        <p:nvPicPr>
          <p:cNvPr id="7" name="Picture 5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28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1412776"/>
            <a:ext cx="84963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What could the </a:t>
            </a:r>
            <a:r>
              <a:rPr lang="en-GB" sz="2000" b="1" dirty="0">
                <a:solidFill>
                  <a:prstClr val="black"/>
                </a:solidFill>
                <a:latin typeface="Arial" charset="0"/>
              </a:rPr>
              <a:t>nursing</a:t>
            </a:r>
            <a:r>
              <a:rPr lang="en-GB" sz="2000" dirty="0">
                <a:solidFill>
                  <a:prstClr val="black"/>
                </a:solidFill>
                <a:latin typeface="Arial" charset="0"/>
              </a:rPr>
              <a:t> staff have done better?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Record, review and interpret vital signs on SHEWs chart correctly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Follow the SHEWS ‘algorithm for action’ remembering to always consider the urine output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Record on fluid balance chart correctly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Monitor fluid input; oral or IV “Think Hydration”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Catheterise acutely unwell patients to accurately monitor  their output. Document any residual and act on findings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Take a urinalysis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Bloods must be taken daily or more frequently if indicated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Use SBAR to communicate with medical staff. Question doctors decisions if you have concerns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Initiate AKI NCG with risk factors &amp; Insults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Initiate AKI care bundle an with identified AKI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95288" y="4046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5000" b="1" dirty="0" smtClean="0">
                <a:solidFill>
                  <a:srgbClr val="4F81BD">
                    <a:satMod val="150000"/>
                  </a:srgbClr>
                </a:solidFill>
              </a:rPr>
              <a:t>Questions</a:t>
            </a:r>
            <a:endParaRPr lang="en-GB" sz="5000" dirty="0">
              <a:solidFill>
                <a:prstClr val="black"/>
              </a:solidFill>
            </a:endParaRPr>
          </a:p>
        </p:txBody>
      </p:sp>
      <p:pic>
        <p:nvPicPr>
          <p:cNvPr id="57347" name="Picture 5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36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000" dirty="0" smtClean="0"/>
              <a:t> </a:t>
            </a:r>
            <a:r>
              <a:rPr lang="en-GB" sz="2400" dirty="0" smtClean="0"/>
              <a:t>What </a:t>
            </a:r>
            <a:r>
              <a:rPr lang="en-GB" sz="2400" dirty="0"/>
              <a:t>could </a:t>
            </a:r>
            <a:r>
              <a:rPr lang="en-GB" sz="2400" b="1" dirty="0"/>
              <a:t>medical</a:t>
            </a:r>
            <a:r>
              <a:rPr lang="en-GB" sz="2400" dirty="0"/>
              <a:t> </a:t>
            </a:r>
            <a:r>
              <a:rPr lang="en-GB" sz="2400" dirty="0" smtClean="0"/>
              <a:t>staff </a:t>
            </a:r>
            <a:r>
              <a:rPr lang="en-GB" sz="2400" dirty="0"/>
              <a:t>have done better?</a:t>
            </a:r>
            <a:br>
              <a:rPr lang="en-GB" sz="2400" dirty="0"/>
            </a:br>
            <a:endParaRPr lang="en-GB" sz="2400" dirty="0" smtClean="0"/>
          </a:p>
          <a:p>
            <a:r>
              <a:rPr lang="en-GB" sz="2400" dirty="0" smtClean="0"/>
              <a:t>Communicate with nursing staff using SBAR</a:t>
            </a:r>
          </a:p>
          <a:p>
            <a:pPr lvl="0"/>
            <a:r>
              <a:rPr lang="en-GB" sz="2400" dirty="0" smtClean="0"/>
              <a:t>Review </a:t>
            </a:r>
            <a:r>
              <a:rPr lang="en-GB" sz="2400" dirty="0"/>
              <a:t>recent creatinine and order </a:t>
            </a:r>
            <a:r>
              <a:rPr lang="en-GB" sz="2400" dirty="0" smtClean="0"/>
              <a:t>U&amp;E / FRP </a:t>
            </a:r>
            <a:r>
              <a:rPr lang="en-GB" sz="2400" dirty="0"/>
              <a:t>blood tests daily due to risk factors</a:t>
            </a:r>
          </a:p>
          <a:p>
            <a:pPr lvl="0"/>
            <a:r>
              <a:rPr lang="en-GB" sz="2400" dirty="0"/>
              <a:t>Review medications due to risk factors. Stop nephrotoxic drugs with AKI insult. Stop Gliclazide with hypoglycaemia and Amlodipine with hypotension cause for AKI) </a:t>
            </a:r>
          </a:p>
          <a:p>
            <a:pPr lvl="0"/>
            <a:r>
              <a:rPr lang="en-GB" sz="2400" dirty="0"/>
              <a:t>Initiate AKI care bundle checklist as AKI </a:t>
            </a:r>
            <a:r>
              <a:rPr lang="en-GB" sz="2400" dirty="0" smtClean="0"/>
              <a:t>with Identified AKIs</a:t>
            </a:r>
            <a:endParaRPr lang="en-GB" sz="2400" dirty="0"/>
          </a:p>
          <a:p>
            <a:pPr lvl="0"/>
            <a:r>
              <a:rPr lang="en-GB" sz="2400" dirty="0"/>
              <a:t>Prescribe and monitor fluid </a:t>
            </a:r>
            <a:r>
              <a:rPr lang="en-GB" sz="2400" dirty="0" smtClean="0"/>
              <a:t>challenges</a:t>
            </a:r>
          </a:p>
          <a:p>
            <a:pPr lvl="0"/>
            <a:r>
              <a:rPr lang="en-GB" sz="2400" dirty="0" smtClean="0"/>
              <a:t>Question fluid balance and urine output</a:t>
            </a:r>
            <a:endParaRPr lang="en-GB" sz="2400" dirty="0"/>
          </a:p>
          <a:p>
            <a:pPr lvl="0"/>
            <a:r>
              <a:rPr lang="en-GB" sz="2400" dirty="0"/>
              <a:t>Seek more senior help </a:t>
            </a:r>
            <a:r>
              <a:rPr lang="en-GB" sz="2400" dirty="0" smtClean="0"/>
              <a:t>earlier</a:t>
            </a: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5486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5000" b="1" dirty="0" smtClean="0">
                <a:solidFill>
                  <a:srgbClr val="4F81BD">
                    <a:satMod val="150000"/>
                  </a:srgbClr>
                </a:solidFill>
              </a:rPr>
              <a:t>Questions</a:t>
            </a:r>
            <a:endParaRPr lang="en-GB" sz="5000" dirty="0">
              <a:solidFill>
                <a:prstClr val="black"/>
              </a:solidFill>
            </a:endParaRPr>
          </a:p>
        </p:txBody>
      </p:sp>
      <p:pic>
        <p:nvPicPr>
          <p:cNvPr id="7" name="Picture 5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5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satMod val="150000"/>
                  </a:schemeClr>
                </a:solidFill>
              </a:rPr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When should the renal team have been informed?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When Cr &gt; 350 or any degree of AKI and …</a:t>
            </a:r>
          </a:p>
          <a:p>
            <a:r>
              <a:rPr lang="en-GB" sz="2400" dirty="0"/>
              <a:t>Oliguria &gt; 12 hours after haemodynamically stabilised (BP &gt; 100mmHg) or &gt; 6 hours if BP has been normal</a:t>
            </a:r>
          </a:p>
          <a:p>
            <a:r>
              <a:rPr lang="en-GB" sz="2400" dirty="0"/>
              <a:t>Hyperkalaemia resistant to medical treatment</a:t>
            </a:r>
          </a:p>
          <a:p>
            <a:r>
              <a:rPr lang="en-GB" sz="2400" dirty="0"/>
              <a:t>Pulmonary oedema</a:t>
            </a:r>
          </a:p>
          <a:p>
            <a:r>
              <a:rPr lang="en-GB" sz="2400" dirty="0"/>
              <a:t>Severe acidosis</a:t>
            </a:r>
          </a:p>
          <a:p>
            <a:r>
              <a:rPr lang="en-GB" sz="2400" dirty="0"/>
              <a:t>Blood and protein in urine (suspecting intra-renal cause)</a:t>
            </a:r>
          </a:p>
          <a:p>
            <a:r>
              <a:rPr lang="en-GB" sz="2400" dirty="0"/>
              <a:t>AKI due to poisoning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164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b="1" dirty="0" smtClean="0">
                <a:solidFill>
                  <a:srgbClr val="0070C0"/>
                </a:solidFill>
              </a:rPr>
              <a:t>A Summary</a:t>
            </a:r>
            <a:br>
              <a:rPr lang="en-GB" altLang="en-US" sz="4000" b="1" dirty="0" smtClean="0">
                <a:solidFill>
                  <a:srgbClr val="0070C0"/>
                </a:solidFill>
              </a:rPr>
            </a:br>
            <a:r>
              <a:rPr lang="en-GB" altLang="en-US" sz="4000" b="1" dirty="0" smtClean="0">
                <a:solidFill>
                  <a:srgbClr val="0070C0"/>
                </a:solidFill>
              </a:rPr>
              <a:t>Monitoring and Assessment of AKI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18864" y="2424137"/>
            <a:ext cx="8229600" cy="3813175"/>
          </a:xfrm>
        </p:spPr>
        <p:txBody>
          <a:bodyPr rtlCol="0">
            <a:normAutofit/>
          </a:bodyPr>
          <a:lstStyle/>
          <a:p>
            <a:pPr mar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altLang="en-US" sz="3000" dirty="0" smtClean="0">
                <a:latin typeface="+mj-lt"/>
              </a:rPr>
              <a:t>How can we do this in our everyday practice?</a:t>
            </a:r>
          </a:p>
          <a:p>
            <a:pPr mar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altLang="en-US" sz="15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000" dirty="0" smtClean="0">
                <a:latin typeface="+mj-lt"/>
              </a:rPr>
              <a:t>Care Rounding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000" dirty="0" smtClean="0">
                <a:latin typeface="+mj-lt"/>
              </a:rPr>
              <a:t>Deteriorating Patient Pathway (DPP)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000" dirty="0"/>
              <a:t>AKI Nursing Care Guideline (NCG20)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000" dirty="0"/>
              <a:t>AKI Care Bundle (PD7621)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altLang="en-US" sz="3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altLang="en-US" sz="3000" dirty="0" smtClean="0">
              <a:latin typeface="+mj-lt"/>
            </a:endParaRPr>
          </a:p>
        </p:txBody>
      </p:sp>
      <p:pic>
        <p:nvPicPr>
          <p:cNvPr id="68611" name="Picture 3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Close slide 1 of 4</a:t>
            </a:r>
          </a:p>
        </p:txBody>
      </p:sp>
    </p:spTree>
    <p:extLst>
      <p:ext uri="{BB962C8B-B14F-4D97-AF65-F5344CB8AC3E}">
        <p14:creationId xmlns:p14="http://schemas.microsoft.com/office/powerpoint/2010/main" val="883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rgbClr val="0070C0"/>
                </a:solidFill>
              </a:rPr>
              <a:t>Identifying AKI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63725"/>
          <a:ext cx="8229600" cy="4493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27579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Stage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Urine Output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Relative Creatinine</a:t>
                      </a:r>
                      <a:r>
                        <a:rPr lang="en-GB" sz="1800" baseline="0" dirty="0" smtClean="0">
                          <a:latin typeface="+mj-lt"/>
                        </a:rPr>
                        <a:t>  Rise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Absolute Creatinine / creatinine rise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</a:tr>
              <a:tr h="727579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I</a:t>
                      </a:r>
                      <a:r>
                        <a:rPr lang="en-GB" sz="1800" baseline="0" dirty="0" smtClean="0">
                          <a:latin typeface="+mj-lt"/>
                        </a:rPr>
                        <a:t> (Early)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Less</a:t>
                      </a:r>
                      <a:r>
                        <a:rPr lang="en-GB" sz="1800" baseline="0" dirty="0" smtClean="0">
                          <a:latin typeface="+mj-lt"/>
                        </a:rPr>
                        <a:t> than </a:t>
                      </a:r>
                      <a:r>
                        <a:rPr lang="en-GB" sz="1800" baseline="0" smtClean="0">
                          <a:latin typeface="+mj-lt"/>
                        </a:rPr>
                        <a:t>0.5 ml/kg/hour </a:t>
                      </a:r>
                      <a:r>
                        <a:rPr lang="en-GB" sz="1800" baseline="0" dirty="0" smtClean="0">
                          <a:latin typeface="+mj-lt"/>
                        </a:rPr>
                        <a:t>for 6 hrs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1.5-2 fold rise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Greater than 26 </a:t>
                      </a:r>
                      <a:r>
                        <a:rPr lang="en-GB" sz="1800" dirty="0" err="1" smtClean="0">
                          <a:latin typeface="+mj-lt"/>
                        </a:rPr>
                        <a:t>umol</a:t>
                      </a:r>
                      <a:r>
                        <a:rPr lang="en-GB" sz="1800" dirty="0" smtClean="0">
                          <a:latin typeface="+mj-lt"/>
                        </a:rPr>
                        <a:t>/l 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</a:tr>
              <a:tr h="1188691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II</a:t>
                      </a:r>
                      <a:r>
                        <a:rPr lang="en-GB" sz="1800" baseline="0" dirty="0" smtClean="0">
                          <a:latin typeface="+mj-lt"/>
                        </a:rPr>
                        <a:t> (Moderate)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j-lt"/>
                        </a:rPr>
                        <a:t>Less</a:t>
                      </a:r>
                      <a:r>
                        <a:rPr lang="en-GB" sz="1800" baseline="0" dirty="0" smtClean="0">
                          <a:latin typeface="+mj-lt"/>
                        </a:rPr>
                        <a:t> than 0.5 ml/kg/hour for 12 hrs</a:t>
                      </a:r>
                      <a:endParaRPr lang="en-GB" sz="1800" dirty="0" smtClean="0">
                        <a:latin typeface="+mj-lt"/>
                      </a:endParaRPr>
                    </a:p>
                    <a:p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2-3 fold rise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</a:tr>
              <a:tr h="166303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III (severe)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j-lt"/>
                        </a:rPr>
                        <a:t>Less</a:t>
                      </a:r>
                      <a:r>
                        <a:rPr lang="en-GB" sz="1800" baseline="0" dirty="0" smtClean="0">
                          <a:latin typeface="+mj-lt"/>
                        </a:rPr>
                        <a:t> than </a:t>
                      </a:r>
                      <a:r>
                        <a:rPr lang="en-GB" sz="1800" baseline="0" smtClean="0">
                          <a:latin typeface="+mj-lt"/>
                        </a:rPr>
                        <a:t>0.5 ml/kg/hour </a:t>
                      </a:r>
                      <a:r>
                        <a:rPr lang="en-GB" sz="1800" baseline="0" dirty="0" smtClean="0">
                          <a:latin typeface="+mj-lt"/>
                        </a:rPr>
                        <a:t>for 24 hrs or anuria greater than 12 hr</a:t>
                      </a:r>
                      <a:endParaRPr lang="en-GB" sz="1800" dirty="0" smtClean="0">
                        <a:latin typeface="+mj-lt"/>
                      </a:endParaRPr>
                    </a:p>
                    <a:p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Greater than</a:t>
                      </a:r>
                      <a:r>
                        <a:rPr lang="en-GB" sz="1800" baseline="0" dirty="0" smtClean="0">
                          <a:latin typeface="+mj-lt"/>
                        </a:rPr>
                        <a:t> 3 fold rise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Greater than 350umol/l (with a greater than</a:t>
                      </a:r>
                      <a:r>
                        <a:rPr lang="en-GB" sz="1800" baseline="0" dirty="0" smtClean="0">
                          <a:latin typeface="+mj-lt"/>
                        </a:rPr>
                        <a:t> 44 </a:t>
                      </a:r>
                      <a:r>
                        <a:rPr lang="en-GB" sz="1800" baseline="0" dirty="0" err="1" smtClean="0">
                          <a:latin typeface="+mj-lt"/>
                        </a:rPr>
                        <a:t>umol</a:t>
                      </a:r>
                      <a:r>
                        <a:rPr lang="en-GB" sz="1800" baseline="0" dirty="0" smtClean="0">
                          <a:latin typeface="+mj-lt"/>
                        </a:rPr>
                        <a:t>/l acute increase)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pic>
        <p:nvPicPr>
          <p:cNvPr id="22557" name="Picture 3" descr="STHFT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8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Intro slide 5 of 7</a:t>
            </a:r>
          </a:p>
        </p:txBody>
      </p:sp>
    </p:spTree>
    <p:extLst>
      <p:ext uri="{BB962C8B-B14F-4D97-AF65-F5344CB8AC3E}">
        <p14:creationId xmlns:p14="http://schemas.microsoft.com/office/powerpoint/2010/main" val="1587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Give all Patients Identified as having an AKI a Patient Information Leaflet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9" t="11581" r="33836" b="7401"/>
          <a:stretch/>
        </p:blipFill>
        <p:spPr bwMode="auto">
          <a:xfrm>
            <a:off x="2627784" y="1752516"/>
            <a:ext cx="3240360" cy="457801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55172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Arial" charset="0"/>
              </a:rPr>
              <a:t>PD7986</a:t>
            </a:r>
          </a:p>
        </p:txBody>
      </p:sp>
    </p:spTree>
    <p:extLst>
      <p:ext uri="{BB962C8B-B14F-4D97-AF65-F5344CB8AC3E}">
        <p14:creationId xmlns:p14="http://schemas.microsoft.com/office/powerpoint/2010/main" val="7991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252538"/>
            <a:ext cx="6985000" cy="4552950"/>
          </a:xfrm>
        </p:spPr>
      </p:pic>
      <p:pic>
        <p:nvPicPr>
          <p:cNvPr id="62466" name="Picture 3" descr="STHFT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Close slide 2 of 4</a:t>
            </a:r>
          </a:p>
        </p:txBody>
      </p:sp>
    </p:spTree>
    <p:extLst>
      <p:ext uri="{BB962C8B-B14F-4D97-AF65-F5344CB8AC3E}">
        <p14:creationId xmlns:p14="http://schemas.microsoft.com/office/powerpoint/2010/main" val="1705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rgbClr val="0070C0"/>
                </a:solidFill>
              </a:rPr>
              <a:t>Final Points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3000" smtClean="0"/>
              <a:t>Remember the AKI risk factors</a:t>
            </a:r>
          </a:p>
          <a:p>
            <a:pPr eaLnBrk="1" hangingPunct="1"/>
            <a:r>
              <a:rPr lang="en-GB" altLang="en-US" sz="3000" smtClean="0"/>
              <a:t>Always consider urine output even if the patient isn’t catheterised</a:t>
            </a:r>
          </a:p>
          <a:p>
            <a:pPr eaLnBrk="1" hangingPunct="1"/>
            <a:r>
              <a:rPr lang="en-GB" altLang="en-US" sz="3000" smtClean="0"/>
              <a:t>Ensure the AKI NCG is adhered to</a:t>
            </a:r>
          </a:p>
          <a:p>
            <a:pPr eaLnBrk="1" hangingPunct="1"/>
            <a:r>
              <a:rPr lang="en-GB" altLang="en-US" sz="3000" smtClean="0"/>
              <a:t>Ensure all patients at risk of AKI have been assessed</a:t>
            </a:r>
          </a:p>
          <a:p>
            <a:pPr eaLnBrk="1" hangingPunct="1"/>
            <a:r>
              <a:rPr lang="en-GB" altLang="en-US" sz="3000" smtClean="0"/>
              <a:t>Ensure all patients identified as having AKI have an AKI Care Bundle in their notes</a:t>
            </a:r>
          </a:p>
          <a:p>
            <a:pPr eaLnBrk="1" hangingPunct="1">
              <a:buFont typeface="Wingdings 2" pitchFamily="18" charset="2"/>
              <a:buNone/>
            </a:pPr>
            <a:endParaRPr lang="en-GB" altLang="en-US" sz="3000" smtClean="0"/>
          </a:p>
        </p:txBody>
      </p:sp>
      <p:pic>
        <p:nvPicPr>
          <p:cNvPr id="65539" name="Picture 3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Box 1"/>
          <p:cNvSpPr txBox="1">
            <a:spLocks noChangeArrowheads="1"/>
          </p:cNvSpPr>
          <p:nvPr/>
        </p:nvSpPr>
        <p:spPr bwMode="auto">
          <a:xfrm>
            <a:off x="468313" y="64230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Close slide 4 of 4</a:t>
            </a:r>
          </a:p>
        </p:txBody>
      </p:sp>
    </p:spTree>
    <p:extLst>
      <p:ext uri="{BB962C8B-B14F-4D97-AF65-F5344CB8AC3E}">
        <p14:creationId xmlns:p14="http://schemas.microsoft.com/office/powerpoint/2010/main" val="21046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idx="1"/>
          </p:nvPr>
        </p:nvSpPr>
        <p:spPr bwMode="auto">
          <a:xfrm>
            <a:off x="457200" y="5628381"/>
            <a:ext cx="8229600" cy="9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indent="0" algn="r">
              <a:buNone/>
            </a:pPr>
            <a:r>
              <a:rPr lang="en-GB" alt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Thank you for </a:t>
            </a:r>
            <a:r>
              <a:rPr lang="en-GB" altLang="en-US" sz="4000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your </a:t>
            </a:r>
            <a:r>
              <a:rPr lang="en-GB" altLang="en-US" sz="4000" b="1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time</a:t>
            </a:r>
            <a:endParaRPr lang="en-GB" altLang="en-US" sz="4000" b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 descr="C:\Users\chowns\Pictures\STOP 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69" y="1245072"/>
            <a:ext cx="7178462" cy="44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528" y="280218"/>
            <a:ext cx="8229600" cy="9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altLang="en-US" sz="4000" b="1" dirty="0" smtClean="0">
                <a:solidFill>
                  <a:srgbClr val="0070C0"/>
                </a:solidFill>
                <a:cs typeface="Arial" charset="0"/>
              </a:rPr>
              <a:t>Remember …</a:t>
            </a:r>
            <a:endParaRPr lang="en-GB" altLang="en-US" sz="4000" b="1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5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22338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0070C0"/>
                </a:solidFill>
              </a:rPr>
              <a:t>Who is at risk?</a:t>
            </a:r>
            <a:br>
              <a:rPr lang="en-GB" altLang="en-US" b="1" smtClean="0">
                <a:solidFill>
                  <a:srgbClr val="0070C0"/>
                </a:solidFill>
              </a:rPr>
            </a:br>
            <a:r>
              <a:rPr lang="en-GB" altLang="en-US" sz="2000" b="1" smtClean="0">
                <a:solidFill>
                  <a:srgbClr val="FF0000"/>
                </a:solidFill>
              </a:rPr>
              <a:t>At risk patient = High risk group + Insult</a:t>
            </a:r>
            <a:r>
              <a:rPr lang="en-GB" altLang="en-US" smtClean="0">
                <a:solidFill>
                  <a:srgbClr val="FF0000"/>
                </a:solidFill>
              </a:rPr>
              <a:t/>
            </a:r>
            <a:br>
              <a:rPr lang="en-GB" altLang="en-US" smtClean="0">
                <a:solidFill>
                  <a:srgbClr val="FF0000"/>
                </a:solidFill>
              </a:rPr>
            </a:br>
            <a:endParaRPr lang="en-GB" alt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80832"/>
              </p:ext>
            </p:extLst>
          </p:nvPr>
        </p:nvGraphicFramePr>
        <p:xfrm>
          <a:off x="250825" y="1873250"/>
          <a:ext cx="8642350" cy="457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/>
                <a:gridCol w="4321175"/>
              </a:tblGrid>
              <a:tr h="648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 smtClean="0"/>
                        <a:t>High Risk Groups</a:t>
                      </a:r>
                    </a:p>
                  </a:txBody>
                  <a:tcPr marL="91455" marR="9145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 smtClean="0"/>
                        <a:t>Common Insults</a:t>
                      </a:r>
                    </a:p>
                  </a:txBody>
                  <a:tcPr marL="91455" marR="91455" marT="45716" marB="45716"/>
                </a:tc>
              </a:tr>
              <a:tr h="3657284">
                <a:tc>
                  <a:txBody>
                    <a:bodyPr/>
                    <a:lstStyle/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Patients age is 65 and over</a:t>
                      </a:r>
                    </a:p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Patient has heart failure, liver disease or diabetes</a:t>
                      </a:r>
                    </a:p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Chronic kidney disease – adults with an estimated glomerular filtration rate (</a:t>
                      </a:r>
                      <a:r>
                        <a:rPr lang="en-GB" altLang="en-US" sz="1800" b="1" dirty="0" err="1" smtClean="0"/>
                        <a:t>eGFR</a:t>
                      </a:r>
                      <a:r>
                        <a:rPr lang="en-GB" altLang="en-US" sz="1800" b="1" dirty="0" smtClean="0"/>
                        <a:t>) less than 60 ml/min/1.73 m2 are at particular risk</a:t>
                      </a:r>
                    </a:p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History of AKI</a:t>
                      </a:r>
                    </a:p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Multiple Myeloma</a:t>
                      </a:r>
                    </a:p>
                  </a:txBody>
                  <a:tcPr marL="91455" marR="91455" marT="45716" marB="45716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Hypotension (absolute relative)</a:t>
                      </a:r>
                    </a:p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Sepsis</a:t>
                      </a:r>
                    </a:p>
                    <a:p>
                      <a:pPr marL="342900" lvl="1" indent="-342900" eaLnBrk="1" hangingPunct="1">
                        <a:buClr>
                          <a:srgbClr val="0070C0"/>
                        </a:buClr>
                        <a:buSzPct val="95000"/>
                        <a:buFont typeface="Arial" charset="0"/>
                        <a:buChar char="•"/>
                      </a:pPr>
                      <a:r>
                        <a:rPr lang="en-GB" altLang="en-US" sz="1800" b="1" dirty="0" smtClean="0"/>
                        <a:t>Use of iodinated contrast agents (contrast scan) within the past week.</a:t>
                      </a:r>
                    </a:p>
                    <a:p>
                      <a:pPr marL="342900" lvl="1" indent="-342900" eaLnBrk="1" hangingPunct="1">
                        <a:buClr>
                          <a:srgbClr val="0070C0"/>
                        </a:buClr>
                        <a:buSzPct val="95000"/>
                        <a:buFont typeface="Arial" charset="0"/>
                        <a:buChar char="•"/>
                      </a:pPr>
                      <a:r>
                        <a:rPr lang="en-GB" altLang="en-US" sz="1800" b="1" dirty="0" smtClean="0"/>
                        <a:t>Use of drugs with nephrotoxic potential such as:</a:t>
                      </a:r>
                    </a:p>
                    <a:p>
                      <a:pPr marL="742950" lvl="2" indent="-342900" eaLnBrk="1" hangingPunct="1">
                        <a:buClr>
                          <a:srgbClr val="0070C0"/>
                        </a:buClr>
                        <a:buSzPct val="95000"/>
                        <a:buFont typeface="Courier New" pitchFamily="49" charset="0"/>
                        <a:buChar char="o"/>
                      </a:pPr>
                      <a:r>
                        <a:rPr lang="en-GB" altLang="en-US" sz="1800" b="1" dirty="0" smtClean="0"/>
                        <a:t>non-steroidal anti-inflammatory drugs (NSAIDs)</a:t>
                      </a:r>
                    </a:p>
                    <a:p>
                      <a:pPr marL="742950" lvl="2" indent="-342900" eaLnBrk="1" hangingPunct="1">
                        <a:buClr>
                          <a:srgbClr val="0070C0"/>
                        </a:buClr>
                        <a:buSzPct val="95000"/>
                        <a:buFont typeface="Courier New" pitchFamily="49" charset="0"/>
                        <a:buChar char="o"/>
                      </a:pPr>
                      <a:r>
                        <a:rPr lang="en-GB" altLang="en-US" sz="1800" b="1" dirty="0" smtClean="0"/>
                        <a:t>aminoglycosides, e.g. Gentamicin</a:t>
                      </a:r>
                    </a:p>
                    <a:p>
                      <a:pPr marL="74295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95000"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altLang="en-US" sz="1800" b="1" dirty="0" smtClean="0"/>
                        <a:t>angiotensin-converting enzyme (ACE) inhibitors, e.g. </a:t>
                      </a:r>
                      <a:r>
                        <a:rPr lang="en-GB" altLang="en-US" sz="1800" b="1" dirty="0" err="1" smtClean="0"/>
                        <a:t>Rampril</a:t>
                      </a:r>
                      <a:r>
                        <a:rPr lang="en-GB" altLang="en-US" sz="1800" b="1" dirty="0" smtClean="0"/>
                        <a:t> angiotensin II receptor antagonists (ARBs), e.g. Losartan</a:t>
                      </a:r>
                    </a:p>
                    <a:p>
                      <a:pPr marL="742950" lvl="2" indent="-342900" eaLnBrk="1" hangingPunct="1">
                        <a:buClr>
                          <a:srgbClr val="0070C0"/>
                        </a:buClr>
                        <a:buSzPct val="95000"/>
                        <a:buFont typeface="Courier New" pitchFamily="49" charset="0"/>
                        <a:buChar char="o"/>
                      </a:pPr>
                      <a:r>
                        <a:rPr lang="en-GB" altLang="en-US" sz="1800" b="1" dirty="0" smtClean="0"/>
                        <a:t> and diuretics</a:t>
                      </a:r>
                    </a:p>
                  </a:txBody>
                  <a:tcPr marL="91455" marR="91455" marT="45716" marB="45716"/>
                </a:tc>
              </a:tr>
            </a:tbl>
          </a:graphicData>
        </a:graphic>
      </p:graphicFrame>
      <p:pic>
        <p:nvPicPr>
          <p:cNvPr id="24589" name="Picture 3" descr="STHFT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Box 1"/>
          <p:cNvSpPr txBox="1">
            <a:spLocks noChangeArrowheads="1"/>
          </p:cNvSpPr>
          <p:nvPr/>
        </p:nvSpPr>
        <p:spPr bwMode="auto">
          <a:xfrm>
            <a:off x="323850" y="64230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Intro slide 6 of 7</a:t>
            </a:r>
          </a:p>
        </p:txBody>
      </p:sp>
    </p:spTree>
    <p:extLst>
      <p:ext uri="{BB962C8B-B14F-4D97-AF65-F5344CB8AC3E}">
        <p14:creationId xmlns:p14="http://schemas.microsoft.com/office/powerpoint/2010/main" val="7999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1080120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0070C0"/>
                </a:solidFill>
              </a:rPr>
              <a:t>Nursing Care Guideline (NCG) and</a:t>
            </a:r>
            <a:br>
              <a:rPr lang="en-GB" altLang="en-US" sz="4000" b="1" dirty="0" smtClean="0">
                <a:solidFill>
                  <a:srgbClr val="0070C0"/>
                </a:solidFill>
              </a:rPr>
            </a:br>
            <a:r>
              <a:rPr lang="en-GB" altLang="en-US" sz="4000" b="1" dirty="0" smtClean="0">
                <a:solidFill>
                  <a:srgbClr val="0070C0"/>
                </a:solidFill>
              </a:rPr>
              <a:t>AKI Care Bundle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565"/>
          </a:xfrm>
        </p:spPr>
        <p:txBody>
          <a:bodyPr/>
          <a:lstStyle/>
          <a:p>
            <a:pPr eaLnBrk="1" hangingPunct="1"/>
            <a:r>
              <a:rPr lang="en-GB" altLang="en-US" sz="2600" dirty="0"/>
              <a:t>The new NCG has been produced to help nurses caring for patients with or at increased risk of AKI</a:t>
            </a:r>
          </a:p>
          <a:p>
            <a:r>
              <a:rPr lang="en-GB" altLang="en-US" sz="2400" dirty="0"/>
              <a:t>Patient’s from high risk groups with an identified insult are at high risk of developing AKI &amp; need to be assessed by Medical, Nursing &amp; Pharmacy staff which should include a review of medications, SHEWS &amp; Urine Output monitoring. Make sure daily &amp; post operative bloods are taken to monitor creatinine levels. </a:t>
            </a:r>
          </a:p>
          <a:p>
            <a:r>
              <a:rPr lang="en-GB" altLang="en-US" sz="2600" dirty="0" smtClean="0"/>
              <a:t>If </a:t>
            </a:r>
            <a:r>
              <a:rPr lang="en-GB" altLang="en-US" sz="2600" dirty="0"/>
              <a:t>identified as having AKI the AKI Care Bundle Checklist should be included in </a:t>
            </a:r>
            <a:r>
              <a:rPr lang="en-GB" altLang="en-US" sz="2600" dirty="0" smtClean="0"/>
              <a:t>the patients </a:t>
            </a:r>
            <a:r>
              <a:rPr lang="en-GB" altLang="en-US" sz="2600" dirty="0"/>
              <a:t>notes, medical staff informed</a:t>
            </a:r>
          </a:p>
          <a:p>
            <a:pPr eaLnBrk="1" hangingPunct="1"/>
            <a:endParaRPr lang="en-GB" altLang="en-US" sz="3000" dirty="0" smtClean="0"/>
          </a:p>
        </p:txBody>
      </p:sp>
      <p:pic>
        <p:nvPicPr>
          <p:cNvPr id="26627" name="Picture 3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323850" y="64230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prstClr val="black"/>
                </a:solidFill>
                <a:latin typeface="Arial" charset="0"/>
              </a:rPr>
              <a:t>STH Acute Kidney Injury (AKI) Project						Intro slide 7 of 7</a:t>
            </a:r>
          </a:p>
        </p:txBody>
      </p:sp>
    </p:spTree>
    <p:extLst>
      <p:ext uri="{BB962C8B-B14F-4D97-AF65-F5344CB8AC3E}">
        <p14:creationId xmlns:p14="http://schemas.microsoft.com/office/powerpoint/2010/main" val="3052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61" name="Group 7"/>
          <p:cNvGrpSpPr>
            <a:grpSpLocks/>
          </p:cNvGrpSpPr>
          <p:nvPr/>
        </p:nvGrpSpPr>
        <p:grpSpPr bwMode="auto">
          <a:xfrm>
            <a:off x="-117475" y="115888"/>
            <a:ext cx="9369425" cy="6597650"/>
            <a:chOff x="-164" y="0"/>
            <a:chExt cx="5902" cy="4156"/>
          </a:xfrm>
        </p:grpSpPr>
        <p:pic>
          <p:nvPicPr>
            <p:cNvPr id="7066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4" y="0"/>
              <a:ext cx="2953" cy="41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0663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95" y="0"/>
              <a:ext cx="2943" cy="41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58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0350"/>
            <a:ext cx="4605337" cy="643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H Slide Pac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2161</Words>
  <Application>Microsoft Office PowerPoint</Application>
  <PresentationFormat>On-screen Show (4:3)</PresentationFormat>
  <Paragraphs>328</Paragraphs>
  <Slides>53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STH Slide Pack Template</vt:lpstr>
      <vt:lpstr>An Introduction to Acute Kidney Injury (AKI)</vt:lpstr>
      <vt:lpstr>The session will cover:</vt:lpstr>
      <vt:lpstr>What is Acute Kidney Injury (AKI)?</vt:lpstr>
      <vt:lpstr>NCEPOD ‘Adding Insult to Injury’ Report</vt:lpstr>
      <vt:lpstr>Identifying AKI </vt:lpstr>
      <vt:lpstr>Who is at risk? At risk patient = High risk group + Insult </vt:lpstr>
      <vt:lpstr>Nursing Care Guideline (NCG) and AKI Care Bundle</vt:lpstr>
      <vt:lpstr>PowerPoint Presentation</vt:lpstr>
      <vt:lpstr>PowerPoint Presentation</vt:lpstr>
      <vt:lpstr>An AKI Case Study  What would you do differently?</vt:lpstr>
      <vt:lpstr>PowerPoint Presentation</vt:lpstr>
      <vt:lpstr>Audrey – Day 1</vt:lpstr>
      <vt:lpstr>PowerPoint Presentation</vt:lpstr>
      <vt:lpstr>PowerPoint Presentation</vt:lpstr>
      <vt:lpstr>PowerPoint Presentation</vt:lpstr>
      <vt:lpstr>                                      Questions        </vt:lpstr>
      <vt:lpstr>Audrey Roberts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Questions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A Summary Monitoring and Assessment of AKI</vt:lpstr>
      <vt:lpstr>Give all Patients Identified as having an AKI a Patient Information Leaflet</vt:lpstr>
      <vt:lpstr>PowerPoint Presentation</vt:lpstr>
      <vt:lpstr>Final Points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</dc:creator>
  <cp:lastModifiedBy>mdillon</cp:lastModifiedBy>
  <cp:revision>7</cp:revision>
  <dcterms:created xsi:type="dcterms:W3CDTF">2015-06-11T10:24:06Z</dcterms:created>
  <dcterms:modified xsi:type="dcterms:W3CDTF">2015-11-16T14:47:54Z</dcterms:modified>
</cp:coreProperties>
</file>