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  <p:sldMasterId id="2147483806" r:id="rId5"/>
    <p:sldMasterId id="2147483833" r:id="rId6"/>
    <p:sldMasterId id="2147483849" r:id="rId7"/>
    <p:sldMasterId id="2147483864" r:id="rId8"/>
    <p:sldMasterId id="2147483916" r:id="rId9"/>
    <p:sldMasterId id="2147483932" r:id="rId10"/>
    <p:sldMasterId id="2147483947" r:id="rId11"/>
    <p:sldMasterId id="2147483959" r:id="rId12"/>
    <p:sldMasterId id="2147483975" r:id="rId13"/>
    <p:sldMasterId id="2147483987" r:id="rId14"/>
    <p:sldMasterId id="2147483999" r:id="rId15"/>
  </p:sldMasterIdLst>
  <p:notesMasterIdLst>
    <p:notesMasterId r:id="rId51"/>
  </p:notesMasterIdLst>
  <p:sldIdLst>
    <p:sldId id="435" r:id="rId16"/>
    <p:sldId id="555" r:id="rId17"/>
    <p:sldId id="556" r:id="rId18"/>
    <p:sldId id="557" r:id="rId19"/>
    <p:sldId id="558" r:id="rId20"/>
    <p:sldId id="559" r:id="rId21"/>
    <p:sldId id="560" r:id="rId22"/>
    <p:sldId id="561" r:id="rId23"/>
    <p:sldId id="562" r:id="rId24"/>
    <p:sldId id="541" r:id="rId25"/>
    <p:sldId id="542" r:id="rId26"/>
    <p:sldId id="543" r:id="rId27"/>
    <p:sldId id="544" r:id="rId28"/>
    <p:sldId id="545" r:id="rId29"/>
    <p:sldId id="546" r:id="rId30"/>
    <p:sldId id="547" r:id="rId31"/>
    <p:sldId id="548" r:id="rId32"/>
    <p:sldId id="549" r:id="rId33"/>
    <p:sldId id="550" r:id="rId34"/>
    <p:sldId id="551" r:id="rId35"/>
    <p:sldId id="552" r:id="rId36"/>
    <p:sldId id="553" r:id="rId37"/>
    <p:sldId id="554" r:id="rId38"/>
    <p:sldId id="532" r:id="rId39"/>
    <p:sldId id="533" r:id="rId40"/>
    <p:sldId id="534" r:id="rId41"/>
    <p:sldId id="535" r:id="rId42"/>
    <p:sldId id="536" r:id="rId43"/>
    <p:sldId id="537" r:id="rId44"/>
    <p:sldId id="538" r:id="rId45"/>
    <p:sldId id="539" r:id="rId46"/>
    <p:sldId id="527" r:id="rId47"/>
    <p:sldId id="530" r:id="rId48"/>
    <p:sldId id="528" r:id="rId49"/>
    <p:sldId id="531" r:id="rId50"/>
  </p:sldIdLst>
  <p:sldSz cx="9144000" cy="5143500" type="screen16x9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684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372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058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7449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4290" algn="l" defTabSz="456842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1132" algn="l" defTabSz="456842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198000" algn="l" defTabSz="456842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4856" algn="l" defTabSz="456842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C.Pearce" initials="D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2539" autoAdjust="0"/>
  </p:normalViewPr>
  <p:slideViewPr>
    <p:cSldViewPr>
      <p:cViewPr>
        <p:scale>
          <a:sx n="90" d="100"/>
          <a:sy n="90" d="100"/>
        </p:scale>
        <p:origin x="-1410" y="-462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76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rr-storage-live\SASCode\Workrequests\2016%20data\Regional%20meetings\Regional%20meeting%20North%20West\Data%20from%20units\Home%20therapies%20updated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rr-storage-live\SASCode\Workrequests\2016%20data\Regional%20meetings\Regional%20meeting%20North%20West\Data%20from%20units\Home%20therapies%20updat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r-storage-live\SASCode\Workrequests\2016%20data\Regional%20meetings\Regional%20meeting%20North%20West\Data%20from%20units\Home%20therapies%20updated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rr-storage-live\SASCode\Workrequests\2016%20data\Regional%20meetings\Regional%20meeting%20North%20West\Data%20from%20units\Home%20therapies%20updated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rr-storage-live\SASCode\Workrequests\2016%20data\Regional%20meetings\Regional%20meeting%20North%20West\Data%20from%20units\Home%20therapies%20updated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rr-storage-live\SASCode\Workrequests\2016%20data\Regional%20meetings\Regional%20meeting%20North%20West\Data%20from%20units\Home%20therapies%20update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richardfluck\Documents\KT_to_send_V2.1%20Work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7797186423378E-2"/>
          <c:y val="3.0364872536883459E-2"/>
          <c:w val="0.85970068416183232"/>
          <c:h val="0.713601294606907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'Table 13_1'!$P$70</c:f>
              <c:strCache>
                <c:ptCount val="1"/>
                <c:pt idx="0">
                  <c:v>PD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13_1'!$O$71:$O$88</c:f>
              <c:strCache>
                <c:ptCount val="18"/>
                <c:pt idx="0">
                  <c:v>Liv Ain</c:v>
                </c:pt>
                <c:pt idx="1">
                  <c:v>Liv Roy</c:v>
                </c:pt>
                <c:pt idx="2">
                  <c:v>M RI</c:v>
                </c:pt>
                <c:pt idx="3">
                  <c:v>Prestn</c:v>
                </c:pt>
                <c:pt idx="4">
                  <c:v>Salford</c:v>
                </c:pt>
                <c:pt idx="5">
                  <c:v>Wirral</c:v>
                </c:pt>
                <c:pt idx="6">
                  <c:v>England</c:v>
                </c:pt>
                <c:pt idx="7">
                  <c:v>UK</c:v>
                </c:pt>
                <c:pt idx="10">
                  <c:v>Liv Ain</c:v>
                </c:pt>
                <c:pt idx="11">
                  <c:v>Liv Roy</c:v>
                </c:pt>
                <c:pt idx="12">
                  <c:v>M RI</c:v>
                </c:pt>
                <c:pt idx="13">
                  <c:v>Prestn</c:v>
                </c:pt>
                <c:pt idx="14">
                  <c:v>Salford</c:v>
                </c:pt>
                <c:pt idx="15">
                  <c:v>Wirral</c:v>
                </c:pt>
                <c:pt idx="16">
                  <c:v>England</c:v>
                </c:pt>
                <c:pt idx="17">
                  <c:v>UK</c:v>
                </c:pt>
              </c:strCache>
            </c:strRef>
          </c:cat>
          <c:val>
            <c:numRef>
              <c:f>'Table 13_1'!$T$71:$T$88</c:f>
              <c:numCache>
                <c:formatCode>0.0</c:formatCode>
                <c:ptCount val="18"/>
                <c:pt idx="0">
                  <c:v>7.6142131979695442</c:v>
                </c:pt>
                <c:pt idx="1">
                  <c:v>15.158371040723981</c:v>
                </c:pt>
                <c:pt idx="2">
                  <c:v>16.077738515901061</c:v>
                </c:pt>
                <c:pt idx="3">
                  <c:v>11.111111111111111</c:v>
                </c:pt>
                <c:pt idx="4">
                  <c:v>23.728813559322035</c:v>
                </c:pt>
                <c:pt idx="5">
                  <c:v>17.748917748917751</c:v>
                </c:pt>
                <c:pt idx="6">
                  <c:v>14.574072394085094</c:v>
                </c:pt>
                <c:pt idx="7">
                  <c:v>14.251437711848268</c:v>
                </c:pt>
                <c:pt idx="10">
                  <c:v>11.981566820276496</c:v>
                </c:pt>
                <c:pt idx="11">
                  <c:v>16.628175519630485</c:v>
                </c:pt>
                <c:pt idx="12">
                  <c:v>10.616438356164384</c:v>
                </c:pt>
                <c:pt idx="13">
                  <c:v>6.6225165562913908</c:v>
                </c:pt>
                <c:pt idx="14">
                  <c:v>20.857699805068226</c:v>
                </c:pt>
                <c:pt idx="15">
                  <c:v>9.9547511312217196</c:v>
                </c:pt>
                <c:pt idx="16">
                  <c:v>12.725769787146104</c:v>
                </c:pt>
                <c:pt idx="17">
                  <c:v>12.64481143702243</c:v>
                </c:pt>
              </c:numCache>
            </c:numRef>
          </c:val>
        </c:ser>
        <c:ser>
          <c:idx val="1"/>
          <c:order val="1"/>
          <c:tx>
            <c:strRef>
              <c:f>'Table 13_1'!$Q$70</c:f>
              <c:strCache>
                <c:ptCount val="1"/>
                <c:pt idx="0">
                  <c:v>HHD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13_1'!$O$71:$O$88</c:f>
              <c:strCache>
                <c:ptCount val="18"/>
                <c:pt idx="0">
                  <c:v>Liv Ain</c:v>
                </c:pt>
                <c:pt idx="1">
                  <c:v>Liv Roy</c:v>
                </c:pt>
                <c:pt idx="2">
                  <c:v>M RI</c:v>
                </c:pt>
                <c:pt idx="3">
                  <c:v>Prestn</c:v>
                </c:pt>
                <c:pt idx="4">
                  <c:v>Salford</c:v>
                </c:pt>
                <c:pt idx="5">
                  <c:v>Wirral</c:v>
                </c:pt>
                <c:pt idx="6">
                  <c:v>England</c:v>
                </c:pt>
                <c:pt idx="7">
                  <c:v>UK</c:v>
                </c:pt>
                <c:pt idx="10">
                  <c:v>Liv Ain</c:v>
                </c:pt>
                <c:pt idx="11">
                  <c:v>Liv Roy</c:v>
                </c:pt>
                <c:pt idx="12">
                  <c:v>M RI</c:v>
                </c:pt>
                <c:pt idx="13">
                  <c:v>Prestn</c:v>
                </c:pt>
                <c:pt idx="14">
                  <c:v>Salford</c:v>
                </c:pt>
                <c:pt idx="15">
                  <c:v>Wirral</c:v>
                </c:pt>
                <c:pt idx="16">
                  <c:v>England</c:v>
                </c:pt>
                <c:pt idx="17">
                  <c:v>UK</c:v>
                </c:pt>
              </c:strCache>
            </c:strRef>
          </c:cat>
          <c:val>
            <c:numRef>
              <c:f>'Table 13_1'!$U$71:$U$88</c:f>
              <c:numCache>
                <c:formatCode>0.0</c:formatCode>
                <c:ptCount val="18"/>
                <c:pt idx="0">
                  <c:v>5.0761421319796955</c:v>
                </c:pt>
                <c:pt idx="1">
                  <c:v>4.9773755656108598</c:v>
                </c:pt>
                <c:pt idx="2">
                  <c:v>10.954063604240282</c:v>
                </c:pt>
                <c:pt idx="3">
                  <c:v>5.982905982905983</c:v>
                </c:pt>
                <c:pt idx="4">
                  <c:v>4.4491525423728815</c:v>
                </c:pt>
                <c:pt idx="5">
                  <c:v>0.4329004329004329</c:v>
                </c:pt>
                <c:pt idx="6">
                  <c:v>3.3384740996099067</c:v>
                </c:pt>
                <c:pt idx="7">
                  <c:v>3.4238488783943333</c:v>
                </c:pt>
                <c:pt idx="10">
                  <c:v>7.8341013824884786</c:v>
                </c:pt>
                <c:pt idx="11">
                  <c:v>7.8521939953810627</c:v>
                </c:pt>
                <c:pt idx="12">
                  <c:v>9.5890410958904102</c:v>
                </c:pt>
                <c:pt idx="13">
                  <c:v>6.7880794701986753</c:v>
                </c:pt>
                <c:pt idx="14">
                  <c:v>6.2378167641325533</c:v>
                </c:pt>
                <c:pt idx="15">
                  <c:v>4.5248868778280542</c:v>
                </c:pt>
                <c:pt idx="16">
                  <c:v>4.5174622855961974</c:v>
                </c:pt>
                <c:pt idx="17">
                  <c:v>4.4156484383252934</c:v>
                </c:pt>
              </c:numCache>
            </c:numRef>
          </c:val>
        </c:ser>
        <c:ser>
          <c:idx val="2"/>
          <c:order val="2"/>
          <c:tx>
            <c:strRef>
              <c:f>'Table 13_1'!$R$70</c:f>
              <c:strCache>
                <c:ptCount val="1"/>
                <c:pt idx="0">
                  <c:v>ICHD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13_1'!$O$71:$O$88</c:f>
              <c:strCache>
                <c:ptCount val="18"/>
                <c:pt idx="0">
                  <c:v>Liv Ain</c:v>
                </c:pt>
                <c:pt idx="1">
                  <c:v>Liv Roy</c:v>
                </c:pt>
                <c:pt idx="2">
                  <c:v>M RI</c:v>
                </c:pt>
                <c:pt idx="3">
                  <c:v>Prestn</c:v>
                </c:pt>
                <c:pt idx="4">
                  <c:v>Salford</c:v>
                </c:pt>
                <c:pt idx="5">
                  <c:v>Wirral</c:v>
                </c:pt>
                <c:pt idx="6">
                  <c:v>England</c:v>
                </c:pt>
                <c:pt idx="7">
                  <c:v>UK</c:v>
                </c:pt>
                <c:pt idx="10">
                  <c:v>Liv Ain</c:v>
                </c:pt>
                <c:pt idx="11">
                  <c:v>Liv Roy</c:v>
                </c:pt>
                <c:pt idx="12">
                  <c:v>M RI</c:v>
                </c:pt>
                <c:pt idx="13">
                  <c:v>Prestn</c:v>
                </c:pt>
                <c:pt idx="14">
                  <c:v>Salford</c:v>
                </c:pt>
                <c:pt idx="15">
                  <c:v>Wirral</c:v>
                </c:pt>
                <c:pt idx="16">
                  <c:v>England</c:v>
                </c:pt>
                <c:pt idx="17">
                  <c:v>UK</c:v>
                </c:pt>
              </c:strCache>
            </c:strRef>
          </c:cat>
          <c:val>
            <c:numRef>
              <c:f>'Table 13_1'!$V$71:$V$88</c:f>
              <c:numCache>
                <c:formatCode>0.0</c:formatCode>
                <c:ptCount val="18"/>
                <c:pt idx="0">
                  <c:v>87.309644670050758</c:v>
                </c:pt>
                <c:pt idx="1">
                  <c:v>79.864253393665166</c:v>
                </c:pt>
                <c:pt idx="2">
                  <c:v>72.96819787985865</c:v>
                </c:pt>
                <c:pt idx="3">
                  <c:v>82.90598290598291</c:v>
                </c:pt>
                <c:pt idx="4">
                  <c:v>71.822033898305079</c:v>
                </c:pt>
                <c:pt idx="5">
                  <c:v>81.818181818181827</c:v>
                </c:pt>
                <c:pt idx="6">
                  <c:v>82.087453506304996</c:v>
                </c:pt>
                <c:pt idx="7">
                  <c:v>82.324713409757393</c:v>
                </c:pt>
                <c:pt idx="10">
                  <c:v>80.184331797235018</c:v>
                </c:pt>
                <c:pt idx="11">
                  <c:v>75.519630484988454</c:v>
                </c:pt>
                <c:pt idx="12">
                  <c:v>79.794520547945197</c:v>
                </c:pt>
                <c:pt idx="13">
                  <c:v>86.589403973509931</c:v>
                </c:pt>
                <c:pt idx="14">
                  <c:v>72.904483430799218</c:v>
                </c:pt>
                <c:pt idx="15">
                  <c:v>85.520361990950221</c:v>
                </c:pt>
                <c:pt idx="16">
                  <c:v>82.756767927257698</c:v>
                </c:pt>
                <c:pt idx="17">
                  <c:v>82.939540124652282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198034944"/>
        <c:axId val="198036480"/>
      </c:barChart>
      <c:catAx>
        <c:axId val="198034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3600000"/>
          <a:lstStyle/>
          <a:p>
            <a:pPr>
              <a:defRPr sz="1200" b="0">
                <a:latin typeface="+mn-lt"/>
              </a:defRPr>
            </a:pPr>
            <a:endParaRPr lang="en-US"/>
          </a:p>
        </c:txPr>
        <c:crossAx val="198036480"/>
        <c:crosses val="autoZero"/>
        <c:auto val="1"/>
        <c:lblAlgn val="ctr"/>
        <c:lblOffset val="100"/>
        <c:noMultiLvlLbl val="0"/>
      </c:catAx>
      <c:valAx>
        <c:axId val="198036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300"/>
                </a:pPr>
                <a:r>
                  <a:rPr lang="en-US" sz="1300" b="0"/>
                  <a:t>Percentage</a:t>
                </a:r>
                <a:r>
                  <a:rPr lang="en-US" sz="1300" b="0" baseline="0"/>
                  <a:t> of patients</a:t>
                </a:r>
                <a:endParaRPr lang="en-US" sz="1300" b="0"/>
              </a:p>
            </c:rich>
          </c:tx>
          <c:layout>
            <c:manualLayout>
              <c:xMode val="edge"/>
              <c:yMode val="edge"/>
              <c:x val="6.3921283667075657E-3"/>
              <c:y val="0.2061849168142763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803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183592862003428"/>
          <c:y val="6.0665800203962755E-2"/>
          <c:w val="8.1385953835952055E-2"/>
          <c:h val="0.1559201935962388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2249833237759"/>
          <c:y val="4.9373314637040235E-2"/>
          <c:w val="0.86874937990653822"/>
          <c:h val="0.73424393868574644"/>
        </c:manualLayout>
      </c:layout>
      <c:stockChart>
        <c:ser>
          <c:idx val="0"/>
          <c:order val="0"/>
          <c:tx>
            <c:strRef>
              <c:f>'Figure 13.3'!$J$35</c:f>
              <c:strCache>
                <c:ptCount val="1"/>
                <c:pt idx="0">
                  <c:v>Median ICHD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triangle"/>
            <c:size val="3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multiLvlStrRef>
              <c:f>'Figure 13.3'!$H$36:$I$51</c:f>
              <c:multiLvlStrCache>
                <c:ptCount val="16"/>
                <c:lvl>
                  <c:pt idx="0">
                    <c:v>Liv Ain</c:v>
                  </c:pt>
                  <c:pt idx="1">
                    <c:v>Liv Ain</c:v>
                  </c:pt>
                  <c:pt idx="2">
                    <c:v>Liv Roy</c:v>
                  </c:pt>
                  <c:pt idx="3">
                    <c:v>Liv Roy</c:v>
                  </c:pt>
                  <c:pt idx="4">
                    <c:v>M RI</c:v>
                  </c:pt>
                  <c:pt idx="5">
                    <c:v>M RI</c:v>
                  </c:pt>
                  <c:pt idx="6">
                    <c:v>Prestn</c:v>
                  </c:pt>
                  <c:pt idx="7">
                    <c:v>Prestn</c:v>
                  </c:pt>
                  <c:pt idx="8">
                    <c:v>Salford</c:v>
                  </c:pt>
                  <c:pt idx="9">
                    <c:v>Salford</c:v>
                  </c:pt>
                  <c:pt idx="10">
                    <c:v>Wirral</c:v>
                  </c:pt>
                  <c:pt idx="11">
                    <c:v>Wirral</c:v>
                  </c:pt>
                  <c:pt idx="12">
                    <c:v>England</c:v>
                  </c:pt>
                  <c:pt idx="13">
                    <c:v>England</c:v>
                  </c:pt>
                  <c:pt idx="14">
                    <c:v>UK</c:v>
                  </c:pt>
                  <c:pt idx="15">
                    <c:v>UK</c:v>
                  </c:pt>
                </c:lvl>
                <c:lvl>
                  <c:pt idx="0">
                    <c:v>2011</c:v>
                  </c:pt>
                  <c:pt idx="1">
                    <c:v>2016</c:v>
                  </c:pt>
                  <c:pt idx="2">
                    <c:v>2011</c:v>
                  </c:pt>
                  <c:pt idx="3">
                    <c:v>2016</c:v>
                  </c:pt>
                  <c:pt idx="4">
                    <c:v>2011</c:v>
                  </c:pt>
                  <c:pt idx="5">
                    <c:v>2016</c:v>
                  </c:pt>
                  <c:pt idx="6">
                    <c:v>2011</c:v>
                  </c:pt>
                  <c:pt idx="7">
                    <c:v>2016</c:v>
                  </c:pt>
                  <c:pt idx="8">
                    <c:v>2011</c:v>
                  </c:pt>
                  <c:pt idx="9">
                    <c:v>2016</c:v>
                  </c:pt>
                  <c:pt idx="10">
                    <c:v>2011</c:v>
                  </c:pt>
                  <c:pt idx="11">
                    <c:v>2016</c:v>
                  </c:pt>
                  <c:pt idx="12">
                    <c:v>2011</c:v>
                  </c:pt>
                  <c:pt idx="13">
                    <c:v>2016</c:v>
                  </c:pt>
                  <c:pt idx="14">
                    <c:v>2011</c:v>
                  </c:pt>
                  <c:pt idx="15">
                    <c:v>2016</c:v>
                  </c:pt>
                </c:lvl>
              </c:multiLvlStrCache>
            </c:multiLvlStrRef>
          </c:cat>
          <c:val>
            <c:numRef>
              <c:f>'Figure 13.3'!$J$36:$J$51</c:f>
              <c:numCache>
                <c:formatCode>0.00</c:formatCode>
                <c:ptCount val="16"/>
                <c:pt idx="0">
                  <c:v>65.041752224999996</c:v>
                </c:pt>
                <c:pt idx="1">
                  <c:v>71.958932200000007</c:v>
                </c:pt>
                <c:pt idx="2">
                  <c:v>63.208761123000002</c:v>
                </c:pt>
                <c:pt idx="3">
                  <c:v>61.713894600000003</c:v>
                </c:pt>
                <c:pt idx="4">
                  <c:v>64.915811087999998</c:v>
                </c:pt>
                <c:pt idx="5">
                  <c:v>65.837097900000003</c:v>
                </c:pt>
                <c:pt idx="6">
                  <c:v>64.711841204999999</c:v>
                </c:pt>
                <c:pt idx="7">
                  <c:v>67.044490100000004</c:v>
                </c:pt>
                <c:pt idx="8">
                  <c:v>63.123887748000001</c:v>
                </c:pt>
                <c:pt idx="9">
                  <c:v>63.419575600000002</c:v>
                </c:pt>
                <c:pt idx="10">
                  <c:v>66.872005475999998</c:v>
                </c:pt>
                <c:pt idx="11">
                  <c:v>68.210814499999998</c:v>
                </c:pt>
                <c:pt idx="12">
                  <c:v>67.123887748000001</c:v>
                </c:pt>
                <c:pt idx="13">
                  <c:v>67.958932200000007</c:v>
                </c:pt>
                <c:pt idx="14">
                  <c:v>67.123887748000001</c:v>
                </c:pt>
                <c:pt idx="15">
                  <c:v>67.958932200000007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'Figure 13.3'!$L$35</c:f>
              <c:strCache>
                <c:ptCount val="1"/>
                <c:pt idx="0">
                  <c:v>Median PD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circle"/>
            <c:size val="3"/>
            <c:spPr>
              <a:solidFill>
                <a:srgbClr val="92D05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multiLvlStrRef>
              <c:f>'Figure 13.3'!$H$36:$I$51</c:f>
              <c:multiLvlStrCache>
                <c:ptCount val="16"/>
                <c:lvl>
                  <c:pt idx="0">
                    <c:v>Liv Ain</c:v>
                  </c:pt>
                  <c:pt idx="1">
                    <c:v>Liv Ain</c:v>
                  </c:pt>
                  <c:pt idx="2">
                    <c:v>Liv Roy</c:v>
                  </c:pt>
                  <c:pt idx="3">
                    <c:v>Liv Roy</c:v>
                  </c:pt>
                  <c:pt idx="4">
                    <c:v>M RI</c:v>
                  </c:pt>
                  <c:pt idx="5">
                    <c:v>M RI</c:v>
                  </c:pt>
                  <c:pt idx="6">
                    <c:v>Prestn</c:v>
                  </c:pt>
                  <c:pt idx="7">
                    <c:v>Prestn</c:v>
                  </c:pt>
                  <c:pt idx="8">
                    <c:v>Salford</c:v>
                  </c:pt>
                  <c:pt idx="9">
                    <c:v>Salford</c:v>
                  </c:pt>
                  <c:pt idx="10">
                    <c:v>Wirral</c:v>
                  </c:pt>
                  <c:pt idx="11">
                    <c:v>Wirral</c:v>
                  </c:pt>
                  <c:pt idx="12">
                    <c:v>England</c:v>
                  </c:pt>
                  <c:pt idx="13">
                    <c:v>England</c:v>
                  </c:pt>
                  <c:pt idx="14">
                    <c:v>UK</c:v>
                  </c:pt>
                  <c:pt idx="15">
                    <c:v>UK</c:v>
                  </c:pt>
                </c:lvl>
                <c:lvl>
                  <c:pt idx="0">
                    <c:v>2011</c:v>
                  </c:pt>
                  <c:pt idx="1">
                    <c:v>2016</c:v>
                  </c:pt>
                  <c:pt idx="2">
                    <c:v>2011</c:v>
                  </c:pt>
                  <c:pt idx="3">
                    <c:v>2016</c:v>
                  </c:pt>
                  <c:pt idx="4">
                    <c:v>2011</c:v>
                  </c:pt>
                  <c:pt idx="5">
                    <c:v>2016</c:v>
                  </c:pt>
                  <c:pt idx="6">
                    <c:v>2011</c:v>
                  </c:pt>
                  <c:pt idx="7">
                    <c:v>2016</c:v>
                  </c:pt>
                  <c:pt idx="8">
                    <c:v>2011</c:v>
                  </c:pt>
                  <c:pt idx="9">
                    <c:v>2016</c:v>
                  </c:pt>
                  <c:pt idx="10">
                    <c:v>2011</c:v>
                  </c:pt>
                  <c:pt idx="11">
                    <c:v>2016</c:v>
                  </c:pt>
                  <c:pt idx="12">
                    <c:v>2011</c:v>
                  </c:pt>
                  <c:pt idx="13">
                    <c:v>2016</c:v>
                  </c:pt>
                  <c:pt idx="14">
                    <c:v>2011</c:v>
                  </c:pt>
                  <c:pt idx="15">
                    <c:v>2016</c:v>
                  </c:pt>
                </c:lvl>
              </c:multiLvlStrCache>
            </c:multiLvlStrRef>
          </c:cat>
          <c:val>
            <c:numRef>
              <c:f>'Figure 13.3'!$L$36:$L$51</c:f>
              <c:numCache>
                <c:formatCode>0.00</c:formatCode>
                <c:ptCount val="16"/>
                <c:pt idx="0">
                  <c:v>61.711156742</c:v>
                </c:pt>
                <c:pt idx="1">
                  <c:v>59.045859</c:v>
                </c:pt>
                <c:pt idx="2">
                  <c:v>58.291581108999999</c:v>
                </c:pt>
                <c:pt idx="3">
                  <c:v>62.128678999999998</c:v>
                </c:pt>
                <c:pt idx="4">
                  <c:v>56.043805613000004</c:v>
                </c:pt>
                <c:pt idx="5">
                  <c:v>58.585900100000003</c:v>
                </c:pt>
                <c:pt idx="6">
                  <c:v>61.377138946000002</c:v>
                </c:pt>
                <c:pt idx="7">
                  <c:v>66.921286800000004</c:v>
                </c:pt>
                <c:pt idx="8">
                  <c:v>58.624229978999999</c:v>
                </c:pt>
                <c:pt idx="9">
                  <c:v>62.3791923</c:v>
                </c:pt>
                <c:pt idx="10">
                  <c:v>60.043805613000004</c:v>
                </c:pt>
                <c:pt idx="11">
                  <c:v>63.336071199999999</c:v>
                </c:pt>
                <c:pt idx="12">
                  <c:v>62.710472279000001</c:v>
                </c:pt>
                <c:pt idx="13">
                  <c:v>63.797398999999999</c:v>
                </c:pt>
                <c:pt idx="14">
                  <c:v>62.795345654000002</c:v>
                </c:pt>
                <c:pt idx="15">
                  <c:v>63.7125257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'Figure 13.3'!$K$35</c:f>
              <c:strCache>
                <c:ptCount val="1"/>
                <c:pt idx="0">
                  <c:v>Median HHD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square"/>
            <c:size val="3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Pt>
            <c:idx val="51"/>
            <c:marker>
              <c:spPr>
                <a:solidFill>
                  <a:schemeClr val="accent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c:spPr>
            </c:marker>
            <c:bubble3D val="0"/>
          </c:dPt>
          <c:dPt>
            <c:idx val="54"/>
            <c:bubble3D val="0"/>
          </c:dPt>
          <c:dPt>
            <c:idx val="55"/>
            <c:bubble3D val="0"/>
          </c:dPt>
          <c:dPt>
            <c:idx val="58"/>
            <c:bubble3D val="0"/>
          </c:dPt>
          <c:cat>
            <c:multiLvlStrRef>
              <c:f>'Figure 13.3'!$H$36:$I$51</c:f>
              <c:multiLvlStrCache>
                <c:ptCount val="16"/>
                <c:lvl>
                  <c:pt idx="0">
                    <c:v>Liv Ain</c:v>
                  </c:pt>
                  <c:pt idx="1">
                    <c:v>Liv Ain</c:v>
                  </c:pt>
                  <c:pt idx="2">
                    <c:v>Liv Roy</c:v>
                  </c:pt>
                  <c:pt idx="3">
                    <c:v>Liv Roy</c:v>
                  </c:pt>
                  <c:pt idx="4">
                    <c:v>M RI</c:v>
                  </c:pt>
                  <c:pt idx="5">
                    <c:v>M RI</c:v>
                  </c:pt>
                  <c:pt idx="6">
                    <c:v>Prestn</c:v>
                  </c:pt>
                  <c:pt idx="7">
                    <c:v>Prestn</c:v>
                  </c:pt>
                  <c:pt idx="8">
                    <c:v>Salford</c:v>
                  </c:pt>
                  <c:pt idx="9">
                    <c:v>Salford</c:v>
                  </c:pt>
                  <c:pt idx="10">
                    <c:v>Wirral</c:v>
                  </c:pt>
                  <c:pt idx="11">
                    <c:v>Wirral</c:v>
                  </c:pt>
                  <c:pt idx="12">
                    <c:v>England</c:v>
                  </c:pt>
                  <c:pt idx="13">
                    <c:v>England</c:v>
                  </c:pt>
                  <c:pt idx="14">
                    <c:v>UK</c:v>
                  </c:pt>
                  <c:pt idx="15">
                    <c:v>UK</c:v>
                  </c:pt>
                </c:lvl>
                <c:lvl>
                  <c:pt idx="0">
                    <c:v>2011</c:v>
                  </c:pt>
                  <c:pt idx="1">
                    <c:v>2016</c:v>
                  </c:pt>
                  <c:pt idx="2">
                    <c:v>2011</c:v>
                  </c:pt>
                  <c:pt idx="3">
                    <c:v>2016</c:v>
                  </c:pt>
                  <c:pt idx="4">
                    <c:v>2011</c:v>
                  </c:pt>
                  <c:pt idx="5">
                    <c:v>2016</c:v>
                  </c:pt>
                  <c:pt idx="6">
                    <c:v>2011</c:v>
                  </c:pt>
                  <c:pt idx="7">
                    <c:v>2016</c:v>
                  </c:pt>
                  <c:pt idx="8">
                    <c:v>2011</c:v>
                  </c:pt>
                  <c:pt idx="9">
                    <c:v>2016</c:v>
                  </c:pt>
                  <c:pt idx="10">
                    <c:v>2011</c:v>
                  </c:pt>
                  <c:pt idx="11">
                    <c:v>2016</c:v>
                  </c:pt>
                  <c:pt idx="12">
                    <c:v>2011</c:v>
                  </c:pt>
                  <c:pt idx="13">
                    <c:v>2016</c:v>
                  </c:pt>
                  <c:pt idx="14">
                    <c:v>2011</c:v>
                  </c:pt>
                  <c:pt idx="15">
                    <c:v>2016</c:v>
                  </c:pt>
                </c:lvl>
              </c:multiLvlStrCache>
            </c:multiLvlStrRef>
          </c:cat>
          <c:val>
            <c:numRef>
              <c:f>'Figure 13.3'!$K$36:$K$51</c:f>
              <c:numCache>
                <c:formatCode>0.00</c:formatCode>
                <c:ptCount val="16"/>
                <c:pt idx="0">
                  <c:v>57.125256673999999</c:v>
                </c:pt>
                <c:pt idx="1">
                  <c:v>55.293634500000003</c:v>
                </c:pt>
                <c:pt idx="2">
                  <c:v>54.543463381000002</c:v>
                </c:pt>
                <c:pt idx="3">
                  <c:v>55.126625599999997</c:v>
                </c:pt>
                <c:pt idx="4">
                  <c:v>51.290896646</c:v>
                </c:pt>
                <c:pt idx="5">
                  <c:v>50.6283368</c:v>
                </c:pt>
                <c:pt idx="6">
                  <c:v>54.710472279000001</c:v>
                </c:pt>
                <c:pt idx="7">
                  <c:v>58.631074599999998</c:v>
                </c:pt>
                <c:pt idx="8">
                  <c:v>47.290896646</c:v>
                </c:pt>
                <c:pt idx="9">
                  <c:v>55.336071199999999</c:v>
                </c:pt>
                <c:pt idx="11">
                  <c:v>49.921971300000003</c:v>
                </c:pt>
                <c:pt idx="12">
                  <c:v>52.544832307</c:v>
                </c:pt>
                <c:pt idx="13">
                  <c:v>54.631074599999998</c:v>
                </c:pt>
                <c:pt idx="14">
                  <c:v>52.544832307</c:v>
                </c:pt>
                <c:pt idx="15">
                  <c:v>55.002053400000001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>
              <a:solidFill>
                <a:schemeClr val="bg1">
                  <a:lumMod val="50000"/>
                </a:schemeClr>
              </a:solidFill>
              <a:prstDash val="dashDot"/>
            </a:ln>
          </c:spPr>
        </c:hiLowLines>
        <c:axId val="197965696"/>
        <c:axId val="197967232"/>
      </c:stockChart>
      <c:catAx>
        <c:axId val="19796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9796723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97967232"/>
        <c:scaling>
          <c:orientation val="minMax"/>
          <c:max val="80"/>
          <c:min val="40"/>
        </c:scaling>
        <c:delete val="0"/>
        <c:axPos val="l"/>
        <c:majorGridlines>
          <c:spPr>
            <a:ln w="12700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300" b="0"/>
                  <a:t>Median age</a:t>
                </a:r>
              </a:p>
            </c:rich>
          </c:tx>
          <c:layout>
            <c:manualLayout>
              <c:xMode val="edge"/>
              <c:yMode val="edge"/>
              <c:x val="1.5035745463099838E-2"/>
              <c:y val="0.3306784597130837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7965696"/>
        <c:crosses val="autoZero"/>
        <c:crossBetween val="between"/>
        <c:majorUnit val="10"/>
        <c:minorUnit val="2"/>
      </c:valAx>
      <c:spPr>
        <a:solidFill>
          <a:srgbClr val="C0C0C0"/>
        </a:solidFill>
        <a:ln w="12700">
          <a:solidFill>
            <a:srgbClr val="C0C0C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3335294752652128"/>
          <c:y val="6.4654897589856056E-2"/>
          <c:w val="0.1876287376425903"/>
          <c:h val="0.1566888385527151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 w="25400">
      <a:noFill/>
    </a:ln>
  </c:spPr>
  <c:txPr>
    <a:bodyPr/>
    <a:lstStyle/>
    <a:p>
      <a:pPr>
        <a:defRPr sz="2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4508201603393"/>
          <c:y val="2.5428093759526052E-2"/>
          <c:w val="0.85970068416183232"/>
          <c:h val="0.733137306630014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'Figure 13.4'!$D$63</c:f>
              <c:strCache>
                <c:ptCount val="1"/>
                <c:pt idx="0">
                  <c:v>PD</c:v>
                </c:pt>
              </c:strCache>
            </c:strRef>
          </c:tx>
          <c:invertIfNegative val="0"/>
          <c:cat>
            <c:strRef>
              <c:f>'Figure 13.4'!$C$64:$C$78</c:f>
              <c:strCache>
                <c:ptCount val="15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70-79</c:v>
                </c:pt>
                <c:pt idx="6">
                  <c:v>80+</c:v>
                </c:pt>
                <c:pt idx="8">
                  <c:v>20-29</c:v>
                </c:pt>
                <c:pt idx="9">
                  <c:v>30-39</c:v>
                </c:pt>
                <c:pt idx="10">
                  <c:v>40-49</c:v>
                </c:pt>
                <c:pt idx="11">
                  <c:v>50-59</c:v>
                </c:pt>
                <c:pt idx="12">
                  <c:v>60-69</c:v>
                </c:pt>
                <c:pt idx="13">
                  <c:v>70-79</c:v>
                </c:pt>
                <c:pt idx="14">
                  <c:v>80+</c:v>
                </c:pt>
              </c:strCache>
            </c:strRef>
          </c:cat>
          <c:val>
            <c:numRef>
              <c:f>'Figure 13.4'!$D$64:$D$78</c:f>
              <c:numCache>
                <c:formatCode>_-* #,##0.0_-;\-* #,##0.0_-;_-* "-"??_-;_-@_-</c:formatCode>
                <c:ptCount val="15"/>
                <c:pt idx="0">
                  <c:v>12.121212121212121</c:v>
                </c:pt>
                <c:pt idx="1">
                  <c:v>20.238095238095237</c:v>
                </c:pt>
                <c:pt idx="2">
                  <c:v>12.209302325581394</c:v>
                </c:pt>
                <c:pt idx="3">
                  <c:v>12.662337662337661</c:v>
                </c:pt>
                <c:pt idx="4">
                  <c:v>13.662790697674417</c:v>
                </c:pt>
                <c:pt idx="5">
                  <c:v>12.151898734177214</c:v>
                </c:pt>
                <c:pt idx="6">
                  <c:v>15.458937198067632</c:v>
                </c:pt>
                <c:pt idx="8">
                  <c:v>23.333333333333332</c:v>
                </c:pt>
                <c:pt idx="9">
                  <c:v>10.44776119402985</c:v>
                </c:pt>
                <c:pt idx="10">
                  <c:v>23.200000000000003</c:v>
                </c:pt>
                <c:pt idx="11">
                  <c:v>10.232558139534884</c:v>
                </c:pt>
                <c:pt idx="12">
                  <c:v>11.255411255411255</c:v>
                </c:pt>
                <c:pt idx="13">
                  <c:v>9.5833333333333339</c:v>
                </c:pt>
                <c:pt idx="14">
                  <c:v>5.0420168067226889</c:v>
                </c:pt>
              </c:numCache>
            </c:numRef>
          </c:val>
        </c:ser>
        <c:ser>
          <c:idx val="1"/>
          <c:order val="1"/>
          <c:tx>
            <c:strRef>
              <c:f>'Figure 13.4'!$E$63</c:f>
              <c:strCache>
                <c:ptCount val="1"/>
                <c:pt idx="0">
                  <c:v>HHD</c:v>
                </c:pt>
              </c:strCache>
            </c:strRef>
          </c:tx>
          <c:invertIfNegative val="0"/>
          <c:cat>
            <c:strRef>
              <c:f>'Figure 13.4'!$C$64:$C$78</c:f>
              <c:strCache>
                <c:ptCount val="15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70-79</c:v>
                </c:pt>
                <c:pt idx="6">
                  <c:v>80+</c:v>
                </c:pt>
                <c:pt idx="8">
                  <c:v>20-29</c:v>
                </c:pt>
                <c:pt idx="9">
                  <c:v>30-39</c:v>
                </c:pt>
                <c:pt idx="10">
                  <c:v>40-49</c:v>
                </c:pt>
                <c:pt idx="11">
                  <c:v>50-59</c:v>
                </c:pt>
                <c:pt idx="12">
                  <c:v>60-69</c:v>
                </c:pt>
                <c:pt idx="13">
                  <c:v>70-79</c:v>
                </c:pt>
                <c:pt idx="14">
                  <c:v>80+</c:v>
                </c:pt>
              </c:strCache>
            </c:strRef>
          </c:cat>
          <c:val>
            <c:numRef>
              <c:f>'Figure 13.4'!$E$64:$E$78</c:f>
              <c:numCache>
                <c:formatCode>_-* #,##0.0_-;\-* #,##0.0_-;_-* "-"??_-;_-@_-</c:formatCode>
                <c:ptCount val="15"/>
                <c:pt idx="0">
                  <c:v>6.0606060606060606</c:v>
                </c:pt>
                <c:pt idx="1">
                  <c:v>13.095238095238097</c:v>
                </c:pt>
                <c:pt idx="2">
                  <c:v>12.790697674418606</c:v>
                </c:pt>
                <c:pt idx="3">
                  <c:v>9.4155844155844157</c:v>
                </c:pt>
                <c:pt idx="4">
                  <c:v>8.4302325581395348</c:v>
                </c:pt>
                <c:pt idx="5">
                  <c:v>4.0506329113924053</c:v>
                </c:pt>
                <c:pt idx="6">
                  <c:v>1.932367149758454</c:v>
                </c:pt>
                <c:pt idx="8">
                  <c:v>20</c:v>
                </c:pt>
                <c:pt idx="9">
                  <c:v>14.925373134328357</c:v>
                </c:pt>
                <c:pt idx="10">
                  <c:v>10.4</c:v>
                </c:pt>
                <c:pt idx="11">
                  <c:v>14.418604651162791</c:v>
                </c:pt>
                <c:pt idx="12">
                  <c:v>5.6277056277056277</c:v>
                </c:pt>
                <c:pt idx="13">
                  <c:v>2.083333333333333</c:v>
                </c:pt>
                <c:pt idx="14">
                  <c:v>0</c:v>
                </c:pt>
              </c:numCache>
            </c:numRef>
          </c:val>
        </c:ser>
        <c:ser>
          <c:idx val="2"/>
          <c:order val="2"/>
          <c:tx>
            <c:strRef>
              <c:f>'Figure 13.4'!$F$63</c:f>
              <c:strCache>
                <c:ptCount val="1"/>
                <c:pt idx="0">
                  <c:v>ICHD</c:v>
                </c:pt>
              </c:strCache>
            </c:strRef>
          </c:tx>
          <c:invertIfNegative val="0"/>
          <c:cat>
            <c:strRef>
              <c:f>'Figure 13.4'!$C$64:$C$78</c:f>
              <c:strCache>
                <c:ptCount val="15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70-79</c:v>
                </c:pt>
                <c:pt idx="6">
                  <c:v>80+</c:v>
                </c:pt>
                <c:pt idx="8">
                  <c:v>20-29</c:v>
                </c:pt>
                <c:pt idx="9">
                  <c:v>30-39</c:v>
                </c:pt>
                <c:pt idx="10">
                  <c:v>40-49</c:v>
                </c:pt>
                <c:pt idx="11">
                  <c:v>50-59</c:v>
                </c:pt>
                <c:pt idx="12">
                  <c:v>60-69</c:v>
                </c:pt>
                <c:pt idx="13">
                  <c:v>70-79</c:v>
                </c:pt>
                <c:pt idx="14">
                  <c:v>80+</c:v>
                </c:pt>
              </c:strCache>
            </c:strRef>
          </c:cat>
          <c:val>
            <c:numRef>
              <c:f>'Figure 13.4'!$F$64:$F$78</c:f>
              <c:numCache>
                <c:formatCode>_-* #,##0.0_-;\-* #,##0.0_-;_-* "-"??_-;_-@_-</c:formatCode>
                <c:ptCount val="15"/>
                <c:pt idx="0">
                  <c:v>81.818181818181827</c:v>
                </c:pt>
                <c:pt idx="1">
                  <c:v>66.666666666666657</c:v>
                </c:pt>
                <c:pt idx="2">
                  <c:v>75</c:v>
                </c:pt>
                <c:pt idx="3">
                  <c:v>77.922077922077932</c:v>
                </c:pt>
                <c:pt idx="4">
                  <c:v>77.906976744186053</c:v>
                </c:pt>
                <c:pt idx="5">
                  <c:v>83.797468354430379</c:v>
                </c:pt>
                <c:pt idx="6">
                  <c:v>82.608695652173907</c:v>
                </c:pt>
                <c:pt idx="8">
                  <c:v>56.666666666666664</c:v>
                </c:pt>
                <c:pt idx="9">
                  <c:v>74.626865671641795</c:v>
                </c:pt>
                <c:pt idx="10">
                  <c:v>66.400000000000006</c:v>
                </c:pt>
                <c:pt idx="11">
                  <c:v>75.348837209302317</c:v>
                </c:pt>
                <c:pt idx="12">
                  <c:v>83.116883116883116</c:v>
                </c:pt>
                <c:pt idx="13">
                  <c:v>88.333333333333329</c:v>
                </c:pt>
                <c:pt idx="14">
                  <c:v>94.9579831932773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995136"/>
        <c:axId val="207246080"/>
      </c:barChart>
      <c:catAx>
        <c:axId val="197995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00" b="0"/>
                </a:pPr>
                <a:r>
                  <a:rPr lang="en-GB" sz="1300" b="0"/>
                  <a:t>Male</a:t>
                </a:r>
                <a:r>
                  <a:rPr lang="en-GB" sz="1300" b="0" baseline="0"/>
                  <a:t>                                                                                           Female</a:t>
                </a:r>
              </a:p>
              <a:p>
                <a:pPr>
                  <a:defRPr sz="1300" b="0"/>
                </a:pPr>
                <a:r>
                  <a:rPr lang="en-GB" sz="1300" b="0"/>
                  <a:t>Age group</a:t>
                </a:r>
              </a:p>
            </c:rich>
          </c:tx>
          <c:layout>
            <c:manualLayout>
              <c:xMode val="edge"/>
              <c:yMode val="edge"/>
              <c:x val="0.2453818083632133"/>
              <c:y val="0.89951977816114859"/>
            </c:manualLayout>
          </c:layout>
          <c:overlay val="0"/>
        </c:title>
        <c:majorTickMark val="out"/>
        <c:minorTickMark val="none"/>
        <c:tickLblPos val="nextTo"/>
        <c:spPr>
          <a:noFill/>
        </c:spPr>
        <c:txPr>
          <a:bodyPr rot="-2340000"/>
          <a:lstStyle/>
          <a:p>
            <a:pPr>
              <a:defRPr sz="1200">
                <a:ln>
                  <a:noFill/>
                </a:ln>
                <a:solidFill>
                  <a:schemeClr val="tx1"/>
                </a:solidFill>
              </a:defRPr>
            </a:pPr>
            <a:endParaRPr lang="en-US"/>
          </a:p>
        </c:txPr>
        <c:crossAx val="207246080"/>
        <c:crosses val="autoZero"/>
        <c:auto val="1"/>
        <c:lblAlgn val="ctr"/>
        <c:lblOffset val="100"/>
        <c:noMultiLvlLbl val="0"/>
      </c:catAx>
      <c:valAx>
        <c:axId val="2072460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300"/>
                </a:pPr>
                <a:r>
                  <a:rPr lang="en-US" sz="1300" b="0"/>
                  <a:t>Percentage of patients</a:t>
                </a:r>
              </a:p>
            </c:rich>
          </c:tx>
          <c:layout>
            <c:manualLayout>
              <c:xMode val="edge"/>
              <c:yMode val="edge"/>
              <c:x val="1.0426419844266819E-2"/>
              <c:y val="0.20618491681427634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197995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3156396297664"/>
          <c:y val="0.1697946078043035"/>
          <c:w val="9.2314118828943664E-2"/>
          <c:h val="0.1440739866206519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59103404465031"/>
          <c:y val="5.2526637173655681E-2"/>
          <c:w val="0.8583285807604899"/>
          <c:h val="0.798440378776182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'Table 13_4'!$G$65</c:f>
              <c:strCache>
                <c:ptCount val="1"/>
                <c:pt idx="0">
                  <c:v>HHD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13_4'!$F$66:$F$72</c:f>
              <c:strCache>
                <c:ptCount val="7"/>
                <c:pt idx="0">
                  <c:v>Liv Ain</c:v>
                </c:pt>
                <c:pt idx="1">
                  <c:v>Liv Roy</c:v>
                </c:pt>
                <c:pt idx="2">
                  <c:v>M RI</c:v>
                </c:pt>
                <c:pt idx="3">
                  <c:v>Prestn</c:v>
                </c:pt>
                <c:pt idx="4">
                  <c:v>Salford</c:v>
                </c:pt>
                <c:pt idx="5">
                  <c:v>Wirral</c:v>
                </c:pt>
                <c:pt idx="6">
                  <c:v>UK</c:v>
                </c:pt>
              </c:strCache>
            </c:strRef>
          </c:cat>
          <c:val>
            <c:numRef>
              <c:f>'Table 13_4'!$G$66:$G$72</c:f>
              <c:numCache>
                <c:formatCode>0.0</c:formatCode>
                <c:ptCount val="7"/>
                <c:pt idx="0">
                  <c:v>15.379999999999995</c:v>
                </c:pt>
                <c:pt idx="1">
                  <c:v>2.5600000000000023</c:v>
                </c:pt>
                <c:pt idx="2">
                  <c:v>31.67</c:v>
                </c:pt>
                <c:pt idx="3">
                  <c:v>7.3199999999999932</c:v>
                </c:pt>
                <c:pt idx="4">
                  <c:v>13.8</c:v>
                </c:pt>
                <c:pt idx="5">
                  <c:v>10</c:v>
                </c:pt>
                <c:pt idx="6">
                  <c:v>16.72</c:v>
                </c:pt>
              </c:numCache>
            </c:numRef>
          </c:val>
        </c:ser>
        <c:ser>
          <c:idx val="1"/>
          <c:order val="1"/>
          <c:tx>
            <c:strRef>
              <c:f>'Table 13_4'!$H$65</c:f>
              <c:strCache>
                <c:ptCount val="1"/>
                <c:pt idx="0">
                  <c:v>PD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13_4'!$F$66:$F$72</c:f>
              <c:strCache>
                <c:ptCount val="7"/>
                <c:pt idx="0">
                  <c:v>Liv Ain</c:v>
                </c:pt>
                <c:pt idx="1">
                  <c:v>Liv Roy</c:v>
                </c:pt>
                <c:pt idx="2">
                  <c:v>M RI</c:v>
                </c:pt>
                <c:pt idx="3">
                  <c:v>Prestn</c:v>
                </c:pt>
                <c:pt idx="4">
                  <c:v>Salford</c:v>
                </c:pt>
                <c:pt idx="5">
                  <c:v>Wirral</c:v>
                </c:pt>
                <c:pt idx="6">
                  <c:v>UK</c:v>
                </c:pt>
              </c:strCache>
            </c:strRef>
          </c:cat>
          <c:val>
            <c:numRef>
              <c:f>'Table 13_4'!$H$66:$H$72</c:f>
              <c:numCache>
                <c:formatCode>0.0</c:formatCode>
                <c:ptCount val="7"/>
                <c:pt idx="0">
                  <c:v>0</c:v>
                </c:pt>
                <c:pt idx="1">
                  <c:v>12.5</c:v>
                </c:pt>
                <c:pt idx="2">
                  <c:v>24.189999999999998</c:v>
                </c:pt>
                <c:pt idx="3">
                  <c:v>10</c:v>
                </c:pt>
                <c:pt idx="4">
                  <c:v>20</c:v>
                </c:pt>
                <c:pt idx="5">
                  <c:v>9.0900000000000034</c:v>
                </c:pt>
                <c:pt idx="6">
                  <c:v>28.560000000000002</c:v>
                </c:pt>
              </c:numCache>
            </c:numRef>
          </c:val>
        </c:ser>
        <c:ser>
          <c:idx val="2"/>
          <c:order val="2"/>
          <c:tx>
            <c:strRef>
              <c:f>'Table 13_4'!$I$65</c:f>
              <c:strCache>
                <c:ptCount val="1"/>
                <c:pt idx="0">
                  <c:v>ICHD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13_4'!$F$66:$F$72</c:f>
              <c:strCache>
                <c:ptCount val="7"/>
                <c:pt idx="0">
                  <c:v>Liv Ain</c:v>
                </c:pt>
                <c:pt idx="1">
                  <c:v>Liv Roy</c:v>
                </c:pt>
                <c:pt idx="2">
                  <c:v>M RI</c:v>
                </c:pt>
                <c:pt idx="3">
                  <c:v>Prestn</c:v>
                </c:pt>
                <c:pt idx="4">
                  <c:v>Salford</c:v>
                </c:pt>
                <c:pt idx="5">
                  <c:v>Wirral</c:v>
                </c:pt>
                <c:pt idx="6">
                  <c:v>UK</c:v>
                </c:pt>
              </c:strCache>
            </c:strRef>
          </c:cat>
          <c:val>
            <c:numRef>
              <c:f>'Table 13_4'!$I$66:$I$72</c:f>
              <c:numCache>
                <c:formatCode>0.0</c:formatCode>
                <c:ptCount val="7"/>
                <c:pt idx="0">
                  <c:v>4.019999999999996</c:v>
                </c:pt>
                <c:pt idx="1">
                  <c:v>14.370000000000005</c:v>
                </c:pt>
                <c:pt idx="2">
                  <c:v>42.49</c:v>
                </c:pt>
                <c:pt idx="3">
                  <c:v>19.689999999999998</c:v>
                </c:pt>
                <c:pt idx="4">
                  <c:v>27</c:v>
                </c:pt>
                <c:pt idx="5">
                  <c:v>4.7600000000000051</c:v>
                </c:pt>
                <c:pt idx="6">
                  <c:v>34.239999999999995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247928704"/>
        <c:axId val="247930240"/>
      </c:barChart>
      <c:catAx>
        <c:axId val="2479287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sz="1300"/>
            </a:pPr>
            <a:endParaRPr lang="en-US"/>
          </a:p>
        </c:txPr>
        <c:crossAx val="247930240"/>
        <c:crosses val="autoZero"/>
        <c:auto val="1"/>
        <c:lblAlgn val="ctr"/>
        <c:lblOffset val="100"/>
        <c:noMultiLvlLbl val="0"/>
      </c:catAx>
      <c:valAx>
        <c:axId val="24793024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Percentage non-White patients</a:t>
                </a:r>
              </a:p>
            </c:rich>
          </c:tx>
          <c:layout>
            <c:manualLayout>
              <c:xMode val="edge"/>
              <c:yMode val="edge"/>
              <c:x val="3.8688681053467423E-3"/>
              <c:y val="0.1388351088466882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247928704"/>
        <c:crosses val="autoZero"/>
        <c:crossBetween val="between"/>
      </c:valAx>
      <c:spPr>
        <a:solidFill>
          <a:sysClr val="window" lastClr="FFFFFF">
            <a:lumMod val="85000"/>
          </a:sysClr>
        </a:solidFill>
      </c:spPr>
    </c:plotArea>
    <c:legend>
      <c:legendPos val="r"/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66160820806490095"/>
          <c:y val="5.5300550666460821E-2"/>
          <c:w val="7.8320992290270716E-2"/>
          <c:h val="0.20101513046163347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216736737174"/>
          <c:y val="2.48334863906347E-2"/>
          <c:w val="0.80974813547039137"/>
          <c:h val="0.81850125940544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13.7'!$C$26</c:f>
              <c:strCache>
                <c:ptCount val="1"/>
                <c:pt idx="0">
                  <c:v>Quintile 1 (least deprived)</c:v>
                </c:pt>
              </c:strCache>
            </c:strRef>
          </c:tx>
          <c:invertIfNegative val="0"/>
          <c:cat>
            <c:strRef>
              <c:f>'Figure 13.7'!$D$5:$F$5</c:f>
              <c:strCache>
                <c:ptCount val="3"/>
                <c:pt idx="0">
                  <c:v>HHD</c:v>
                </c:pt>
                <c:pt idx="1">
                  <c:v>ICHD</c:v>
                </c:pt>
                <c:pt idx="2">
                  <c:v>PD</c:v>
                </c:pt>
              </c:strCache>
            </c:strRef>
          </c:cat>
          <c:val>
            <c:numRef>
              <c:f>'Figure 13.7'!$D$26:$F$26</c:f>
              <c:numCache>
                <c:formatCode>0.0</c:formatCode>
                <c:ptCount val="3"/>
                <c:pt idx="0">
                  <c:v>7.2664359862000003</c:v>
                </c:pt>
                <c:pt idx="1">
                  <c:v>75.432525952000006</c:v>
                </c:pt>
                <c:pt idx="2">
                  <c:v>17.301038062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DF-42E4-9423-A89369369999}"/>
            </c:ext>
          </c:extLst>
        </c:ser>
        <c:ser>
          <c:idx val="1"/>
          <c:order val="1"/>
          <c:tx>
            <c:strRef>
              <c:f>'Figure 13.7'!$C$27</c:f>
              <c:strCache>
                <c:ptCount val="1"/>
                <c:pt idx="0">
                  <c:v>Quintile 2</c:v>
                </c:pt>
              </c:strCache>
            </c:strRef>
          </c:tx>
          <c:invertIfNegative val="0"/>
          <c:cat>
            <c:strRef>
              <c:f>'Figure 13.7'!$D$5:$F$5</c:f>
              <c:strCache>
                <c:ptCount val="3"/>
                <c:pt idx="0">
                  <c:v>HHD</c:v>
                </c:pt>
                <c:pt idx="1">
                  <c:v>ICHD</c:v>
                </c:pt>
                <c:pt idx="2">
                  <c:v>PD</c:v>
                </c:pt>
              </c:strCache>
            </c:strRef>
          </c:cat>
          <c:val>
            <c:numRef>
              <c:f>'Figure 13.7'!$D$27:$F$27</c:f>
              <c:numCache>
                <c:formatCode>0.0</c:formatCode>
                <c:ptCount val="3"/>
                <c:pt idx="0">
                  <c:v>5.5710306407000001</c:v>
                </c:pt>
                <c:pt idx="1">
                  <c:v>80.779944290000003</c:v>
                </c:pt>
                <c:pt idx="2">
                  <c:v>13.64902507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DF-42E4-9423-A89369369999}"/>
            </c:ext>
          </c:extLst>
        </c:ser>
        <c:ser>
          <c:idx val="2"/>
          <c:order val="2"/>
          <c:tx>
            <c:strRef>
              <c:f>'Figure 13.7'!$C$28</c:f>
              <c:strCache>
                <c:ptCount val="1"/>
                <c:pt idx="0">
                  <c:v>Quintile 3</c:v>
                </c:pt>
              </c:strCache>
            </c:strRef>
          </c:tx>
          <c:invertIfNegative val="0"/>
          <c:cat>
            <c:strRef>
              <c:f>'Figure 13.7'!$D$5:$F$5</c:f>
              <c:strCache>
                <c:ptCount val="3"/>
                <c:pt idx="0">
                  <c:v>HHD</c:v>
                </c:pt>
                <c:pt idx="1">
                  <c:v>ICHD</c:v>
                </c:pt>
                <c:pt idx="2">
                  <c:v>PD</c:v>
                </c:pt>
              </c:strCache>
            </c:strRef>
          </c:cat>
          <c:val>
            <c:numRef>
              <c:f>'Figure 13.7'!$D$28:$F$28</c:f>
              <c:numCache>
                <c:formatCode>0.0</c:formatCode>
                <c:ptCount val="3"/>
                <c:pt idx="0">
                  <c:v>9.2140921409000001</c:v>
                </c:pt>
                <c:pt idx="1">
                  <c:v>75.880758807999996</c:v>
                </c:pt>
                <c:pt idx="2">
                  <c:v>14.905149051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DF-42E4-9423-A89369369999}"/>
            </c:ext>
          </c:extLst>
        </c:ser>
        <c:ser>
          <c:idx val="3"/>
          <c:order val="3"/>
          <c:tx>
            <c:strRef>
              <c:f>'Figure 13.7'!$C$29</c:f>
              <c:strCache>
                <c:ptCount val="1"/>
                <c:pt idx="0">
                  <c:v>Quintile4</c:v>
                </c:pt>
              </c:strCache>
            </c:strRef>
          </c:tx>
          <c:invertIfNegative val="0"/>
          <c:cat>
            <c:strRef>
              <c:f>'Figure 13.7'!$D$5:$F$5</c:f>
              <c:strCache>
                <c:ptCount val="3"/>
                <c:pt idx="0">
                  <c:v>HHD</c:v>
                </c:pt>
                <c:pt idx="1">
                  <c:v>ICHD</c:v>
                </c:pt>
                <c:pt idx="2">
                  <c:v>PD</c:v>
                </c:pt>
              </c:strCache>
            </c:strRef>
          </c:cat>
          <c:val>
            <c:numRef>
              <c:f>'Figure 13.7'!$D$29:$F$29</c:f>
              <c:numCache>
                <c:formatCode>0.0</c:formatCode>
                <c:ptCount val="3"/>
                <c:pt idx="0">
                  <c:v>5.7082452431000004</c:v>
                </c:pt>
                <c:pt idx="1">
                  <c:v>81.183932346999995</c:v>
                </c:pt>
                <c:pt idx="2">
                  <c:v>13.107822410000001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DF-42E4-9423-A89369369999}"/>
            </c:ext>
          </c:extLst>
        </c:ser>
        <c:ser>
          <c:idx val="4"/>
          <c:order val="4"/>
          <c:tx>
            <c:strRef>
              <c:f>'Figure 13.7'!$C$30</c:f>
              <c:strCache>
                <c:ptCount val="1"/>
                <c:pt idx="0">
                  <c:v>Quintile 5 (most deprived)</c:v>
                </c:pt>
              </c:strCache>
            </c:strRef>
          </c:tx>
          <c:invertIfNegative val="0"/>
          <c:cat>
            <c:strRef>
              <c:f>'Figure 13.7'!$D$5:$F$5</c:f>
              <c:strCache>
                <c:ptCount val="3"/>
                <c:pt idx="0">
                  <c:v>HHD</c:v>
                </c:pt>
                <c:pt idx="1">
                  <c:v>ICHD</c:v>
                </c:pt>
                <c:pt idx="2">
                  <c:v>PD</c:v>
                </c:pt>
              </c:strCache>
            </c:strRef>
          </c:cat>
          <c:val>
            <c:numRef>
              <c:f>'Figure 13.7'!$D$30:$F$30</c:f>
              <c:numCache>
                <c:formatCode>0.0</c:formatCode>
                <c:ptCount val="3"/>
                <c:pt idx="0">
                  <c:v>5.7407407406999997</c:v>
                </c:pt>
                <c:pt idx="1">
                  <c:v>83.981481481000003</c:v>
                </c:pt>
                <c:pt idx="2">
                  <c:v>10.277777778000001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DF-42E4-9423-A89369369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285632"/>
        <c:axId val="248124928"/>
      </c:barChart>
      <c:catAx>
        <c:axId val="20728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00" b="0" u="none" strike="noStrike" baseline="0">
                    <a:latin typeface="Arial"/>
                    <a:ea typeface="Arial"/>
                    <a:cs typeface="Arial"/>
                  </a:defRPr>
                </a:pPr>
                <a:r>
                  <a:rPr lang="en-GB" sz="1300"/>
                  <a:t>Dialysis modality</a:t>
                </a:r>
              </a:p>
            </c:rich>
          </c:tx>
          <c:layout>
            <c:manualLayout>
              <c:xMode val="edge"/>
              <c:yMode val="edge"/>
              <c:x val="0.41971966747350359"/>
              <c:y val="0.9290673458930726"/>
            </c:manualLayout>
          </c:layout>
          <c:overlay val="0"/>
          <c:spPr>
            <a:ln w="25400">
              <a:noFill/>
            </a:ln>
            <a:effectLst/>
          </c:spPr>
        </c:title>
        <c:numFmt formatCode="General" sourceLinked="0"/>
        <c:majorTickMark val="in"/>
        <c:minorTickMark val="none"/>
        <c:tickLblPos val="nextTo"/>
        <c:spPr>
          <a:ln w="25400">
            <a:solidFill>
              <a:srgbClr val="FFFFFF"/>
            </a:solidFill>
            <a:prstDash val="solid"/>
          </a:ln>
        </c:spPr>
        <c:txPr>
          <a:bodyPr/>
          <a:lstStyle/>
          <a:p>
            <a:pPr>
              <a:defRPr sz="1300">
                <a:latin typeface="Arial"/>
                <a:ea typeface="Arial"/>
                <a:cs typeface="Arial"/>
              </a:defRPr>
            </a:pPr>
            <a:endParaRPr lang="en-US"/>
          </a:p>
        </c:txPr>
        <c:crossAx val="248124928"/>
        <c:crosses val="autoZero"/>
        <c:auto val="1"/>
        <c:lblAlgn val="ctr"/>
        <c:lblOffset val="100"/>
        <c:noMultiLvlLbl val="0"/>
      </c:catAx>
      <c:valAx>
        <c:axId val="248124928"/>
        <c:scaling>
          <c:orientation val="minMax"/>
          <c:max val="100"/>
          <c:min val="0"/>
        </c:scaling>
        <c:delete val="0"/>
        <c:axPos val="l"/>
        <c:majorGridlines>
          <c:spPr>
            <a:ln w="12700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300" b="0">
                    <a:latin typeface="Arial"/>
                    <a:ea typeface="Arial"/>
                    <a:cs typeface="Arial"/>
                  </a:defRPr>
                </a:pPr>
                <a:r>
                  <a:rPr lang="en-GB" sz="1300"/>
                  <a:t>Percentage</a:t>
                </a:r>
                <a:r>
                  <a:rPr lang="en-GB" sz="1300" baseline="0"/>
                  <a:t> of patients</a:t>
                </a:r>
                <a:endParaRPr lang="en-GB" sz="1300"/>
              </a:p>
            </c:rich>
          </c:tx>
          <c:layout>
            <c:manualLayout>
              <c:xMode val="edge"/>
              <c:yMode val="edge"/>
              <c:x val="8.5944778674139303E-3"/>
              <c:y val="0.22218787465379838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25400">
            <a:noFill/>
          </a:ln>
        </c:spPr>
        <c:txPr>
          <a:bodyPr/>
          <a:lstStyle/>
          <a:p>
            <a:pPr>
              <a:defRPr sz="1200">
                <a:latin typeface="Arial"/>
                <a:ea typeface="Arial"/>
                <a:cs typeface="Arial"/>
              </a:defRPr>
            </a:pPr>
            <a:endParaRPr lang="en-US"/>
          </a:p>
        </c:txPr>
        <c:crossAx val="207285632"/>
        <c:crosses val="autoZero"/>
        <c:crossBetween val="between"/>
      </c:valAx>
      <c:spPr>
        <a:solidFill>
          <a:srgbClr val="C0C0C0"/>
        </a:solidFill>
        <a:ln w="12700">
          <a:solidFill>
            <a:srgbClr val="C0C0C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491065988291854"/>
          <c:y val="4.2929438008001759E-2"/>
          <c:w val="0.31336815632331794"/>
          <c:h val="0.2583246597622221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/>
        <a:lstStyle/>
        <a:p>
          <a:pPr>
            <a:defRPr sz="1100" b="0" i="0" u="none" strike="noStrike" baseline="0"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200" b="0"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59097658664229"/>
          <c:y val="1.8748140353423565E-2"/>
          <c:w val="0.8562742365222501"/>
          <c:h val="0.769224330829614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'Fiig 13.8_v2'!$B$2</c:f>
              <c:strCache>
                <c:ptCount val="1"/>
                <c:pt idx="0">
                  <c:v>% No comorbs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'Fiig 13.8_v2'!$D$1:$I$1</c:f>
              <c:strCache>
                <c:ptCount val="6"/>
                <c:pt idx="0">
                  <c:v>ICHD</c:v>
                </c:pt>
                <c:pt idx="1">
                  <c:v>HHD</c:v>
                </c:pt>
                <c:pt idx="2">
                  <c:v>PD</c:v>
                </c:pt>
                <c:pt idx="3">
                  <c:v>ICHD</c:v>
                </c:pt>
                <c:pt idx="4">
                  <c:v>HHD</c:v>
                </c:pt>
                <c:pt idx="5">
                  <c:v>PD</c:v>
                </c:pt>
              </c:strCache>
            </c:strRef>
          </c:cat>
          <c:val>
            <c:numRef>
              <c:f>'Fiig 13.8_v2'!$D$2:$I$2</c:f>
              <c:numCache>
                <c:formatCode>0.0</c:formatCode>
                <c:ptCount val="6"/>
                <c:pt idx="0">
                  <c:v>46.643913538</c:v>
                </c:pt>
                <c:pt idx="1">
                  <c:v>64.864864865000001</c:v>
                </c:pt>
                <c:pt idx="2">
                  <c:v>54.807692308</c:v>
                </c:pt>
              </c:numCache>
            </c:numRef>
          </c:val>
        </c:ser>
        <c:ser>
          <c:idx val="1"/>
          <c:order val="1"/>
          <c:tx>
            <c:strRef>
              <c:f>'Fiig 13.8_v2'!$B$3</c:f>
              <c:strCache>
                <c:ptCount val="1"/>
                <c:pt idx="0">
                  <c:v>% 1-2 comorbs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'Fiig 13.8_v2'!$D$1:$I$1</c:f>
              <c:strCache>
                <c:ptCount val="6"/>
                <c:pt idx="0">
                  <c:v>ICHD</c:v>
                </c:pt>
                <c:pt idx="1">
                  <c:v>HHD</c:v>
                </c:pt>
                <c:pt idx="2">
                  <c:v>PD</c:v>
                </c:pt>
                <c:pt idx="3">
                  <c:v>ICHD</c:v>
                </c:pt>
                <c:pt idx="4">
                  <c:v>HHD</c:v>
                </c:pt>
                <c:pt idx="5">
                  <c:v>PD</c:v>
                </c:pt>
              </c:strCache>
            </c:strRef>
          </c:cat>
          <c:val>
            <c:numRef>
              <c:f>'Fiig 13.8_v2'!$D$3:$I$3</c:f>
              <c:numCache>
                <c:formatCode>0.0</c:formatCode>
                <c:ptCount val="6"/>
                <c:pt idx="0">
                  <c:v>38.680318544000002</c:v>
                </c:pt>
                <c:pt idx="1">
                  <c:v>21.621621621999999</c:v>
                </c:pt>
                <c:pt idx="2">
                  <c:v>35.576923076999996</c:v>
                </c:pt>
              </c:numCache>
            </c:numRef>
          </c:val>
        </c:ser>
        <c:ser>
          <c:idx val="2"/>
          <c:order val="2"/>
          <c:tx>
            <c:strRef>
              <c:f>'Fiig 13.8_v2'!$B$4</c:f>
              <c:strCache>
                <c:ptCount val="1"/>
                <c:pt idx="0">
                  <c:v>% ≥ 3 comorbs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'Fiig 13.8_v2'!$D$1:$I$1</c:f>
              <c:strCache>
                <c:ptCount val="6"/>
                <c:pt idx="0">
                  <c:v>ICHD</c:v>
                </c:pt>
                <c:pt idx="1">
                  <c:v>HHD</c:v>
                </c:pt>
                <c:pt idx="2">
                  <c:v>PD</c:v>
                </c:pt>
                <c:pt idx="3">
                  <c:v>ICHD</c:v>
                </c:pt>
                <c:pt idx="4">
                  <c:v>HHD</c:v>
                </c:pt>
                <c:pt idx="5">
                  <c:v>PD</c:v>
                </c:pt>
              </c:strCache>
            </c:strRef>
          </c:cat>
          <c:val>
            <c:numRef>
              <c:f>'Fiig 13.8_v2'!$D$4:$I$4</c:f>
              <c:numCache>
                <c:formatCode>0.0</c:formatCode>
                <c:ptCount val="6"/>
                <c:pt idx="0">
                  <c:v>14.675767918</c:v>
                </c:pt>
                <c:pt idx="1">
                  <c:v>13.513513514</c:v>
                </c:pt>
                <c:pt idx="2">
                  <c:v>9.6153846154</c:v>
                </c:pt>
              </c:numCache>
            </c:numRef>
          </c:val>
        </c:ser>
        <c:ser>
          <c:idx val="5"/>
          <c:order val="3"/>
          <c:tx>
            <c:strRef>
              <c:f>'Fiig 13.8_v2'!$B$6</c:f>
              <c:strCache>
                <c:ptCount val="1"/>
                <c:pt idx="0">
                  <c:v>% No comorbs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'Fiig 13.8_v2'!$D$1:$I$1</c:f>
              <c:strCache>
                <c:ptCount val="6"/>
                <c:pt idx="0">
                  <c:v>ICHD</c:v>
                </c:pt>
                <c:pt idx="1">
                  <c:v>HHD</c:v>
                </c:pt>
                <c:pt idx="2">
                  <c:v>PD</c:v>
                </c:pt>
                <c:pt idx="3">
                  <c:v>ICHD</c:v>
                </c:pt>
                <c:pt idx="4">
                  <c:v>HHD</c:v>
                </c:pt>
                <c:pt idx="5">
                  <c:v>PD</c:v>
                </c:pt>
              </c:strCache>
            </c:strRef>
          </c:cat>
          <c:val>
            <c:numRef>
              <c:f>'Fiig 13.8_v2'!$D$6:$I$6</c:f>
              <c:numCache>
                <c:formatCode>General</c:formatCode>
                <c:ptCount val="6"/>
                <c:pt idx="3" formatCode="0.0">
                  <c:v>48.840400000000002</c:v>
                </c:pt>
                <c:pt idx="4" formatCode="0.0">
                  <c:v>60.344799999999999</c:v>
                </c:pt>
                <c:pt idx="5" formatCode="0.0">
                  <c:v>61.1111</c:v>
                </c:pt>
              </c:numCache>
            </c:numRef>
          </c:val>
        </c:ser>
        <c:ser>
          <c:idx val="6"/>
          <c:order val="4"/>
          <c:tx>
            <c:strRef>
              <c:f>'Fiig 13.8_v2'!$B$7</c:f>
              <c:strCache>
                <c:ptCount val="1"/>
                <c:pt idx="0">
                  <c:v>% 1-2 comorbs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'Fiig 13.8_v2'!$D$1:$I$1</c:f>
              <c:strCache>
                <c:ptCount val="6"/>
                <c:pt idx="0">
                  <c:v>ICHD</c:v>
                </c:pt>
                <c:pt idx="1">
                  <c:v>HHD</c:v>
                </c:pt>
                <c:pt idx="2">
                  <c:v>PD</c:v>
                </c:pt>
                <c:pt idx="3">
                  <c:v>ICHD</c:v>
                </c:pt>
                <c:pt idx="4">
                  <c:v>HHD</c:v>
                </c:pt>
                <c:pt idx="5">
                  <c:v>PD</c:v>
                </c:pt>
              </c:strCache>
            </c:strRef>
          </c:cat>
          <c:val>
            <c:numRef>
              <c:f>'Fiig 13.8_v2'!$D$7:$I$7</c:f>
              <c:numCache>
                <c:formatCode>General</c:formatCode>
                <c:ptCount val="6"/>
                <c:pt idx="3" formatCode="0.0">
                  <c:v>40.109099999999998</c:v>
                </c:pt>
                <c:pt idx="4" formatCode="0.0">
                  <c:v>31.034500000000001</c:v>
                </c:pt>
                <c:pt idx="5" formatCode="0.0">
                  <c:v>25</c:v>
                </c:pt>
              </c:numCache>
            </c:numRef>
          </c:val>
        </c:ser>
        <c:ser>
          <c:idx val="3"/>
          <c:order val="5"/>
          <c:tx>
            <c:strRef>
              <c:f>'Fiig 13.8_v2'!$B$8</c:f>
              <c:strCache>
                <c:ptCount val="1"/>
                <c:pt idx="0">
                  <c:v>% ≥ 3 comorbs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'Fiig 13.8_v2'!$D$1:$I$1</c:f>
              <c:strCache>
                <c:ptCount val="6"/>
                <c:pt idx="0">
                  <c:v>ICHD</c:v>
                </c:pt>
                <c:pt idx="1">
                  <c:v>HHD</c:v>
                </c:pt>
                <c:pt idx="2">
                  <c:v>PD</c:v>
                </c:pt>
                <c:pt idx="3">
                  <c:v>ICHD</c:v>
                </c:pt>
                <c:pt idx="4">
                  <c:v>HHD</c:v>
                </c:pt>
                <c:pt idx="5">
                  <c:v>PD</c:v>
                </c:pt>
              </c:strCache>
            </c:strRef>
          </c:cat>
          <c:val>
            <c:numRef>
              <c:f>'Fiig 13.8_v2'!$D$8:$I$8</c:f>
              <c:numCache>
                <c:formatCode>General</c:formatCode>
                <c:ptCount val="6"/>
                <c:pt idx="3" formatCode="0.0">
                  <c:v>11.0505</c:v>
                </c:pt>
                <c:pt idx="4" formatCode="0.0">
                  <c:v>8.6206999999999994</c:v>
                </c:pt>
                <c:pt idx="5" formatCode="0.0">
                  <c:v>13.8889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248187136"/>
        <c:axId val="248201600"/>
      </c:barChart>
      <c:catAx>
        <c:axId val="248187136"/>
        <c:scaling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 sz="1300" b="0"/>
                </a:pPr>
                <a:r>
                  <a:rPr lang="en-US" sz="1300" b="0"/>
                  <a:t>Number of comorbidities</a:t>
                </a:r>
              </a:p>
            </c:rich>
          </c:tx>
          <c:layout>
            <c:manualLayout>
              <c:xMode val="edge"/>
              <c:yMode val="edge"/>
              <c:x val="0.40097680679476339"/>
              <c:y val="0.931754175889304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sz="1300"/>
            </a:pPr>
            <a:endParaRPr lang="en-US"/>
          </a:p>
        </c:txPr>
        <c:crossAx val="248201600"/>
        <c:crosses val="autoZero"/>
        <c:auto val="1"/>
        <c:lblAlgn val="ctr"/>
        <c:lblOffset val="100"/>
        <c:noMultiLvlLbl val="0"/>
      </c:catAx>
      <c:valAx>
        <c:axId val="24820160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Percentage of patients</a:t>
                </a:r>
              </a:p>
            </c:rich>
          </c:tx>
          <c:layout>
            <c:manualLayout>
              <c:xMode val="edge"/>
              <c:yMode val="edge"/>
              <c:x val="1.187733530282996E-2"/>
              <c:y val="0.21274864835443957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248187136"/>
        <c:crosses val="max"/>
        <c:crossBetween val="between"/>
      </c:valAx>
      <c:spPr>
        <a:solidFill>
          <a:sysClr val="window" lastClr="FFFFFF">
            <a:lumMod val="85000"/>
          </a:sysClr>
        </a:solidFill>
      </c:spPr>
    </c:plotArea>
    <c:legend>
      <c:legendPos val="r"/>
      <c:legendEntry>
        <c:idx val="2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15548191120587992"/>
          <c:y val="0.35045732186702466"/>
          <c:w val="0.21392561179474351"/>
          <c:h val="0.11589586324875657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30630893360553"/>
          <c:y val="0"/>
          <c:w val="0.62866518421308448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30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DD5-45F9-AA67-1B279F24E8C8}"/>
              </c:ext>
            </c:extLst>
          </c:dPt>
          <c:dPt>
            <c:idx val="1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DD5-45F9-AA67-1B279F24E8C8}"/>
              </c:ext>
            </c:extLst>
          </c:dPt>
          <c:dPt>
            <c:idx val="2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DD5-45F9-AA67-1B279F24E8C8}"/>
              </c:ext>
            </c:extLst>
          </c:dPt>
          <c:dPt>
            <c:idx val="3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DD5-45F9-AA67-1B279F24E8C8}"/>
              </c:ext>
            </c:extLst>
          </c:dPt>
          <c:dPt>
            <c:idx val="4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DD5-45F9-AA67-1B279F24E8C8}"/>
              </c:ext>
            </c:extLst>
          </c:dPt>
          <c:dLbls>
            <c:dLbl>
              <c:idx val="0"/>
              <c:layout>
                <c:manualLayout>
                  <c:x val="1.8202585787887625E-3"/>
                  <c:y val="-8.582703835625694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Home </a:t>
                    </a:r>
                    <a:r>
                      <a:rPr lang="en-US" dirty="0" err="1" smtClean="0"/>
                      <a:t>hdx</a:t>
                    </a:r>
                    <a:r>
                      <a:rPr lang="en-US" dirty="0" smtClean="0"/>
                      <a:t>,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D5-45F9-AA67-1B279F24E8C8}"/>
                </c:ext>
              </c:extLst>
            </c:dLbl>
            <c:dLbl>
              <c:idx val="1"/>
              <c:layout>
                <c:manualLayout>
                  <c:x val="-0.12416946145620686"/>
                  <c:y val="0.10806385293030456"/>
                </c:manualLayout>
              </c:layout>
              <c:tx>
                <c:rich>
                  <a:bodyPr/>
                  <a:lstStyle/>
                  <a:p>
                    <a:endParaRPr lang="en-US" dirty="0" smtClean="0"/>
                  </a:p>
                  <a:p>
                    <a:r>
                      <a:rPr lang="en-US" dirty="0" smtClean="0"/>
                      <a:t>Self-care </a:t>
                    </a:r>
                  </a:p>
                  <a:p>
                    <a:r>
                      <a:rPr lang="en-US" dirty="0" err="1" smtClean="0"/>
                      <a:t>hdx</a:t>
                    </a:r>
                    <a:r>
                      <a:rPr lang="en-US" dirty="0"/>
                      <a:t>, </a:t>
                    </a:r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D5-45F9-AA67-1B279F24E8C8}"/>
                </c:ext>
              </c:extLst>
            </c:dLbl>
            <c:dLbl>
              <c:idx val="2"/>
              <c:layout>
                <c:manualLayout>
                  <c:x val="-0.10887564401672013"/>
                  <c:y val="-0.272830776566224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Shared-care </a:t>
                    </a:r>
                    <a:r>
                      <a:rPr lang="en-US" dirty="0" err="1"/>
                      <a:t>hdx</a:t>
                    </a:r>
                    <a:r>
                      <a:rPr lang="en-US" dirty="0"/>
                      <a:t>, </a:t>
                    </a:r>
                    <a:r>
                      <a:rPr lang="en-US" dirty="0" smtClean="0"/>
                      <a:t>38%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D5-45F9-AA67-1B279F24E8C8}"/>
                </c:ext>
              </c:extLst>
            </c:dLbl>
            <c:dLbl>
              <c:idx val="3"/>
              <c:layout>
                <c:manualLayout>
                  <c:x val="0.20191151453290562"/>
                  <c:y val="5.5117982337166228E-2"/>
                </c:manualLayout>
              </c:layout>
              <c:tx>
                <c:rich>
                  <a:bodyPr/>
                  <a:lstStyle/>
                  <a:p>
                    <a:r>
                      <a:rPr lang="en-GB" dirty="0" smtClean="0"/>
                      <a:t>Satellite </a:t>
                    </a:r>
                    <a:r>
                      <a:rPr lang="en-GB" dirty="0"/>
                      <a:t>unit - fully assisted, </a:t>
                    </a:r>
                    <a:r>
                      <a:rPr lang="en-GB" dirty="0" smtClean="0"/>
                      <a:t>30%</a:t>
                    </a:r>
                    <a:endParaRPr lang="en-GB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D5-45F9-AA67-1B279F24E8C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Complex/hub only, </a:t>
                    </a:r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Home hdx</c:v>
                </c:pt>
                <c:pt idx="1">
                  <c:v>self care hdx</c:v>
                </c:pt>
                <c:pt idx="2">
                  <c:v>shared care hdx</c:v>
                </c:pt>
                <c:pt idx="3">
                  <c:v>satellite unit - fully assisted</c:v>
                </c:pt>
                <c:pt idx="4">
                  <c:v>Complex/hub only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</c:v>
                </c:pt>
                <c:pt idx="1">
                  <c:v>66</c:v>
                </c:pt>
                <c:pt idx="2">
                  <c:v>161</c:v>
                </c:pt>
                <c:pt idx="3">
                  <c:v>129</c:v>
                </c:pt>
                <c:pt idx="4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DD5-45F9-AA67-1B279F24E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36</c:v>
                </c:pt>
                <c:pt idx="1">
                  <c:v>52</c:v>
                </c:pt>
                <c:pt idx="2">
                  <c:v>57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14</c:v>
                </c:pt>
                <c:pt idx="1">
                  <c:v>21</c:v>
                </c:pt>
                <c:pt idx="2">
                  <c:v>29</c:v>
                </c:pt>
                <c:pt idx="3">
                  <c:v>32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Sheet1!$A$3:$D$3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16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9717120"/>
        <c:axId val="249719040"/>
      </c:barChart>
      <c:catAx>
        <c:axId val="249717120"/>
        <c:scaling>
          <c:orientation val="minMax"/>
        </c:scaling>
        <c:delete val="0"/>
        <c:axPos val="b"/>
        <c:majorTickMark val="out"/>
        <c:minorTickMark val="none"/>
        <c:tickLblPos val="nextTo"/>
        <c:crossAx val="249719040"/>
        <c:crosses val="autoZero"/>
        <c:auto val="0"/>
        <c:lblAlgn val="ctr"/>
        <c:lblOffset val="100"/>
        <c:noMultiLvlLbl val="0"/>
      </c:catAx>
      <c:valAx>
        <c:axId val="249719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717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Home therapy (all) % rate by centre North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2010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centre_level!$C$31:$C$46</c:f>
              <c:strCache>
                <c:ptCount val="16"/>
                <c:pt idx="0">
                  <c:v>Bradfd</c:v>
                </c:pt>
                <c:pt idx="1">
                  <c:v>Carlis</c:v>
                </c:pt>
                <c:pt idx="2">
                  <c:v>Donc</c:v>
                </c:pt>
                <c:pt idx="3">
                  <c:v>Hull</c:v>
                </c:pt>
                <c:pt idx="4">
                  <c:v>Leeds</c:v>
                </c:pt>
                <c:pt idx="5">
                  <c:v>Liv Ain</c:v>
                </c:pt>
                <c:pt idx="6">
                  <c:v>Liv Roy</c:v>
                </c:pt>
                <c:pt idx="7">
                  <c:v>M RI</c:v>
                </c:pt>
                <c:pt idx="8">
                  <c:v>Middlbr</c:v>
                </c:pt>
                <c:pt idx="9">
                  <c:v>Newc</c:v>
                </c:pt>
                <c:pt idx="10">
                  <c:v>Prestn</c:v>
                </c:pt>
                <c:pt idx="11">
                  <c:v>Salford</c:v>
                </c:pt>
                <c:pt idx="12">
                  <c:v>Sheff</c:v>
                </c:pt>
                <c:pt idx="13">
                  <c:v>Sund</c:v>
                </c:pt>
                <c:pt idx="14">
                  <c:v>Wirral</c:v>
                </c:pt>
                <c:pt idx="15">
                  <c:v>York</c:v>
                </c:pt>
              </c:strCache>
            </c:strRef>
          </c:cat>
          <c:val>
            <c:numRef>
              <c:f>centre_level!$X$31:$X$46</c:f>
              <c:numCache>
                <c:formatCode>0.0</c:formatCode>
                <c:ptCount val="16"/>
                <c:pt idx="0">
                  <c:v>17.100000000000001</c:v>
                </c:pt>
                <c:pt idx="1">
                  <c:v>17.8</c:v>
                </c:pt>
                <c:pt idx="2">
                  <c:v>14</c:v>
                </c:pt>
                <c:pt idx="3">
                  <c:v>19.5</c:v>
                </c:pt>
                <c:pt idx="4">
                  <c:v>18.899999999999999</c:v>
                </c:pt>
                <c:pt idx="5">
                  <c:v>8.6</c:v>
                </c:pt>
                <c:pt idx="6">
                  <c:v>21.3</c:v>
                </c:pt>
                <c:pt idx="7">
                  <c:v>27.4</c:v>
                </c:pt>
                <c:pt idx="8">
                  <c:v>10</c:v>
                </c:pt>
                <c:pt idx="9">
                  <c:v>21.2</c:v>
                </c:pt>
                <c:pt idx="10">
                  <c:v>16</c:v>
                </c:pt>
                <c:pt idx="11">
                  <c:v>27.7</c:v>
                </c:pt>
                <c:pt idx="12">
                  <c:v>16.899999999999999</c:v>
                </c:pt>
                <c:pt idx="13">
                  <c:v>16.100000000000001</c:v>
                </c:pt>
                <c:pt idx="14">
                  <c:v>17.899999999999999</c:v>
                </c:pt>
                <c:pt idx="15">
                  <c:v>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9E-4B4B-857A-FF311DC7AED1}"/>
            </c:ext>
          </c:extLst>
        </c:ser>
        <c:ser>
          <c:idx val="1"/>
          <c:order val="1"/>
          <c:tx>
            <c:v>2011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centre_level!$C$31:$C$46</c:f>
              <c:strCache>
                <c:ptCount val="16"/>
                <c:pt idx="0">
                  <c:v>Bradfd</c:v>
                </c:pt>
                <c:pt idx="1">
                  <c:v>Carlis</c:v>
                </c:pt>
                <c:pt idx="2">
                  <c:v>Donc</c:v>
                </c:pt>
                <c:pt idx="3">
                  <c:v>Hull</c:v>
                </c:pt>
                <c:pt idx="4">
                  <c:v>Leeds</c:v>
                </c:pt>
                <c:pt idx="5">
                  <c:v>Liv Ain</c:v>
                </c:pt>
                <c:pt idx="6">
                  <c:v>Liv Roy</c:v>
                </c:pt>
                <c:pt idx="7">
                  <c:v>M RI</c:v>
                </c:pt>
                <c:pt idx="8">
                  <c:v>Middlbr</c:v>
                </c:pt>
                <c:pt idx="9">
                  <c:v>Newc</c:v>
                </c:pt>
                <c:pt idx="10">
                  <c:v>Prestn</c:v>
                </c:pt>
                <c:pt idx="11">
                  <c:v>Salford</c:v>
                </c:pt>
                <c:pt idx="12">
                  <c:v>Sheff</c:v>
                </c:pt>
                <c:pt idx="13">
                  <c:v>Sund</c:v>
                </c:pt>
                <c:pt idx="14">
                  <c:v>Wirral</c:v>
                </c:pt>
                <c:pt idx="15">
                  <c:v>York</c:v>
                </c:pt>
              </c:strCache>
            </c:strRef>
          </c:cat>
          <c:val>
            <c:numRef>
              <c:f>centre_level!$Y$31:$Y$46</c:f>
              <c:numCache>
                <c:formatCode>0.0</c:formatCode>
                <c:ptCount val="16"/>
                <c:pt idx="0">
                  <c:v>14.3</c:v>
                </c:pt>
                <c:pt idx="1">
                  <c:v>25.6</c:v>
                </c:pt>
                <c:pt idx="2">
                  <c:v>13.8</c:v>
                </c:pt>
                <c:pt idx="3">
                  <c:v>24.1</c:v>
                </c:pt>
                <c:pt idx="4">
                  <c:v>17.2</c:v>
                </c:pt>
                <c:pt idx="5">
                  <c:v>9.5</c:v>
                </c:pt>
                <c:pt idx="6">
                  <c:v>21.9</c:v>
                </c:pt>
                <c:pt idx="7">
                  <c:v>27.6</c:v>
                </c:pt>
                <c:pt idx="8">
                  <c:v>8.9</c:v>
                </c:pt>
                <c:pt idx="9">
                  <c:v>21.4</c:v>
                </c:pt>
                <c:pt idx="10">
                  <c:v>17.100000000000001</c:v>
                </c:pt>
                <c:pt idx="11">
                  <c:v>27.8</c:v>
                </c:pt>
                <c:pt idx="12">
                  <c:v>16.100000000000001</c:v>
                </c:pt>
                <c:pt idx="13">
                  <c:v>9.3000000000000007</c:v>
                </c:pt>
                <c:pt idx="14">
                  <c:v>17.8</c:v>
                </c:pt>
                <c:pt idx="15">
                  <c:v>20.3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9E-4B4B-857A-FF311DC7AED1}"/>
            </c:ext>
          </c:extLst>
        </c:ser>
        <c:ser>
          <c:idx val="2"/>
          <c:order val="2"/>
          <c:tx>
            <c:v>2012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centre_level!$C$31:$C$46</c:f>
              <c:strCache>
                <c:ptCount val="16"/>
                <c:pt idx="0">
                  <c:v>Bradfd</c:v>
                </c:pt>
                <c:pt idx="1">
                  <c:v>Carlis</c:v>
                </c:pt>
                <c:pt idx="2">
                  <c:v>Donc</c:v>
                </c:pt>
                <c:pt idx="3">
                  <c:v>Hull</c:v>
                </c:pt>
                <c:pt idx="4">
                  <c:v>Leeds</c:v>
                </c:pt>
                <c:pt idx="5">
                  <c:v>Liv Ain</c:v>
                </c:pt>
                <c:pt idx="6">
                  <c:v>Liv Roy</c:v>
                </c:pt>
                <c:pt idx="7">
                  <c:v>M RI</c:v>
                </c:pt>
                <c:pt idx="8">
                  <c:v>Middlbr</c:v>
                </c:pt>
                <c:pt idx="9">
                  <c:v>Newc</c:v>
                </c:pt>
                <c:pt idx="10">
                  <c:v>Prestn</c:v>
                </c:pt>
                <c:pt idx="11">
                  <c:v>Salford</c:v>
                </c:pt>
                <c:pt idx="12">
                  <c:v>Sheff</c:v>
                </c:pt>
                <c:pt idx="13">
                  <c:v>Sund</c:v>
                </c:pt>
                <c:pt idx="14">
                  <c:v>Wirral</c:v>
                </c:pt>
                <c:pt idx="15">
                  <c:v>York</c:v>
                </c:pt>
              </c:strCache>
            </c:strRef>
          </c:cat>
          <c:val>
            <c:numRef>
              <c:f>centre_level!$Z$31:$Z$46</c:f>
              <c:numCache>
                <c:formatCode>0.0</c:formatCode>
                <c:ptCount val="16"/>
                <c:pt idx="0">
                  <c:v>12.4</c:v>
                </c:pt>
                <c:pt idx="1">
                  <c:v>30.7</c:v>
                </c:pt>
                <c:pt idx="2">
                  <c:v>14.4</c:v>
                </c:pt>
                <c:pt idx="3">
                  <c:v>24.3</c:v>
                </c:pt>
                <c:pt idx="4">
                  <c:v>16.8</c:v>
                </c:pt>
                <c:pt idx="5">
                  <c:v>12.9</c:v>
                </c:pt>
                <c:pt idx="6">
                  <c:v>23</c:v>
                </c:pt>
                <c:pt idx="7">
                  <c:v>25.6</c:v>
                </c:pt>
                <c:pt idx="8">
                  <c:v>6.4</c:v>
                </c:pt>
                <c:pt idx="9">
                  <c:v>21.7</c:v>
                </c:pt>
                <c:pt idx="10">
                  <c:v>18</c:v>
                </c:pt>
                <c:pt idx="11">
                  <c:v>26.2</c:v>
                </c:pt>
                <c:pt idx="12">
                  <c:v>16.5</c:v>
                </c:pt>
                <c:pt idx="13">
                  <c:v>11.4</c:v>
                </c:pt>
                <c:pt idx="14">
                  <c:v>16</c:v>
                </c:pt>
                <c:pt idx="15">
                  <c:v>25.9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9E-4B4B-857A-FF311DC7AED1}"/>
            </c:ext>
          </c:extLst>
        </c:ser>
        <c:ser>
          <c:idx val="3"/>
          <c:order val="3"/>
          <c:tx>
            <c:v>2013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centre_level!$C$31:$C$46</c:f>
              <c:strCache>
                <c:ptCount val="16"/>
                <c:pt idx="0">
                  <c:v>Bradfd</c:v>
                </c:pt>
                <c:pt idx="1">
                  <c:v>Carlis</c:v>
                </c:pt>
                <c:pt idx="2">
                  <c:v>Donc</c:v>
                </c:pt>
                <c:pt idx="3">
                  <c:v>Hull</c:v>
                </c:pt>
                <c:pt idx="4">
                  <c:v>Leeds</c:v>
                </c:pt>
                <c:pt idx="5">
                  <c:v>Liv Ain</c:v>
                </c:pt>
                <c:pt idx="6">
                  <c:v>Liv Roy</c:v>
                </c:pt>
                <c:pt idx="7">
                  <c:v>M RI</c:v>
                </c:pt>
                <c:pt idx="8">
                  <c:v>Middlbr</c:v>
                </c:pt>
                <c:pt idx="9">
                  <c:v>Newc</c:v>
                </c:pt>
                <c:pt idx="10">
                  <c:v>Prestn</c:v>
                </c:pt>
                <c:pt idx="11">
                  <c:v>Salford</c:v>
                </c:pt>
                <c:pt idx="12">
                  <c:v>Sheff</c:v>
                </c:pt>
                <c:pt idx="13">
                  <c:v>Sund</c:v>
                </c:pt>
                <c:pt idx="14">
                  <c:v>Wirral</c:v>
                </c:pt>
                <c:pt idx="15">
                  <c:v>York</c:v>
                </c:pt>
              </c:strCache>
            </c:strRef>
          </c:cat>
          <c:val>
            <c:numRef>
              <c:f>centre_level!$AA$31:$AA$46</c:f>
              <c:numCache>
                <c:formatCode>0.0</c:formatCode>
                <c:ptCount val="16"/>
                <c:pt idx="0">
                  <c:v>14.3</c:v>
                </c:pt>
                <c:pt idx="1">
                  <c:v>29.5</c:v>
                </c:pt>
                <c:pt idx="2">
                  <c:v>17.7</c:v>
                </c:pt>
                <c:pt idx="3">
                  <c:v>21.9</c:v>
                </c:pt>
                <c:pt idx="4">
                  <c:v>15.4</c:v>
                </c:pt>
                <c:pt idx="5">
                  <c:v>21.1</c:v>
                </c:pt>
                <c:pt idx="6">
                  <c:v>22.6</c:v>
                </c:pt>
                <c:pt idx="7">
                  <c:v>23.8</c:v>
                </c:pt>
                <c:pt idx="8">
                  <c:v>7.5</c:v>
                </c:pt>
                <c:pt idx="9">
                  <c:v>20.6</c:v>
                </c:pt>
                <c:pt idx="10">
                  <c:v>15.1</c:v>
                </c:pt>
                <c:pt idx="11">
                  <c:v>23.4</c:v>
                </c:pt>
                <c:pt idx="12">
                  <c:v>17.100000000000001</c:v>
                </c:pt>
                <c:pt idx="13">
                  <c:v>5.8</c:v>
                </c:pt>
                <c:pt idx="14">
                  <c:v>18.5</c:v>
                </c:pt>
                <c:pt idx="15">
                  <c:v>23.4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9E-4B4B-857A-FF311DC7AED1}"/>
            </c:ext>
          </c:extLst>
        </c:ser>
        <c:ser>
          <c:idx val="4"/>
          <c:order val="4"/>
          <c:tx>
            <c:v>2014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centre_level!$C$31:$C$46</c:f>
              <c:strCache>
                <c:ptCount val="16"/>
                <c:pt idx="0">
                  <c:v>Bradfd</c:v>
                </c:pt>
                <c:pt idx="1">
                  <c:v>Carlis</c:v>
                </c:pt>
                <c:pt idx="2">
                  <c:v>Donc</c:v>
                </c:pt>
                <c:pt idx="3">
                  <c:v>Hull</c:v>
                </c:pt>
                <c:pt idx="4">
                  <c:v>Leeds</c:v>
                </c:pt>
                <c:pt idx="5">
                  <c:v>Liv Ain</c:v>
                </c:pt>
                <c:pt idx="6">
                  <c:v>Liv Roy</c:v>
                </c:pt>
                <c:pt idx="7">
                  <c:v>M RI</c:v>
                </c:pt>
                <c:pt idx="8">
                  <c:v>Middlbr</c:v>
                </c:pt>
                <c:pt idx="9">
                  <c:v>Newc</c:v>
                </c:pt>
                <c:pt idx="10">
                  <c:v>Prestn</c:v>
                </c:pt>
                <c:pt idx="11">
                  <c:v>Salford</c:v>
                </c:pt>
                <c:pt idx="12">
                  <c:v>Sheff</c:v>
                </c:pt>
                <c:pt idx="13">
                  <c:v>Sund</c:v>
                </c:pt>
                <c:pt idx="14">
                  <c:v>Wirral</c:v>
                </c:pt>
                <c:pt idx="15">
                  <c:v>York</c:v>
                </c:pt>
              </c:strCache>
            </c:strRef>
          </c:cat>
          <c:val>
            <c:numRef>
              <c:f>centre_level!$AB$31:$AB$46</c:f>
              <c:numCache>
                <c:formatCode>0.0</c:formatCode>
                <c:ptCount val="16"/>
                <c:pt idx="0">
                  <c:v>11.1</c:v>
                </c:pt>
                <c:pt idx="1">
                  <c:v>27.5</c:v>
                </c:pt>
                <c:pt idx="2">
                  <c:v>16.7</c:v>
                </c:pt>
                <c:pt idx="3">
                  <c:v>21.4</c:v>
                </c:pt>
                <c:pt idx="4">
                  <c:v>14.1</c:v>
                </c:pt>
                <c:pt idx="5">
                  <c:v>25.1</c:v>
                </c:pt>
                <c:pt idx="6">
                  <c:v>21.4</c:v>
                </c:pt>
                <c:pt idx="7">
                  <c:v>21.5</c:v>
                </c:pt>
                <c:pt idx="8">
                  <c:v>7.9</c:v>
                </c:pt>
                <c:pt idx="9">
                  <c:v>21.8</c:v>
                </c:pt>
                <c:pt idx="10">
                  <c:v>15.4</c:v>
                </c:pt>
                <c:pt idx="11">
                  <c:v>21</c:v>
                </c:pt>
                <c:pt idx="12">
                  <c:v>16.3</c:v>
                </c:pt>
                <c:pt idx="13">
                  <c:v>7.9</c:v>
                </c:pt>
                <c:pt idx="14">
                  <c:v>13.6</c:v>
                </c:pt>
                <c:pt idx="15">
                  <c:v>23.3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9E-4B4B-857A-FF311DC7A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597504"/>
        <c:axId val="143197312"/>
      </c:barChart>
      <c:catAx>
        <c:axId val="14259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197312"/>
        <c:crosses val="autoZero"/>
        <c:auto val="1"/>
        <c:lblAlgn val="ctr"/>
        <c:lblOffset val="100"/>
        <c:noMultiLvlLbl val="0"/>
      </c:catAx>
      <c:valAx>
        <c:axId val="14319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9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42122F-3E08-4C67-B504-2FEAFB824F8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8CA8A0-364A-42FE-82CF-A2C38DA52ED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600" b="1" dirty="0"/>
            <a:t>The </a:t>
          </a:r>
          <a:r>
            <a:rPr lang="en-GB" sz="1600" b="1" dirty="0" smtClean="0"/>
            <a:t>Central Hub </a:t>
          </a:r>
          <a:r>
            <a:rPr lang="en-GB" sz="1600" b="1" dirty="0"/>
            <a:t>Dialysis unit</a:t>
          </a:r>
        </a:p>
        <a:p>
          <a:r>
            <a:rPr lang="en-GB" sz="1600" b="0" dirty="0"/>
            <a:t>Complex and unstable patients</a:t>
          </a:r>
        </a:p>
      </dgm:t>
    </dgm:pt>
    <dgm:pt modelId="{AC7C846F-BFD2-4076-BDBA-447ACB007EBD}" type="parTrans" cxnId="{2C6273FA-6F00-4F6C-A31B-E4FC12879E13}">
      <dgm:prSet/>
      <dgm:spPr/>
      <dgm:t>
        <a:bodyPr/>
        <a:lstStyle/>
        <a:p>
          <a:endParaRPr lang="en-GB"/>
        </a:p>
      </dgm:t>
    </dgm:pt>
    <dgm:pt modelId="{5F5402B0-97BD-4765-A478-5226C2B605C4}" type="sibTrans" cxnId="{2C6273FA-6F00-4F6C-A31B-E4FC12879E13}">
      <dgm:prSet/>
      <dgm:spPr/>
      <dgm:t>
        <a:bodyPr/>
        <a:lstStyle/>
        <a:p>
          <a:endParaRPr lang="en-GB"/>
        </a:p>
      </dgm:t>
    </dgm:pt>
    <dgm:pt modelId="{B1B3CBC4-8947-42C7-B7D1-202CF7708F7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Satellite</a:t>
          </a:r>
        </a:p>
        <a:p>
          <a:r>
            <a:rPr lang="en-GB" sz="1600" b="0" dirty="0">
              <a:solidFill>
                <a:schemeClr val="tx1"/>
              </a:solidFill>
            </a:rPr>
            <a:t>Fully assisted</a:t>
          </a:r>
        </a:p>
        <a:p>
          <a:r>
            <a:rPr lang="en-GB" sz="1600" b="0" dirty="0">
              <a:solidFill>
                <a:schemeClr val="tx1"/>
              </a:solidFill>
            </a:rPr>
            <a:t> care</a:t>
          </a:r>
        </a:p>
      </dgm:t>
    </dgm:pt>
    <dgm:pt modelId="{D7AEA73B-334C-4AE1-8BF1-D7B46EEE7E67}" type="parTrans" cxnId="{014EEA82-C374-4059-BA24-A1228E9C9F0A}">
      <dgm:prSet/>
      <dgm:spPr/>
      <dgm:t>
        <a:bodyPr/>
        <a:lstStyle/>
        <a:p>
          <a:endParaRPr lang="en-GB"/>
        </a:p>
      </dgm:t>
    </dgm:pt>
    <dgm:pt modelId="{A1A0EAFB-9AEB-4711-9356-BFFDB16500FD}" type="sibTrans" cxnId="{014EEA82-C374-4059-BA24-A1228E9C9F0A}">
      <dgm:prSet/>
      <dgm:spPr/>
      <dgm:t>
        <a:bodyPr/>
        <a:lstStyle/>
        <a:p>
          <a:endParaRPr lang="en-GB"/>
        </a:p>
      </dgm:t>
    </dgm:pt>
    <dgm:pt modelId="{B2B412AE-6C6D-4B33-B054-41ADD957939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Satellite</a:t>
          </a:r>
        </a:p>
        <a:p>
          <a:r>
            <a:rPr lang="en-GB" sz="1600" dirty="0">
              <a:solidFill>
                <a:schemeClr val="tx1"/>
              </a:solidFill>
            </a:rPr>
            <a:t>Shared – care level 1</a:t>
          </a:r>
        </a:p>
        <a:p>
          <a:r>
            <a:rPr lang="en-GB" sz="1600" dirty="0">
              <a:solidFill>
                <a:schemeClr val="tx1"/>
              </a:solidFill>
            </a:rPr>
            <a:t> and above </a:t>
          </a:r>
        </a:p>
      </dgm:t>
    </dgm:pt>
    <dgm:pt modelId="{7328EF95-C7E2-4A69-9B48-542292B1ED51}" type="parTrans" cxnId="{F8718331-B4AD-4930-A4C9-EF10ED4BEAE8}">
      <dgm:prSet/>
      <dgm:spPr/>
      <dgm:t>
        <a:bodyPr/>
        <a:lstStyle/>
        <a:p>
          <a:endParaRPr lang="en-GB"/>
        </a:p>
      </dgm:t>
    </dgm:pt>
    <dgm:pt modelId="{AFEB6D59-1FCE-4697-A765-0173BCE126E3}" type="sibTrans" cxnId="{F8718331-B4AD-4930-A4C9-EF10ED4BEAE8}">
      <dgm:prSet/>
      <dgm:spPr/>
      <dgm:t>
        <a:bodyPr/>
        <a:lstStyle/>
        <a:p>
          <a:endParaRPr lang="en-GB"/>
        </a:p>
      </dgm:t>
    </dgm:pt>
    <dgm:pt modelId="{8C9FB20F-6F05-41C9-B7AB-AAB063E529E9}">
      <dgm:prSet phldrT="[Text]" custT="1"/>
      <dgm:spPr>
        <a:solidFill>
          <a:srgbClr val="FFC000"/>
        </a:solidFill>
      </dgm:spPr>
      <dgm:t>
        <a:bodyPr/>
        <a:lstStyle/>
        <a:p>
          <a:endParaRPr lang="en-GB" sz="1050" b="1" dirty="0">
            <a:solidFill>
              <a:schemeClr val="tx1"/>
            </a:solidFill>
          </a:endParaRPr>
        </a:p>
        <a:p>
          <a:r>
            <a:rPr lang="en-GB" sz="1600" b="1" dirty="0">
              <a:solidFill>
                <a:schemeClr val="tx1"/>
              </a:solidFill>
            </a:rPr>
            <a:t>Satellite </a:t>
          </a:r>
        </a:p>
        <a:p>
          <a:r>
            <a:rPr lang="en-GB" sz="1600" dirty="0">
              <a:solidFill>
                <a:schemeClr val="tx1"/>
              </a:solidFill>
            </a:rPr>
            <a:t>Self/shared – care level 4</a:t>
          </a:r>
        </a:p>
      </dgm:t>
    </dgm:pt>
    <dgm:pt modelId="{FA44DD42-F3ED-4C11-8A11-31CFFE2B1FD2}" type="parTrans" cxnId="{DC6E59FF-7BE1-4BCB-ACE6-A6DEE67CD26A}">
      <dgm:prSet/>
      <dgm:spPr/>
      <dgm:t>
        <a:bodyPr/>
        <a:lstStyle/>
        <a:p>
          <a:endParaRPr lang="en-GB"/>
        </a:p>
      </dgm:t>
    </dgm:pt>
    <dgm:pt modelId="{DCD333BF-0D08-4BBE-8DBC-15EB1EDA4E15}" type="sibTrans" cxnId="{DC6E59FF-7BE1-4BCB-ACE6-A6DEE67CD26A}">
      <dgm:prSet/>
      <dgm:spPr/>
      <dgm:t>
        <a:bodyPr/>
        <a:lstStyle/>
        <a:p>
          <a:endParaRPr lang="en-GB"/>
        </a:p>
      </dgm:t>
    </dgm:pt>
    <dgm:pt modelId="{8EA88007-EDD2-40C2-8AB2-289B8D417403}">
      <dgm:prSet custT="1"/>
      <dgm:spPr>
        <a:solidFill>
          <a:srgbClr val="00B050"/>
        </a:solidFill>
      </dgm:spPr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Home</a:t>
          </a:r>
        </a:p>
      </dgm:t>
    </dgm:pt>
    <dgm:pt modelId="{09A906DF-D2D5-4598-8E4D-83594C258C2A}" type="parTrans" cxnId="{5D86C383-E7F3-4476-AF05-0E0F65157A0B}">
      <dgm:prSet/>
      <dgm:spPr/>
      <dgm:t>
        <a:bodyPr/>
        <a:lstStyle/>
        <a:p>
          <a:endParaRPr lang="en-GB"/>
        </a:p>
      </dgm:t>
    </dgm:pt>
    <dgm:pt modelId="{4075B51B-E8F9-4ADE-ABD9-D2335DC0CBF3}" type="sibTrans" cxnId="{5D86C383-E7F3-4476-AF05-0E0F65157A0B}">
      <dgm:prSet/>
      <dgm:spPr/>
      <dgm:t>
        <a:bodyPr/>
        <a:lstStyle/>
        <a:p>
          <a:endParaRPr lang="en-GB"/>
        </a:p>
      </dgm:t>
    </dgm:pt>
    <dgm:pt modelId="{DA5C04E4-2530-4667-AE33-BC8066AFB660}" type="pres">
      <dgm:prSet presAssocID="{8F42122F-3E08-4C67-B504-2FEAFB824F8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E3B368C-8801-44E3-ACB7-8D82AC8C48ED}" type="pres">
      <dgm:prSet presAssocID="{8F42122F-3E08-4C67-B504-2FEAFB824F8D}" presName="matrix" presStyleCnt="0"/>
      <dgm:spPr/>
    </dgm:pt>
    <dgm:pt modelId="{E81CC74F-5C5E-4FA1-ABAB-17EE834EC436}" type="pres">
      <dgm:prSet presAssocID="{8F42122F-3E08-4C67-B504-2FEAFB824F8D}" presName="tile1" presStyleLbl="node1" presStyleIdx="0" presStyleCnt="4"/>
      <dgm:spPr/>
      <dgm:t>
        <a:bodyPr/>
        <a:lstStyle/>
        <a:p>
          <a:endParaRPr lang="en-GB"/>
        </a:p>
      </dgm:t>
    </dgm:pt>
    <dgm:pt modelId="{140B1732-B91F-4C00-8507-BB7A8CFFF1FC}" type="pres">
      <dgm:prSet presAssocID="{8F42122F-3E08-4C67-B504-2FEAFB824F8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1F1778-7E5D-41CC-9D83-268F20E7770F}" type="pres">
      <dgm:prSet presAssocID="{8F42122F-3E08-4C67-B504-2FEAFB824F8D}" presName="tile2" presStyleLbl="node1" presStyleIdx="1" presStyleCnt="4" custLinFactNeighborX="0" custLinFactNeighborY="1101"/>
      <dgm:spPr/>
      <dgm:t>
        <a:bodyPr/>
        <a:lstStyle/>
        <a:p>
          <a:endParaRPr lang="en-GB"/>
        </a:p>
      </dgm:t>
    </dgm:pt>
    <dgm:pt modelId="{43A836B5-3389-4E6C-8EAD-C1F51A1CCD4B}" type="pres">
      <dgm:prSet presAssocID="{8F42122F-3E08-4C67-B504-2FEAFB824F8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0EE07F-E3C8-42E2-B85D-AE43025A0478}" type="pres">
      <dgm:prSet presAssocID="{8F42122F-3E08-4C67-B504-2FEAFB824F8D}" presName="tile3" presStyleLbl="node1" presStyleIdx="2" presStyleCnt="4" custLinFactNeighborX="-659" custLinFactNeighborY="3340"/>
      <dgm:spPr/>
      <dgm:t>
        <a:bodyPr/>
        <a:lstStyle/>
        <a:p>
          <a:endParaRPr lang="en-GB"/>
        </a:p>
      </dgm:t>
    </dgm:pt>
    <dgm:pt modelId="{AA2037FF-E082-4EF1-8CB8-3CC5D535BA61}" type="pres">
      <dgm:prSet presAssocID="{8F42122F-3E08-4C67-B504-2FEAFB824F8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B702FD-5452-437B-A7AD-B719AD682859}" type="pres">
      <dgm:prSet presAssocID="{8F42122F-3E08-4C67-B504-2FEAFB824F8D}" presName="tile4" presStyleLbl="node1" presStyleIdx="3" presStyleCnt="4" custScaleY="99388" custLinFactNeighborX="2171" custLinFactNeighborY="4989"/>
      <dgm:spPr/>
      <dgm:t>
        <a:bodyPr/>
        <a:lstStyle/>
        <a:p>
          <a:endParaRPr lang="en-GB"/>
        </a:p>
      </dgm:t>
    </dgm:pt>
    <dgm:pt modelId="{BDE51CC8-B00C-4CEA-8DA9-4FF86E1BA15A}" type="pres">
      <dgm:prSet presAssocID="{8F42122F-3E08-4C67-B504-2FEAFB824F8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403B26-295D-4B00-94E0-8064139E265D}" type="pres">
      <dgm:prSet presAssocID="{8F42122F-3E08-4C67-B504-2FEAFB824F8D}" presName="centerTile" presStyleLbl="fgShp" presStyleIdx="0" presStyleCnt="1" custScaleX="124971" custScaleY="14336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9B9F41B2-03D8-475B-9EFB-7387657496F2}" type="presOf" srcId="{8F42122F-3E08-4C67-B504-2FEAFB824F8D}" destId="{DA5C04E4-2530-4667-AE33-BC8066AFB660}" srcOrd="0" destOrd="0" presId="urn:microsoft.com/office/officeart/2005/8/layout/matrix1"/>
    <dgm:cxn modelId="{DC6E59FF-7BE1-4BCB-ACE6-A6DEE67CD26A}" srcId="{128CA8A0-364A-42FE-82CF-A2C38DA52ED5}" destId="{8C9FB20F-6F05-41C9-B7AB-AAB063E529E9}" srcOrd="2" destOrd="0" parTransId="{FA44DD42-F3ED-4C11-8A11-31CFFE2B1FD2}" sibTransId="{DCD333BF-0D08-4BBE-8DBC-15EB1EDA4E15}"/>
    <dgm:cxn modelId="{5D86C383-E7F3-4476-AF05-0E0F65157A0B}" srcId="{128CA8A0-364A-42FE-82CF-A2C38DA52ED5}" destId="{8EA88007-EDD2-40C2-8AB2-289B8D417403}" srcOrd="3" destOrd="0" parTransId="{09A906DF-D2D5-4598-8E4D-83594C258C2A}" sibTransId="{4075B51B-E8F9-4ADE-ABD9-D2335DC0CBF3}"/>
    <dgm:cxn modelId="{014EEA82-C374-4059-BA24-A1228E9C9F0A}" srcId="{128CA8A0-364A-42FE-82CF-A2C38DA52ED5}" destId="{B1B3CBC4-8947-42C7-B7D1-202CF7708F7B}" srcOrd="0" destOrd="0" parTransId="{D7AEA73B-334C-4AE1-8BF1-D7B46EEE7E67}" sibTransId="{A1A0EAFB-9AEB-4711-9356-BFFDB16500FD}"/>
    <dgm:cxn modelId="{1663CCC9-6FD5-4CDC-AA39-E08C74DFE71A}" type="presOf" srcId="{8C9FB20F-6F05-41C9-B7AB-AAB063E529E9}" destId="{AA2037FF-E082-4EF1-8CB8-3CC5D535BA61}" srcOrd="1" destOrd="0" presId="urn:microsoft.com/office/officeart/2005/8/layout/matrix1"/>
    <dgm:cxn modelId="{EAAFE305-EA69-4772-94F6-1EA8105659E6}" type="presOf" srcId="{128CA8A0-364A-42FE-82CF-A2C38DA52ED5}" destId="{47403B26-295D-4B00-94E0-8064139E265D}" srcOrd="0" destOrd="0" presId="urn:microsoft.com/office/officeart/2005/8/layout/matrix1"/>
    <dgm:cxn modelId="{2C6273FA-6F00-4F6C-A31B-E4FC12879E13}" srcId="{8F42122F-3E08-4C67-B504-2FEAFB824F8D}" destId="{128CA8A0-364A-42FE-82CF-A2C38DA52ED5}" srcOrd="0" destOrd="0" parTransId="{AC7C846F-BFD2-4076-BDBA-447ACB007EBD}" sibTransId="{5F5402B0-97BD-4765-A478-5226C2B605C4}"/>
    <dgm:cxn modelId="{065C93A3-CF49-4289-BAC7-612F732CDC9C}" type="presOf" srcId="{B2B412AE-6C6D-4B33-B054-41ADD9579398}" destId="{43A836B5-3389-4E6C-8EAD-C1F51A1CCD4B}" srcOrd="1" destOrd="0" presId="urn:microsoft.com/office/officeart/2005/8/layout/matrix1"/>
    <dgm:cxn modelId="{F8718331-B4AD-4930-A4C9-EF10ED4BEAE8}" srcId="{128CA8A0-364A-42FE-82CF-A2C38DA52ED5}" destId="{B2B412AE-6C6D-4B33-B054-41ADD9579398}" srcOrd="1" destOrd="0" parTransId="{7328EF95-C7E2-4A69-9B48-542292B1ED51}" sibTransId="{AFEB6D59-1FCE-4697-A765-0173BCE126E3}"/>
    <dgm:cxn modelId="{31479CE1-CEA7-4598-A927-BF29A360A66D}" type="presOf" srcId="{8EA88007-EDD2-40C2-8AB2-289B8D417403}" destId="{BBB702FD-5452-437B-A7AD-B719AD682859}" srcOrd="0" destOrd="0" presId="urn:microsoft.com/office/officeart/2005/8/layout/matrix1"/>
    <dgm:cxn modelId="{B75E24C0-FA6B-4E11-B59A-AD212479B724}" type="presOf" srcId="{B1B3CBC4-8947-42C7-B7D1-202CF7708F7B}" destId="{E81CC74F-5C5E-4FA1-ABAB-17EE834EC436}" srcOrd="0" destOrd="0" presId="urn:microsoft.com/office/officeart/2005/8/layout/matrix1"/>
    <dgm:cxn modelId="{DC1CFAC0-2833-40F5-8FE8-2110EC38E447}" type="presOf" srcId="{8EA88007-EDD2-40C2-8AB2-289B8D417403}" destId="{BDE51CC8-B00C-4CEA-8DA9-4FF86E1BA15A}" srcOrd="1" destOrd="0" presId="urn:microsoft.com/office/officeart/2005/8/layout/matrix1"/>
    <dgm:cxn modelId="{E17536D9-0655-4A50-86C0-AE099D602E05}" type="presOf" srcId="{B2B412AE-6C6D-4B33-B054-41ADD9579398}" destId="{C01F1778-7E5D-41CC-9D83-268F20E7770F}" srcOrd="0" destOrd="0" presId="urn:microsoft.com/office/officeart/2005/8/layout/matrix1"/>
    <dgm:cxn modelId="{025FF679-244D-4CDD-8652-10F08E02772F}" type="presOf" srcId="{8C9FB20F-6F05-41C9-B7AB-AAB063E529E9}" destId="{780EE07F-E3C8-42E2-B85D-AE43025A0478}" srcOrd="0" destOrd="0" presId="urn:microsoft.com/office/officeart/2005/8/layout/matrix1"/>
    <dgm:cxn modelId="{EDFB46A9-129E-4F2C-A572-D6A3C133B55F}" type="presOf" srcId="{B1B3CBC4-8947-42C7-B7D1-202CF7708F7B}" destId="{140B1732-B91F-4C00-8507-BB7A8CFFF1FC}" srcOrd="1" destOrd="0" presId="urn:microsoft.com/office/officeart/2005/8/layout/matrix1"/>
    <dgm:cxn modelId="{A6F2AEA4-972D-424E-8AAE-C354FD29DF13}" type="presParOf" srcId="{DA5C04E4-2530-4667-AE33-BC8066AFB660}" destId="{CE3B368C-8801-44E3-ACB7-8D82AC8C48ED}" srcOrd="0" destOrd="0" presId="urn:microsoft.com/office/officeart/2005/8/layout/matrix1"/>
    <dgm:cxn modelId="{C36BEC8B-E212-4AC3-9C3B-466B356BCB33}" type="presParOf" srcId="{CE3B368C-8801-44E3-ACB7-8D82AC8C48ED}" destId="{E81CC74F-5C5E-4FA1-ABAB-17EE834EC436}" srcOrd="0" destOrd="0" presId="urn:microsoft.com/office/officeart/2005/8/layout/matrix1"/>
    <dgm:cxn modelId="{232C42BD-9078-4BAD-8DFF-4C2FF4C6F72C}" type="presParOf" srcId="{CE3B368C-8801-44E3-ACB7-8D82AC8C48ED}" destId="{140B1732-B91F-4C00-8507-BB7A8CFFF1FC}" srcOrd="1" destOrd="0" presId="urn:microsoft.com/office/officeart/2005/8/layout/matrix1"/>
    <dgm:cxn modelId="{E19CEAEC-0216-43A4-BDE9-32BF89BD2EBA}" type="presParOf" srcId="{CE3B368C-8801-44E3-ACB7-8D82AC8C48ED}" destId="{C01F1778-7E5D-41CC-9D83-268F20E7770F}" srcOrd="2" destOrd="0" presId="urn:microsoft.com/office/officeart/2005/8/layout/matrix1"/>
    <dgm:cxn modelId="{7184D3A2-F2C1-4D1D-9A84-6A796FF3048F}" type="presParOf" srcId="{CE3B368C-8801-44E3-ACB7-8D82AC8C48ED}" destId="{43A836B5-3389-4E6C-8EAD-C1F51A1CCD4B}" srcOrd="3" destOrd="0" presId="urn:microsoft.com/office/officeart/2005/8/layout/matrix1"/>
    <dgm:cxn modelId="{A32302D3-D936-4A69-ACF0-EF5824926CC9}" type="presParOf" srcId="{CE3B368C-8801-44E3-ACB7-8D82AC8C48ED}" destId="{780EE07F-E3C8-42E2-B85D-AE43025A0478}" srcOrd="4" destOrd="0" presId="urn:microsoft.com/office/officeart/2005/8/layout/matrix1"/>
    <dgm:cxn modelId="{5101F9D6-CD97-4770-8FF7-6678CC223EF2}" type="presParOf" srcId="{CE3B368C-8801-44E3-ACB7-8D82AC8C48ED}" destId="{AA2037FF-E082-4EF1-8CB8-3CC5D535BA61}" srcOrd="5" destOrd="0" presId="urn:microsoft.com/office/officeart/2005/8/layout/matrix1"/>
    <dgm:cxn modelId="{B975A590-B264-439D-A524-7263EC748207}" type="presParOf" srcId="{CE3B368C-8801-44E3-ACB7-8D82AC8C48ED}" destId="{BBB702FD-5452-437B-A7AD-B719AD682859}" srcOrd="6" destOrd="0" presId="urn:microsoft.com/office/officeart/2005/8/layout/matrix1"/>
    <dgm:cxn modelId="{B0C5D3D0-01C7-428B-9487-84A8720EF7E9}" type="presParOf" srcId="{CE3B368C-8801-44E3-ACB7-8D82AC8C48ED}" destId="{BDE51CC8-B00C-4CEA-8DA9-4FF86E1BA15A}" srcOrd="7" destOrd="0" presId="urn:microsoft.com/office/officeart/2005/8/layout/matrix1"/>
    <dgm:cxn modelId="{2D59E7C6-AB68-4311-A436-36B55A8742CA}" type="presParOf" srcId="{DA5C04E4-2530-4667-AE33-BC8066AFB660}" destId="{47403B26-295D-4B00-94E0-8064139E265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71D7DC-975C-46CB-9B0C-B982CE46A1D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A21C80-2CAA-496E-868B-D1C2071ED0DD}">
      <dgm:prSet phldrT="[Text]" custT="1"/>
      <dgm:spPr/>
      <dgm:t>
        <a:bodyPr/>
        <a:lstStyle/>
        <a:p>
          <a:pPr algn="ctr"/>
          <a:r>
            <a:rPr lang="en-US" sz="1200" dirty="0" err="1"/>
            <a:t>Plan dialysis </a:t>
          </a:r>
          <a:r>
            <a:rPr lang="en-US" sz="1200" dirty="0"/>
            <a:t>access - insert PD catheter </a:t>
          </a:r>
        </a:p>
      </dgm:t>
    </dgm:pt>
    <dgm:pt modelId="{94523302-0E65-4BEE-A753-3B4090CBC313}" type="parTrans" cxnId="{AF2CCB92-B488-4320-81CA-41C6DC416809}">
      <dgm:prSet/>
      <dgm:spPr/>
      <dgm:t>
        <a:bodyPr/>
        <a:lstStyle/>
        <a:p>
          <a:pPr algn="ctr"/>
          <a:endParaRPr lang="en-US"/>
        </a:p>
      </dgm:t>
    </dgm:pt>
    <dgm:pt modelId="{EADEB28F-BE7F-4E06-BC02-DF274474CE1E}" type="sibTrans" cxnId="{AF2CCB92-B488-4320-81CA-41C6DC416809}">
      <dgm:prSet/>
      <dgm:spPr/>
      <dgm:t>
        <a:bodyPr/>
        <a:lstStyle/>
        <a:p>
          <a:pPr algn="ctr"/>
          <a:endParaRPr lang="en-US"/>
        </a:p>
      </dgm:t>
    </dgm:pt>
    <dgm:pt modelId="{A17F377A-9F8B-406D-B41E-A076D11A361F}">
      <dgm:prSet phldrT="[Text]" custT="1"/>
      <dgm:spPr/>
      <dgm:t>
        <a:bodyPr/>
        <a:lstStyle/>
        <a:p>
          <a:pPr algn="ctr"/>
          <a:r>
            <a:rPr lang="en-US" sz="1200" dirty="0"/>
            <a:t>Start PD pathway </a:t>
          </a:r>
        </a:p>
      </dgm:t>
    </dgm:pt>
    <dgm:pt modelId="{D0F8360A-407D-4A9A-ADE3-09E33178E7E1}" type="parTrans" cxnId="{66D671ED-A3DF-4B33-9DBD-489A9E214DCB}">
      <dgm:prSet/>
      <dgm:spPr/>
      <dgm:t>
        <a:bodyPr/>
        <a:lstStyle/>
        <a:p>
          <a:pPr algn="ctr"/>
          <a:endParaRPr lang="en-US"/>
        </a:p>
      </dgm:t>
    </dgm:pt>
    <dgm:pt modelId="{97B839EB-2640-42D3-825F-129ACDD351A4}" type="sibTrans" cxnId="{66D671ED-A3DF-4B33-9DBD-489A9E214DCB}">
      <dgm:prSet/>
      <dgm:spPr/>
      <dgm:t>
        <a:bodyPr/>
        <a:lstStyle/>
        <a:p>
          <a:pPr algn="ctr"/>
          <a:endParaRPr lang="en-US"/>
        </a:p>
      </dgm:t>
    </dgm:pt>
    <dgm:pt modelId="{F4C9EA09-A253-4479-97F5-F92808BEEFEC}">
      <dgm:prSet phldrT="[Text]" custT="1"/>
      <dgm:spPr/>
      <dgm:t>
        <a:bodyPr/>
        <a:lstStyle/>
        <a:p>
          <a:pPr algn="ctr"/>
          <a:r>
            <a:rPr lang="en-US" sz="1200" dirty="0"/>
            <a:t>Screen low clearance, Prevalent HD, Incident HD, Failed </a:t>
          </a:r>
          <a:r>
            <a:rPr lang="en-US" sz="1200" dirty="0" err="1"/>
            <a:t>Tx</a:t>
          </a:r>
          <a:r>
            <a:rPr lang="en-US" sz="1200" dirty="0"/>
            <a:t> </a:t>
          </a:r>
        </a:p>
      </dgm:t>
    </dgm:pt>
    <dgm:pt modelId="{8D5BE756-D2DC-40D0-89D9-8EC0F66EF4BA}" type="parTrans" cxnId="{55CF6251-F5D7-4816-BC3D-05EFC2A1E1F1}">
      <dgm:prSet/>
      <dgm:spPr/>
      <dgm:t>
        <a:bodyPr/>
        <a:lstStyle/>
        <a:p>
          <a:pPr algn="ctr"/>
          <a:endParaRPr lang="en-US"/>
        </a:p>
      </dgm:t>
    </dgm:pt>
    <dgm:pt modelId="{098B6041-8F7E-4FD1-8F54-3553D43EF174}" type="sibTrans" cxnId="{55CF6251-F5D7-4816-BC3D-05EFC2A1E1F1}">
      <dgm:prSet/>
      <dgm:spPr/>
      <dgm:t>
        <a:bodyPr/>
        <a:lstStyle/>
        <a:p>
          <a:pPr algn="ctr"/>
          <a:endParaRPr lang="en-US"/>
        </a:p>
      </dgm:t>
    </dgm:pt>
    <dgm:pt modelId="{8889A336-0E29-446D-A10B-391E6760E770}">
      <dgm:prSet phldrT="[Text]" custT="1"/>
      <dgm:spPr/>
      <dgm:t>
        <a:bodyPr/>
        <a:lstStyle/>
        <a:p>
          <a:pPr algn="ctr"/>
          <a:r>
            <a:rPr lang="en-US" sz="1200" dirty="0"/>
            <a:t>Assess for suitability– clinical, patient factors and home suitability </a:t>
          </a:r>
        </a:p>
      </dgm:t>
    </dgm:pt>
    <dgm:pt modelId="{59877EE2-4AA0-4877-8402-4F5E28B6D7A4}" type="parTrans" cxnId="{86F6DB6A-14AE-4027-953A-E156C0EAF26E}">
      <dgm:prSet/>
      <dgm:spPr/>
      <dgm:t>
        <a:bodyPr/>
        <a:lstStyle/>
        <a:p>
          <a:pPr algn="ctr"/>
          <a:endParaRPr lang="en-US"/>
        </a:p>
      </dgm:t>
    </dgm:pt>
    <dgm:pt modelId="{CFF8FFB3-95F7-4F96-8815-8DDE9A954481}" type="sibTrans" cxnId="{86F6DB6A-14AE-4027-953A-E156C0EAF26E}">
      <dgm:prSet/>
      <dgm:spPr/>
      <dgm:t>
        <a:bodyPr/>
        <a:lstStyle/>
        <a:p>
          <a:pPr algn="ctr"/>
          <a:endParaRPr lang="en-US"/>
        </a:p>
      </dgm:t>
    </dgm:pt>
    <dgm:pt modelId="{1593169A-FE4E-43DA-9B68-1D3AC044CC0A}">
      <dgm:prSet phldrT="[Text]" custT="1"/>
      <dgm:spPr/>
      <dgm:t>
        <a:bodyPr/>
        <a:lstStyle/>
        <a:p>
          <a:pPr algn="ctr"/>
          <a:r>
            <a:rPr lang="en-US" sz="1200" dirty="0"/>
            <a:t>Patient and MDT sign off for PD pathway  </a:t>
          </a:r>
        </a:p>
      </dgm:t>
    </dgm:pt>
    <dgm:pt modelId="{7FA7A28E-9115-43D1-81E8-3E6F490E2DF2}" type="parTrans" cxnId="{F7935F12-B03F-4FB3-B23B-05AF63B61849}">
      <dgm:prSet/>
      <dgm:spPr/>
      <dgm:t>
        <a:bodyPr/>
        <a:lstStyle/>
        <a:p>
          <a:pPr algn="ctr"/>
          <a:endParaRPr lang="en-US"/>
        </a:p>
      </dgm:t>
    </dgm:pt>
    <dgm:pt modelId="{75FB0DA8-4050-4FB0-821C-CB076320A424}" type="sibTrans" cxnId="{F7935F12-B03F-4FB3-B23B-05AF63B61849}">
      <dgm:prSet/>
      <dgm:spPr/>
      <dgm:t>
        <a:bodyPr/>
        <a:lstStyle/>
        <a:p>
          <a:pPr algn="ctr"/>
          <a:endParaRPr lang="en-US"/>
        </a:p>
      </dgm:t>
    </dgm:pt>
    <dgm:pt modelId="{B050E5F5-0744-4CC9-80A2-3CC601E4D88D}">
      <dgm:prSet phldrT="[Text]" custT="1"/>
      <dgm:spPr/>
      <dgm:t>
        <a:bodyPr/>
        <a:lstStyle/>
        <a:p>
          <a:pPr algn="ctr"/>
          <a:r>
            <a:rPr lang="en-US" sz="1200" dirty="0"/>
            <a:t>Identify potential PD patients through shared decision making</a:t>
          </a:r>
        </a:p>
      </dgm:t>
    </dgm:pt>
    <dgm:pt modelId="{D539A80C-39F9-47E2-B56B-CA2D3330AE43}" type="sibTrans" cxnId="{F5A0785C-07EF-4771-94AD-70D21A84CAF0}">
      <dgm:prSet/>
      <dgm:spPr/>
      <dgm:t>
        <a:bodyPr/>
        <a:lstStyle/>
        <a:p>
          <a:pPr algn="ctr"/>
          <a:endParaRPr lang="en-US"/>
        </a:p>
      </dgm:t>
    </dgm:pt>
    <dgm:pt modelId="{89181C86-EE5C-4FB3-B01E-D8575FEFA5A7}" type="parTrans" cxnId="{F5A0785C-07EF-4771-94AD-70D21A84CAF0}">
      <dgm:prSet/>
      <dgm:spPr/>
      <dgm:t>
        <a:bodyPr/>
        <a:lstStyle/>
        <a:p>
          <a:pPr algn="ctr"/>
          <a:endParaRPr lang="en-US"/>
        </a:p>
      </dgm:t>
    </dgm:pt>
    <dgm:pt modelId="{9436962D-32B4-423C-A1F0-E4492F8A3FF4}" type="pres">
      <dgm:prSet presAssocID="{2D71D7DC-975C-46CB-9B0C-B982CE46A1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53DA78E-A81A-4530-B67B-E8DD3C94A824}" type="pres">
      <dgm:prSet presAssocID="{A17F377A-9F8B-406D-B41E-A076D11A361F}" presName="boxAndChildren" presStyleCnt="0"/>
      <dgm:spPr/>
    </dgm:pt>
    <dgm:pt modelId="{BBB9B7CA-9834-4F81-A09E-016FAA90218F}" type="pres">
      <dgm:prSet presAssocID="{A17F377A-9F8B-406D-B41E-A076D11A361F}" presName="parentTextBox" presStyleLbl="node1" presStyleIdx="0" presStyleCnt="6"/>
      <dgm:spPr/>
      <dgm:t>
        <a:bodyPr/>
        <a:lstStyle/>
        <a:p>
          <a:endParaRPr lang="en-GB"/>
        </a:p>
      </dgm:t>
    </dgm:pt>
    <dgm:pt modelId="{8A75A6B8-6983-4E51-8D7B-05FBC6747901}" type="pres">
      <dgm:prSet presAssocID="{EADEB28F-BE7F-4E06-BC02-DF274474CE1E}" presName="sp" presStyleCnt="0"/>
      <dgm:spPr/>
    </dgm:pt>
    <dgm:pt modelId="{073127DD-B979-4713-AD80-A7B0D6819993}" type="pres">
      <dgm:prSet presAssocID="{81A21C80-2CAA-496E-868B-D1C2071ED0DD}" presName="arrowAndChildren" presStyleCnt="0"/>
      <dgm:spPr/>
    </dgm:pt>
    <dgm:pt modelId="{8FC40100-F575-40F0-8B04-1915A6F23648}" type="pres">
      <dgm:prSet presAssocID="{81A21C80-2CAA-496E-868B-D1C2071ED0DD}" presName="parentTextArrow" presStyleLbl="node1" presStyleIdx="1" presStyleCnt="6"/>
      <dgm:spPr/>
      <dgm:t>
        <a:bodyPr/>
        <a:lstStyle/>
        <a:p>
          <a:endParaRPr lang="en-GB"/>
        </a:p>
      </dgm:t>
    </dgm:pt>
    <dgm:pt modelId="{91E7B085-953A-448E-85F7-09CFF06B646E}" type="pres">
      <dgm:prSet presAssocID="{75FB0DA8-4050-4FB0-821C-CB076320A424}" presName="sp" presStyleCnt="0"/>
      <dgm:spPr/>
    </dgm:pt>
    <dgm:pt modelId="{4578ECC7-2972-4A57-9701-1C06B6831007}" type="pres">
      <dgm:prSet presAssocID="{1593169A-FE4E-43DA-9B68-1D3AC044CC0A}" presName="arrowAndChildren" presStyleCnt="0"/>
      <dgm:spPr/>
    </dgm:pt>
    <dgm:pt modelId="{4C6AC569-CD39-4566-BDBD-505225CBF387}" type="pres">
      <dgm:prSet presAssocID="{1593169A-FE4E-43DA-9B68-1D3AC044CC0A}" presName="parentTextArrow" presStyleLbl="node1" presStyleIdx="2" presStyleCnt="6" custLinFactNeighborX="121"/>
      <dgm:spPr/>
      <dgm:t>
        <a:bodyPr/>
        <a:lstStyle/>
        <a:p>
          <a:endParaRPr lang="en-GB"/>
        </a:p>
      </dgm:t>
    </dgm:pt>
    <dgm:pt modelId="{3DF12D1D-5111-4706-800C-FD823A5CFD04}" type="pres">
      <dgm:prSet presAssocID="{CFF8FFB3-95F7-4F96-8815-8DDE9A954481}" presName="sp" presStyleCnt="0"/>
      <dgm:spPr/>
    </dgm:pt>
    <dgm:pt modelId="{7448B6C8-29FB-4EE2-A701-3FE93541BD3E}" type="pres">
      <dgm:prSet presAssocID="{8889A336-0E29-446D-A10B-391E6760E770}" presName="arrowAndChildren" presStyleCnt="0"/>
      <dgm:spPr/>
    </dgm:pt>
    <dgm:pt modelId="{B09FCDD9-071A-4828-95E9-71DDB22C9BF8}" type="pres">
      <dgm:prSet presAssocID="{8889A336-0E29-446D-A10B-391E6760E770}" presName="parentTextArrow" presStyleLbl="node1" presStyleIdx="3" presStyleCnt="6"/>
      <dgm:spPr/>
      <dgm:t>
        <a:bodyPr/>
        <a:lstStyle/>
        <a:p>
          <a:endParaRPr lang="en-GB"/>
        </a:p>
      </dgm:t>
    </dgm:pt>
    <dgm:pt modelId="{A08C9186-704A-4DB0-A1B3-FE787E1193C6}" type="pres">
      <dgm:prSet presAssocID="{098B6041-8F7E-4FD1-8F54-3553D43EF174}" presName="sp" presStyleCnt="0"/>
      <dgm:spPr/>
    </dgm:pt>
    <dgm:pt modelId="{20C55C01-8801-4DFC-B40B-65F3EF015C53}" type="pres">
      <dgm:prSet presAssocID="{F4C9EA09-A253-4479-97F5-F92808BEEFEC}" presName="arrowAndChildren" presStyleCnt="0"/>
      <dgm:spPr/>
    </dgm:pt>
    <dgm:pt modelId="{14CCBC3B-551E-4EE2-BA08-981949C72468}" type="pres">
      <dgm:prSet presAssocID="{F4C9EA09-A253-4479-97F5-F92808BEEFEC}" presName="parentTextArrow" presStyleLbl="node1" presStyleIdx="4" presStyleCnt="6"/>
      <dgm:spPr/>
      <dgm:t>
        <a:bodyPr/>
        <a:lstStyle/>
        <a:p>
          <a:endParaRPr lang="en-GB"/>
        </a:p>
      </dgm:t>
    </dgm:pt>
    <dgm:pt modelId="{204738D8-96EE-48CA-A27C-F1C3847F775A}" type="pres">
      <dgm:prSet presAssocID="{D539A80C-39F9-47E2-B56B-CA2D3330AE43}" presName="sp" presStyleCnt="0"/>
      <dgm:spPr/>
    </dgm:pt>
    <dgm:pt modelId="{F8A34394-18BD-4B67-BB01-C2BF5EC66FB9}" type="pres">
      <dgm:prSet presAssocID="{B050E5F5-0744-4CC9-80A2-3CC601E4D88D}" presName="arrowAndChildren" presStyleCnt="0"/>
      <dgm:spPr/>
    </dgm:pt>
    <dgm:pt modelId="{5D3E1C3A-2A1C-4A80-BC32-BB98EF1CCF13}" type="pres">
      <dgm:prSet presAssocID="{B050E5F5-0744-4CC9-80A2-3CC601E4D88D}" presName="parentTextArrow" presStyleLbl="node1" presStyleIdx="5" presStyleCnt="6" custLinFactNeighborX="-391" custLinFactNeighborY="-8623"/>
      <dgm:spPr/>
      <dgm:t>
        <a:bodyPr/>
        <a:lstStyle/>
        <a:p>
          <a:endParaRPr lang="en-GB"/>
        </a:p>
      </dgm:t>
    </dgm:pt>
  </dgm:ptLst>
  <dgm:cxnLst>
    <dgm:cxn modelId="{8C1193BA-C409-43B2-931F-8D401F7E7F57}" type="presOf" srcId="{81A21C80-2CAA-496E-868B-D1C2071ED0DD}" destId="{8FC40100-F575-40F0-8B04-1915A6F23648}" srcOrd="0" destOrd="0" presId="urn:microsoft.com/office/officeart/2005/8/layout/process4"/>
    <dgm:cxn modelId="{02F46F53-F986-494E-9F3C-9ABE57320B54}" type="presOf" srcId="{8889A336-0E29-446D-A10B-391E6760E770}" destId="{B09FCDD9-071A-4828-95E9-71DDB22C9BF8}" srcOrd="0" destOrd="0" presId="urn:microsoft.com/office/officeart/2005/8/layout/process4"/>
    <dgm:cxn modelId="{66D671ED-A3DF-4B33-9DBD-489A9E214DCB}" srcId="{2D71D7DC-975C-46CB-9B0C-B982CE46A1D4}" destId="{A17F377A-9F8B-406D-B41E-A076D11A361F}" srcOrd="5" destOrd="0" parTransId="{D0F8360A-407D-4A9A-ADE3-09E33178E7E1}" sibTransId="{97B839EB-2640-42D3-825F-129ACDD351A4}"/>
    <dgm:cxn modelId="{86F6DB6A-14AE-4027-953A-E156C0EAF26E}" srcId="{2D71D7DC-975C-46CB-9B0C-B982CE46A1D4}" destId="{8889A336-0E29-446D-A10B-391E6760E770}" srcOrd="2" destOrd="0" parTransId="{59877EE2-4AA0-4877-8402-4F5E28B6D7A4}" sibTransId="{CFF8FFB3-95F7-4F96-8815-8DDE9A954481}"/>
    <dgm:cxn modelId="{C2D88C4C-CB1C-42FA-83CC-400D803DF873}" type="presOf" srcId="{1593169A-FE4E-43DA-9B68-1D3AC044CC0A}" destId="{4C6AC569-CD39-4566-BDBD-505225CBF387}" srcOrd="0" destOrd="0" presId="urn:microsoft.com/office/officeart/2005/8/layout/process4"/>
    <dgm:cxn modelId="{CEF1F269-7F5E-4472-8400-38F55AE99B5A}" type="presOf" srcId="{B050E5F5-0744-4CC9-80A2-3CC601E4D88D}" destId="{5D3E1C3A-2A1C-4A80-BC32-BB98EF1CCF13}" srcOrd="0" destOrd="0" presId="urn:microsoft.com/office/officeart/2005/8/layout/process4"/>
    <dgm:cxn modelId="{8990CE82-48D6-4CE1-94DD-E97FC399DBC1}" type="presOf" srcId="{A17F377A-9F8B-406D-B41E-A076D11A361F}" destId="{BBB9B7CA-9834-4F81-A09E-016FAA90218F}" srcOrd="0" destOrd="0" presId="urn:microsoft.com/office/officeart/2005/8/layout/process4"/>
    <dgm:cxn modelId="{AF2CCB92-B488-4320-81CA-41C6DC416809}" srcId="{2D71D7DC-975C-46CB-9B0C-B982CE46A1D4}" destId="{81A21C80-2CAA-496E-868B-D1C2071ED0DD}" srcOrd="4" destOrd="0" parTransId="{94523302-0E65-4BEE-A753-3B4090CBC313}" sibTransId="{EADEB28F-BE7F-4E06-BC02-DF274474CE1E}"/>
    <dgm:cxn modelId="{F7935F12-B03F-4FB3-B23B-05AF63B61849}" srcId="{2D71D7DC-975C-46CB-9B0C-B982CE46A1D4}" destId="{1593169A-FE4E-43DA-9B68-1D3AC044CC0A}" srcOrd="3" destOrd="0" parTransId="{7FA7A28E-9115-43D1-81E8-3E6F490E2DF2}" sibTransId="{75FB0DA8-4050-4FB0-821C-CB076320A424}"/>
    <dgm:cxn modelId="{55CF6251-F5D7-4816-BC3D-05EFC2A1E1F1}" srcId="{2D71D7DC-975C-46CB-9B0C-B982CE46A1D4}" destId="{F4C9EA09-A253-4479-97F5-F92808BEEFEC}" srcOrd="1" destOrd="0" parTransId="{8D5BE756-D2DC-40D0-89D9-8EC0F66EF4BA}" sibTransId="{098B6041-8F7E-4FD1-8F54-3553D43EF174}"/>
    <dgm:cxn modelId="{1947373C-BA94-416C-83F6-3BDEB53C1B73}" type="presOf" srcId="{F4C9EA09-A253-4479-97F5-F92808BEEFEC}" destId="{14CCBC3B-551E-4EE2-BA08-981949C72468}" srcOrd="0" destOrd="0" presId="urn:microsoft.com/office/officeart/2005/8/layout/process4"/>
    <dgm:cxn modelId="{F5A0785C-07EF-4771-94AD-70D21A84CAF0}" srcId="{2D71D7DC-975C-46CB-9B0C-B982CE46A1D4}" destId="{B050E5F5-0744-4CC9-80A2-3CC601E4D88D}" srcOrd="0" destOrd="0" parTransId="{89181C86-EE5C-4FB3-B01E-D8575FEFA5A7}" sibTransId="{D539A80C-39F9-47E2-B56B-CA2D3330AE43}"/>
    <dgm:cxn modelId="{A46D0396-5DED-4674-8556-29A712189B4E}" type="presOf" srcId="{2D71D7DC-975C-46CB-9B0C-B982CE46A1D4}" destId="{9436962D-32B4-423C-A1F0-E4492F8A3FF4}" srcOrd="0" destOrd="0" presId="urn:microsoft.com/office/officeart/2005/8/layout/process4"/>
    <dgm:cxn modelId="{625DE405-D1BF-4CA2-8B01-DC9447D1AF01}" type="presParOf" srcId="{9436962D-32B4-423C-A1F0-E4492F8A3FF4}" destId="{753DA78E-A81A-4530-B67B-E8DD3C94A824}" srcOrd="0" destOrd="0" presId="urn:microsoft.com/office/officeart/2005/8/layout/process4"/>
    <dgm:cxn modelId="{24C0D38E-6649-4A52-8F9A-D41764C1D995}" type="presParOf" srcId="{753DA78E-A81A-4530-B67B-E8DD3C94A824}" destId="{BBB9B7CA-9834-4F81-A09E-016FAA90218F}" srcOrd="0" destOrd="0" presId="urn:microsoft.com/office/officeart/2005/8/layout/process4"/>
    <dgm:cxn modelId="{9096712D-039F-462B-AA51-FF715C73172B}" type="presParOf" srcId="{9436962D-32B4-423C-A1F0-E4492F8A3FF4}" destId="{8A75A6B8-6983-4E51-8D7B-05FBC6747901}" srcOrd="1" destOrd="0" presId="urn:microsoft.com/office/officeart/2005/8/layout/process4"/>
    <dgm:cxn modelId="{CAD49E2A-1C68-46BF-AC3B-C2E9EA005EDB}" type="presParOf" srcId="{9436962D-32B4-423C-A1F0-E4492F8A3FF4}" destId="{073127DD-B979-4713-AD80-A7B0D6819993}" srcOrd="2" destOrd="0" presId="urn:microsoft.com/office/officeart/2005/8/layout/process4"/>
    <dgm:cxn modelId="{766BB73D-FF37-4881-8E0B-1806B7FECE31}" type="presParOf" srcId="{073127DD-B979-4713-AD80-A7B0D6819993}" destId="{8FC40100-F575-40F0-8B04-1915A6F23648}" srcOrd="0" destOrd="0" presId="urn:microsoft.com/office/officeart/2005/8/layout/process4"/>
    <dgm:cxn modelId="{30134F46-60B4-4DFE-BDAB-F5A39A33B675}" type="presParOf" srcId="{9436962D-32B4-423C-A1F0-E4492F8A3FF4}" destId="{91E7B085-953A-448E-85F7-09CFF06B646E}" srcOrd="3" destOrd="0" presId="urn:microsoft.com/office/officeart/2005/8/layout/process4"/>
    <dgm:cxn modelId="{1D86F5D9-CF47-4AE9-B1DF-075E9F0BDB29}" type="presParOf" srcId="{9436962D-32B4-423C-A1F0-E4492F8A3FF4}" destId="{4578ECC7-2972-4A57-9701-1C06B6831007}" srcOrd="4" destOrd="0" presId="urn:microsoft.com/office/officeart/2005/8/layout/process4"/>
    <dgm:cxn modelId="{CD6A4184-5034-4B1E-81D1-BB5A133898A1}" type="presParOf" srcId="{4578ECC7-2972-4A57-9701-1C06B6831007}" destId="{4C6AC569-CD39-4566-BDBD-505225CBF387}" srcOrd="0" destOrd="0" presId="urn:microsoft.com/office/officeart/2005/8/layout/process4"/>
    <dgm:cxn modelId="{8D199B47-9DEE-4D80-9EC7-C4194DFBB2CA}" type="presParOf" srcId="{9436962D-32B4-423C-A1F0-E4492F8A3FF4}" destId="{3DF12D1D-5111-4706-800C-FD823A5CFD04}" srcOrd="5" destOrd="0" presId="urn:microsoft.com/office/officeart/2005/8/layout/process4"/>
    <dgm:cxn modelId="{A20C090F-B86E-4B58-9CF8-61EAD67E922E}" type="presParOf" srcId="{9436962D-32B4-423C-A1F0-E4492F8A3FF4}" destId="{7448B6C8-29FB-4EE2-A701-3FE93541BD3E}" srcOrd="6" destOrd="0" presId="urn:microsoft.com/office/officeart/2005/8/layout/process4"/>
    <dgm:cxn modelId="{C186319C-5B1D-4107-AE78-C3981B3BA618}" type="presParOf" srcId="{7448B6C8-29FB-4EE2-A701-3FE93541BD3E}" destId="{B09FCDD9-071A-4828-95E9-71DDB22C9BF8}" srcOrd="0" destOrd="0" presId="urn:microsoft.com/office/officeart/2005/8/layout/process4"/>
    <dgm:cxn modelId="{C67753EE-4B77-42E9-92EA-B2636D9622F3}" type="presParOf" srcId="{9436962D-32B4-423C-A1F0-E4492F8A3FF4}" destId="{A08C9186-704A-4DB0-A1B3-FE787E1193C6}" srcOrd="7" destOrd="0" presId="urn:microsoft.com/office/officeart/2005/8/layout/process4"/>
    <dgm:cxn modelId="{8CE2B629-257D-4305-9475-6A365D47BC8E}" type="presParOf" srcId="{9436962D-32B4-423C-A1F0-E4492F8A3FF4}" destId="{20C55C01-8801-4DFC-B40B-65F3EF015C53}" srcOrd="8" destOrd="0" presId="urn:microsoft.com/office/officeart/2005/8/layout/process4"/>
    <dgm:cxn modelId="{25962EB6-803D-48EC-A562-5C8326B4AB7F}" type="presParOf" srcId="{20C55C01-8801-4DFC-B40B-65F3EF015C53}" destId="{14CCBC3B-551E-4EE2-BA08-981949C72468}" srcOrd="0" destOrd="0" presId="urn:microsoft.com/office/officeart/2005/8/layout/process4"/>
    <dgm:cxn modelId="{B3CEBDD1-0FC1-4CDD-A3E8-435EFB51540E}" type="presParOf" srcId="{9436962D-32B4-423C-A1F0-E4492F8A3FF4}" destId="{204738D8-96EE-48CA-A27C-F1C3847F775A}" srcOrd="9" destOrd="0" presId="urn:microsoft.com/office/officeart/2005/8/layout/process4"/>
    <dgm:cxn modelId="{F4C97A70-B860-49FD-B2E6-492E8CD9A1A5}" type="presParOf" srcId="{9436962D-32B4-423C-A1F0-E4492F8A3FF4}" destId="{F8A34394-18BD-4B67-BB01-C2BF5EC66FB9}" srcOrd="10" destOrd="0" presId="urn:microsoft.com/office/officeart/2005/8/layout/process4"/>
    <dgm:cxn modelId="{5B33EDC3-5F84-4650-A580-91CC1D2D4552}" type="presParOf" srcId="{F8A34394-18BD-4B67-BB01-C2BF5EC66FB9}" destId="{5D3E1C3A-2A1C-4A80-BC32-BB98EF1CCF1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CC74F-5C5E-4FA1-ABAB-17EE834EC436}">
      <dsp:nvSpPr>
        <dsp:cNvPr id="0" name=""/>
        <dsp:cNvSpPr/>
      </dsp:nvSpPr>
      <dsp:spPr>
        <a:xfrm rot="16200000">
          <a:off x="1216859" y="-1216859"/>
          <a:ext cx="1711914" cy="4145632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tx1"/>
              </a:solidFill>
            </a:rPr>
            <a:t>Satellite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>
              <a:solidFill>
                <a:schemeClr val="tx1"/>
              </a:solidFill>
            </a:rPr>
            <a:t>Fully assisted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>
              <a:solidFill>
                <a:schemeClr val="tx1"/>
              </a:solidFill>
            </a:rPr>
            <a:t> care</a:t>
          </a:r>
        </a:p>
      </dsp:txBody>
      <dsp:txXfrm rot="5400000">
        <a:off x="0" y="0"/>
        <a:ext cx="4145632" cy="1283935"/>
      </dsp:txXfrm>
    </dsp:sp>
    <dsp:sp modelId="{C01F1778-7E5D-41CC-9D83-268F20E7770F}">
      <dsp:nvSpPr>
        <dsp:cNvPr id="0" name=""/>
        <dsp:cNvSpPr/>
      </dsp:nvSpPr>
      <dsp:spPr>
        <a:xfrm>
          <a:off x="4145632" y="18848"/>
          <a:ext cx="4145632" cy="1711914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tx1"/>
              </a:solidFill>
            </a:rPr>
            <a:t>Satellite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chemeClr val="tx1"/>
              </a:solidFill>
            </a:rPr>
            <a:t>Shared – care level 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chemeClr val="tx1"/>
              </a:solidFill>
            </a:rPr>
            <a:t> and above </a:t>
          </a:r>
        </a:p>
      </dsp:txBody>
      <dsp:txXfrm>
        <a:off x="4145632" y="18848"/>
        <a:ext cx="4145632" cy="1283935"/>
      </dsp:txXfrm>
    </dsp:sp>
    <dsp:sp modelId="{780EE07F-E3C8-42E2-B85D-AE43025A0478}">
      <dsp:nvSpPr>
        <dsp:cNvPr id="0" name=""/>
        <dsp:cNvSpPr/>
      </dsp:nvSpPr>
      <dsp:spPr>
        <a:xfrm rot="10800000">
          <a:off x="0" y="1711914"/>
          <a:ext cx="4145632" cy="1711914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50" b="1" kern="1200" dirty="0">
            <a:solidFill>
              <a:schemeClr val="tx1"/>
            </a:solidFill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tx1"/>
              </a:solidFill>
            </a:rPr>
            <a:t>Satellite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chemeClr val="tx1"/>
              </a:solidFill>
            </a:rPr>
            <a:t>Self/shared – care level 4</a:t>
          </a:r>
        </a:p>
      </dsp:txBody>
      <dsp:txXfrm rot="10800000">
        <a:off x="0" y="2139892"/>
        <a:ext cx="4145632" cy="1283935"/>
      </dsp:txXfrm>
    </dsp:sp>
    <dsp:sp modelId="{BBB702FD-5452-437B-A7AD-B719AD682859}">
      <dsp:nvSpPr>
        <dsp:cNvPr id="0" name=""/>
        <dsp:cNvSpPr/>
      </dsp:nvSpPr>
      <dsp:spPr>
        <a:xfrm rot="5400000">
          <a:off x="5367729" y="500293"/>
          <a:ext cx="1701437" cy="4145632"/>
        </a:xfrm>
        <a:prstGeom prst="round1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tx1"/>
              </a:solidFill>
            </a:rPr>
            <a:t>Home</a:t>
          </a:r>
        </a:p>
      </dsp:txBody>
      <dsp:txXfrm rot="-5400000">
        <a:off x="4145632" y="2147750"/>
        <a:ext cx="4145632" cy="1276077"/>
      </dsp:txXfrm>
    </dsp:sp>
    <dsp:sp modelId="{47403B26-295D-4B00-94E0-8064139E265D}">
      <dsp:nvSpPr>
        <dsp:cNvPr id="0" name=""/>
        <dsp:cNvSpPr/>
      </dsp:nvSpPr>
      <dsp:spPr>
        <a:xfrm>
          <a:off x="2591380" y="1098342"/>
          <a:ext cx="3108502" cy="1227142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The </a:t>
          </a:r>
          <a:r>
            <a:rPr lang="en-GB" sz="1600" b="1" kern="1200" dirty="0" smtClean="0"/>
            <a:t>Central Hub </a:t>
          </a:r>
          <a:r>
            <a:rPr lang="en-GB" sz="1600" b="1" kern="1200" dirty="0"/>
            <a:t>Dialysis unit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/>
            <a:t>Complex and unstable patients</a:t>
          </a:r>
        </a:p>
      </dsp:txBody>
      <dsp:txXfrm>
        <a:off x="2651284" y="1158246"/>
        <a:ext cx="2988694" cy="1107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9B7CA-9834-4F81-A09E-016FAA90218F}">
      <dsp:nvSpPr>
        <dsp:cNvPr id="0" name=""/>
        <dsp:cNvSpPr/>
      </dsp:nvSpPr>
      <dsp:spPr>
        <a:xfrm>
          <a:off x="0" y="2905431"/>
          <a:ext cx="3027129" cy="381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Start PD pathway </a:t>
          </a:r>
        </a:p>
      </dsp:txBody>
      <dsp:txXfrm>
        <a:off x="0" y="2905431"/>
        <a:ext cx="3027129" cy="381336"/>
      </dsp:txXfrm>
    </dsp:sp>
    <dsp:sp modelId="{8FC40100-F575-40F0-8B04-1915A6F23648}">
      <dsp:nvSpPr>
        <dsp:cNvPr id="0" name=""/>
        <dsp:cNvSpPr/>
      </dsp:nvSpPr>
      <dsp:spPr>
        <a:xfrm rot="10800000">
          <a:off x="0" y="2324656"/>
          <a:ext cx="3027129" cy="58649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Plan dialysis </a:t>
          </a:r>
          <a:r>
            <a:rPr lang="en-US" sz="1200" kern="1200" dirty="0"/>
            <a:t>access - insert PD catheter </a:t>
          </a:r>
        </a:p>
      </dsp:txBody>
      <dsp:txXfrm rot="10800000">
        <a:off x="0" y="2324656"/>
        <a:ext cx="3027129" cy="381087"/>
      </dsp:txXfrm>
    </dsp:sp>
    <dsp:sp modelId="{4C6AC569-CD39-4566-BDBD-505225CBF387}">
      <dsp:nvSpPr>
        <dsp:cNvPr id="0" name=""/>
        <dsp:cNvSpPr/>
      </dsp:nvSpPr>
      <dsp:spPr>
        <a:xfrm rot="10800000">
          <a:off x="0" y="1743880"/>
          <a:ext cx="3027129" cy="58649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Patient and MDT sign off for PD pathway  </a:t>
          </a:r>
        </a:p>
      </dsp:txBody>
      <dsp:txXfrm rot="10800000">
        <a:off x="0" y="1743880"/>
        <a:ext cx="3027129" cy="381087"/>
      </dsp:txXfrm>
    </dsp:sp>
    <dsp:sp modelId="{B09FCDD9-071A-4828-95E9-71DDB22C9BF8}">
      <dsp:nvSpPr>
        <dsp:cNvPr id="0" name=""/>
        <dsp:cNvSpPr/>
      </dsp:nvSpPr>
      <dsp:spPr>
        <a:xfrm rot="10800000">
          <a:off x="0" y="1163105"/>
          <a:ext cx="3027129" cy="58649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Assess for suitability– clinical, patient factors and home suitability </a:t>
          </a:r>
        </a:p>
      </dsp:txBody>
      <dsp:txXfrm rot="10800000">
        <a:off x="0" y="1163105"/>
        <a:ext cx="3027129" cy="381087"/>
      </dsp:txXfrm>
    </dsp:sp>
    <dsp:sp modelId="{14CCBC3B-551E-4EE2-BA08-981949C72468}">
      <dsp:nvSpPr>
        <dsp:cNvPr id="0" name=""/>
        <dsp:cNvSpPr/>
      </dsp:nvSpPr>
      <dsp:spPr>
        <a:xfrm rot="10800000">
          <a:off x="0" y="582330"/>
          <a:ext cx="3027129" cy="58649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Screen low clearance, Prevalent HD, Incident HD, Failed </a:t>
          </a:r>
          <a:r>
            <a:rPr lang="en-US" sz="1200" kern="1200" dirty="0" err="1"/>
            <a:t>Tx</a:t>
          </a:r>
          <a:r>
            <a:rPr lang="en-US" sz="1200" kern="1200" dirty="0"/>
            <a:t> </a:t>
          </a:r>
        </a:p>
      </dsp:txBody>
      <dsp:txXfrm rot="10800000">
        <a:off x="0" y="582330"/>
        <a:ext cx="3027129" cy="381087"/>
      </dsp:txXfrm>
    </dsp:sp>
    <dsp:sp modelId="{5D3E1C3A-2A1C-4A80-BC32-BB98EF1CCF13}">
      <dsp:nvSpPr>
        <dsp:cNvPr id="0" name=""/>
        <dsp:cNvSpPr/>
      </dsp:nvSpPr>
      <dsp:spPr>
        <a:xfrm rot="10800000">
          <a:off x="0" y="0"/>
          <a:ext cx="3027129" cy="58649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Identify potential PD patients through shared decision making</a:t>
          </a:r>
        </a:p>
      </dsp:txBody>
      <dsp:txXfrm rot="10800000">
        <a:off x="0" y="0"/>
        <a:ext cx="3027129" cy="38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0.2239</cdr:x>
      <cdr:y>0.9011</cdr:y>
    </cdr:from>
    <cdr:to>
      <cdr:x>0.90015</cdr:x>
      <cdr:y>0.98901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9700" y="3514725"/>
          <a:ext cx="4257675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/>
            <a:t>  </a:t>
          </a:r>
          <a:r>
            <a:rPr lang="en-GB" sz="1200"/>
            <a:t>2011</a:t>
          </a:r>
          <a:r>
            <a:rPr lang="en-GB" sz="1100"/>
            <a:t>                                                                                                2016</a:t>
          </a:r>
        </a:p>
        <a:p xmlns:a="http://schemas.openxmlformats.org/drawingml/2006/main">
          <a:r>
            <a:rPr lang="en-GB" sz="1100"/>
            <a:t>                                                 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0.11738</cdr:x>
      <cdr:y>0.33105</cdr:y>
    </cdr:from>
    <cdr:to>
      <cdr:x>0.98663</cdr:x>
      <cdr:y>0.33562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752475" y="1381125"/>
          <a:ext cx="5572125" cy="1905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0.29349</cdr:x>
      <cdr:y>0.85916</cdr:y>
    </cdr:from>
    <cdr:to>
      <cdr:x>0.41301</cdr:x>
      <cdr:y>0.92044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7850" y="3551658"/>
          <a:ext cx="752475" cy="253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300"/>
            <a:t>2011</a:t>
          </a:r>
        </a:p>
      </cdr:txBody>
    </cdr:sp>
  </cdr:relSizeAnchor>
  <cdr:relSizeAnchor xmlns:cdr="http://schemas.openxmlformats.org/drawingml/2006/chartDrawing">
    <cdr:from>
      <cdr:x>0.72365</cdr:x>
      <cdr:y>0.86022</cdr:y>
    </cdr:from>
    <cdr:to>
      <cdr:x>0.84317</cdr:x>
      <cdr:y>0.92149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556125" y="3556000"/>
          <a:ext cx="752475" cy="253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300"/>
            <a:t>2016</a:t>
          </a:r>
        </a:p>
      </cdr:txBody>
    </cdr:sp>
  </cdr:relSizeAnchor>
  <cdr:relSizeAnchor xmlns:cdr="http://schemas.openxmlformats.org/drawingml/2006/chartDrawing">
    <cdr:from>
      <cdr:x>0.54312</cdr:x>
      <cdr:y>0.03687</cdr:y>
    </cdr:from>
    <cdr:to>
      <cdr:x>0.54312</cdr:x>
      <cdr:y>0.78802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3419475" y="152400"/>
          <a:ext cx="0" cy="31051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684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37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05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744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4290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132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00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856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27812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15FF-A2EB-4B04-AC41-89D81E669D42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1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still far off from achieving</a:t>
            </a:r>
            <a:r>
              <a:rPr lang="en-GB" baseline="0" dirty="0" smtClean="0"/>
              <a:t> optimal number of patients on home dialysis in UK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8E6D3-1449-407B-A7E9-6EC94D58AA3D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90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8E6D3-1449-407B-A7E9-6EC94D58AA3D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8E6D3-1449-407B-A7E9-6EC94D58AA3D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30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Self/Shared care 33,</a:t>
            </a:r>
            <a:r>
              <a:rPr lang="en-GB" baseline="0" dirty="0" smtClean="0"/>
              <a:t> training 7 = 40 </a:t>
            </a:r>
            <a:r>
              <a:rPr lang="en-GB" baseline="0" dirty="0" err="1" smtClean="0"/>
              <a:t>pt</a:t>
            </a:r>
            <a:r>
              <a:rPr lang="en-GB" baseline="0" dirty="0" smtClean="0"/>
              <a:t>          Home HD 59, training 8  = 67 </a:t>
            </a:r>
            <a:r>
              <a:rPr lang="en-GB" baseline="0" dirty="0" err="1" smtClean="0"/>
              <a:t>pts</a:t>
            </a:r>
            <a:endParaRPr lang="en-GB" baseline="0" dirty="0" smtClean="0"/>
          </a:p>
          <a:p>
            <a:r>
              <a:rPr lang="en-GB" baseline="0" dirty="0" smtClean="0"/>
              <a:t>Total 107 Independent HD ,  PD 61, rest </a:t>
            </a:r>
            <a:r>
              <a:rPr lang="en-GB" baseline="0" dirty="0" err="1" smtClean="0"/>
              <a:t>incentre</a:t>
            </a:r>
            <a:r>
              <a:rPr lang="en-GB" baseline="0" dirty="0" smtClean="0"/>
              <a:t>    </a:t>
            </a:r>
          </a:p>
          <a:p>
            <a:r>
              <a:rPr lang="en-GB" baseline="0" dirty="0" smtClean="0"/>
              <a:t>20% at Home , 12% of HD at home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8E6D3-1449-407B-A7E9-6EC94D58AA3D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97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Self/Shared care 33,</a:t>
            </a:r>
            <a:r>
              <a:rPr lang="en-GB" baseline="0" dirty="0" smtClean="0"/>
              <a:t> training 7 = 40 </a:t>
            </a:r>
            <a:r>
              <a:rPr lang="en-GB" baseline="0" dirty="0" err="1" smtClean="0"/>
              <a:t>pt</a:t>
            </a:r>
            <a:r>
              <a:rPr lang="en-GB" baseline="0" dirty="0" smtClean="0"/>
              <a:t>          Home HD 59, training 8  = 67 </a:t>
            </a:r>
            <a:r>
              <a:rPr lang="en-GB" baseline="0" dirty="0" err="1" smtClean="0"/>
              <a:t>pts</a:t>
            </a:r>
            <a:endParaRPr lang="en-GB" baseline="0" dirty="0" smtClean="0"/>
          </a:p>
          <a:p>
            <a:r>
              <a:rPr lang="en-GB" baseline="0" dirty="0" smtClean="0"/>
              <a:t>Total 107 Independent HD ,  PD 61, rest </a:t>
            </a:r>
            <a:r>
              <a:rPr lang="en-GB" baseline="0" dirty="0" err="1" smtClean="0"/>
              <a:t>incentre</a:t>
            </a:r>
            <a:r>
              <a:rPr lang="en-GB" baseline="0" dirty="0" smtClean="0"/>
              <a:t>    </a:t>
            </a:r>
          </a:p>
          <a:p>
            <a:r>
              <a:rPr lang="en-GB" baseline="0" dirty="0" smtClean="0"/>
              <a:t>20% at Home , 12% of HD at home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8E6D3-1449-407B-A7E9-6EC94D58AA3D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97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 typeface="Wingdings" panose="05000000000000000000" pitchFamily="2" charset="2"/>
              <a:buChar char="ü"/>
            </a:pPr>
            <a:r>
              <a:rPr lang="en-GB" dirty="0"/>
              <a:t>A scoping model introduced successfully, Introduced Train the trainer programme for sustainability</a:t>
            </a:r>
          </a:p>
          <a:p>
            <a:endParaRPr lang="en-GB" dirty="0"/>
          </a:p>
          <a:p>
            <a:pPr marL="171707" indent="-171707">
              <a:buFont typeface="Wingdings" panose="05000000000000000000" pitchFamily="2" charset="2"/>
              <a:buChar char="ü"/>
            </a:pPr>
            <a:r>
              <a:rPr lang="en-GB" dirty="0"/>
              <a:t>49% HD patients opted to shift care modality</a:t>
            </a:r>
          </a:p>
          <a:p>
            <a:pPr marL="171707" indent="-171707">
              <a:buFont typeface="Wingdings" panose="05000000000000000000" pitchFamily="2" charset="2"/>
              <a:buChar char="ü"/>
            </a:pPr>
            <a:endParaRPr lang="en-GB" dirty="0"/>
          </a:p>
          <a:p>
            <a:pPr marL="171707" indent="-171707">
              <a:buFont typeface="Wingdings" panose="05000000000000000000" pitchFamily="2" charset="2"/>
              <a:buChar char="ü"/>
            </a:pPr>
            <a:r>
              <a:rPr lang="en-GB" dirty="0"/>
              <a:t>Significant impact on the training and home pathway</a:t>
            </a:r>
          </a:p>
          <a:p>
            <a:pPr defTabSz="9157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8E6D3-1449-407B-A7E9-6EC94D58AA3D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4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3990" indent="-28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4600" indent="-228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2440" indent="-228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60280" indent="-228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8120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5961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3801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91641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04BBEA-4CCA-4E97-B83F-301187657F11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dirty="0" smtClean="0">
              <a:solidFill>
                <a:prstClr val="black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27812" cy="3729037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/>
              <a:t> 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56740" y="9442153"/>
            <a:ext cx="2950474" cy="4970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EA6017-629D-4290-91B1-B64553B76E0B}" type="slidenum">
              <a:rPr lang="en-GB" sz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GB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3990" indent="-28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4600" indent="-228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2440" indent="-228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60280" indent="-228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8120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5961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3801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91641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04BBEA-4CCA-4E97-B83F-301187657F11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dirty="0" smtClean="0">
              <a:solidFill>
                <a:prstClr val="black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27812" cy="3729037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/>
              <a:t> 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56740" y="9442153"/>
            <a:ext cx="2950474" cy="4970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EA6017-629D-4290-91B1-B64553B76E0B}" type="slidenum">
              <a:rPr lang="en-GB" sz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GB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3990" indent="-28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4600" indent="-228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2440" indent="-228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60280" indent="-228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8120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5961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3801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91641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04BBEA-4CCA-4E97-B83F-301187657F11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dirty="0" smtClean="0">
              <a:solidFill>
                <a:prstClr val="black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27812" cy="3729037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/>
              <a:t> 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56740" y="9442153"/>
            <a:ext cx="2950474" cy="4970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EA6017-629D-4290-91B1-B64553B76E0B}" type="slidenum">
              <a:rPr lang="en-GB" sz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GB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3990" indent="-28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4600" indent="-228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2440" indent="-228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60280" indent="-228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8120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5961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3801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91641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04BBEA-4CCA-4E97-B83F-301187657F11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dirty="0" smtClean="0">
              <a:solidFill>
                <a:prstClr val="black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27812" cy="3729037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/>
              <a:t> 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56740" y="9442153"/>
            <a:ext cx="2950474" cy="4970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EA6017-629D-4290-91B1-B64553B76E0B}" type="slidenum">
              <a:rPr lang="en-GB" sz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GB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3990" indent="-28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4600" indent="-228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2440" indent="-228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60280" indent="-228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8120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5961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3801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91641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04BBEA-4CCA-4E97-B83F-301187657F11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dirty="0" smtClean="0">
              <a:solidFill>
                <a:prstClr val="black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27812" cy="3729037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/>
              <a:t> 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56740" y="9442153"/>
            <a:ext cx="2950474" cy="4970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EA6017-629D-4290-91B1-B64553B76E0B}" type="slidenum">
              <a:rPr lang="en-GB" sz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GB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3990" indent="-28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4600" indent="-228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2440" indent="-228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60280" indent="-228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8120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5961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3801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91641" indent="-2289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04BBEA-4CCA-4E97-B83F-301187657F11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dirty="0" smtClean="0">
              <a:solidFill>
                <a:prstClr val="black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27812" cy="3729037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/>
              <a:t> 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56740" y="9442153"/>
            <a:ext cx="2950474" cy="4970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EA6017-629D-4290-91B1-B64553B76E0B}" type="slidenum">
              <a:rPr lang="en-GB" sz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GB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73638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15FF-A2EB-4B04-AC41-89D81E669D42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46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8E6D3-1449-407B-A7E9-6EC94D58AA3D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9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png"/><Relationship Id="rId7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png"/><Relationship Id="rId7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png"/><Relationship Id="rId7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jpe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jpe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jpe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png"/><Relationship Id="rId7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jpe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png"/><Relationship Id="rId7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600025"/>
            <a:ext cx="9144000" cy="354352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491629"/>
            <a:ext cx="9144000" cy="108348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lIns="91380" tIns="45690" rIns="91380" bIns="45690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1869771"/>
            <a:ext cx="7633648" cy="1293377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4515985"/>
            <a:ext cx="7633648" cy="2537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7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99" y="250126"/>
            <a:ext cx="1260475" cy="58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89" y="1258206"/>
            <a:ext cx="3523973" cy="3149754"/>
          </a:xfrm>
        </p:spPr>
        <p:txBody>
          <a:bodyPr/>
          <a:lstStyle>
            <a:lvl1pPr marL="164274" indent="0">
              <a:defRPr/>
            </a:lvl1pPr>
            <a:lvl2pPr marL="164274" indent="-164274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3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81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5892" y="1258206"/>
            <a:ext cx="3523973" cy="3149754"/>
          </a:xfrm>
        </p:spPr>
        <p:txBody>
          <a:bodyPr/>
          <a:lstStyle>
            <a:lvl1pPr marL="164274" indent="0">
              <a:defRPr/>
            </a:lvl1pPr>
            <a:lvl2pPr marL="164274" indent="-164274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13"/>
            <a:ext cx="0" cy="935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5505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E1C-C30E-0749-BF8F-ED02D1E05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A34-76AF-7640-81BD-6D1D5F8E19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005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E1C-C30E-0749-BF8F-ED02D1E05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A34-76AF-7640-81BD-6D1D5F8E19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481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E1C-C30E-0749-BF8F-ED02D1E05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A34-76AF-7640-81BD-6D1D5F8E19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583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E1C-C30E-0749-BF8F-ED02D1E05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A34-76AF-7640-81BD-6D1D5F8E19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055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E1C-C30E-0749-BF8F-ED02D1E05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A34-76AF-7640-81BD-6D1D5F8E19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040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E1C-C30E-0749-BF8F-ED02D1E05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A34-76AF-7640-81BD-6D1D5F8E19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383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E1C-C30E-0749-BF8F-ED02D1E05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A34-76AF-7640-81BD-6D1D5F8E19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280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378F-65C8-48C7-B5D4-9EAC4A3283D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DBB2-7CE7-4C7A-B997-934876F01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209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378F-65C8-48C7-B5D4-9EAC4A3283D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DBB2-7CE7-4C7A-B997-934876F01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104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378F-65C8-48C7-B5D4-9EAC4A3283D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DBB2-7CE7-4C7A-B997-934876F01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1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4000" y="1258206"/>
            <a:ext cx="1620000" cy="3149754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0"/>
              </a:spcAft>
              <a:buFontTx/>
              <a:buNone/>
              <a:defRPr sz="1000" b="1">
                <a:solidFill>
                  <a:schemeClr val="accent5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3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81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2880000" y="1465530"/>
            <a:ext cx="1620000" cy="3001145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>
                <a:solidFill>
                  <a:schemeClr val="accent6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716450" y="1465545"/>
            <a:ext cx="1620000" cy="3001805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>
                <a:solidFill>
                  <a:schemeClr val="accent6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6552450" y="1465545"/>
            <a:ext cx="1620000" cy="3001805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>
                <a:solidFill>
                  <a:schemeClr val="accent6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99200" y="4792113"/>
            <a:ext cx="0" cy="935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797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378F-65C8-48C7-B5D4-9EAC4A3283D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DBB2-7CE7-4C7A-B997-934876F01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04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378F-65C8-48C7-B5D4-9EAC4A3283D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DBB2-7CE7-4C7A-B997-934876F01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404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378F-65C8-48C7-B5D4-9EAC4A3283D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DBB2-7CE7-4C7A-B997-934876F01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077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378F-65C8-48C7-B5D4-9EAC4A3283D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DBB2-7CE7-4C7A-B997-934876F01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555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7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378F-65C8-48C7-B5D4-9EAC4A3283D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DBB2-7CE7-4C7A-B997-934876F01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331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378F-65C8-48C7-B5D4-9EAC4A3283D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DBB2-7CE7-4C7A-B997-934876F01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130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378F-65C8-48C7-B5D4-9EAC4A3283D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DBB2-7CE7-4C7A-B997-934876F01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866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378F-65C8-48C7-B5D4-9EAC4A3283D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DBB2-7CE7-4C7A-B997-934876F01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988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41AE-D8CD-4115-B22D-191EE1B3FD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510-3BE3-47AD-95AC-D6EF8720EE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962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4EC2-7107-4FB3-8346-BB5C6A30939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510-3BE3-47AD-95AC-D6EF8720EE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6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4031" y="971379"/>
            <a:ext cx="2008337" cy="2551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4000" y="1258206"/>
            <a:ext cx="2124000" cy="3149754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600"/>
              </a:spcAft>
              <a:buFontTx/>
              <a:buNone/>
              <a:defRPr sz="1000" b="1">
                <a:solidFill>
                  <a:schemeClr val="accent5"/>
                </a:solidFill>
              </a:defRPr>
            </a:lvl1pPr>
            <a:lvl2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/>
            </a:lvl2pPr>
            <a:lvl3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>
                <a:solidFill>
                  <a:schemeClr val="accent6"/>
                </a:solidFill>
              </a:defRPr>
            </a:lvl3pPr>
            <a:lvl4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>
                <a:solidFill>
                  <a:schemeClr val="accent2"/>
                </a:solidFill>
              </a:defRPr>
            </a:lvl4pPr>
            <a:lvl5pPr>
              <a:lnSpc>
                <a:spcPts val="900"/>
              </a:lnSpc>
              <a:spcAft>
                <a:spcPts val="600"/>
              </a:spcAft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3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81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3384048" y="1258206"/>
            <a:ext cx="2124000" cy="3149754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600"/>
              </a:spcAft>
              <a:buFontTx/>
              <a:buNone/>
              <a:defRPr sz="1000" b="1">
                <a:solidFill>
                  <a:schemeClr val="accent5"/>
                </a:solidFill>
              </a:defRPr>
            </a:lvl1pPr>
            <a:lvl2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/>
            </a:lvl2pPr>
            <a:lvl3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>
                <a:solidFill>
                  <a:schemeClr val="accent6"/>
                </a:solidFill>
              </a:defRPr>
            </a:lvl3pPr>
            <a:lvl4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>
                <a:solidFill>
                  <a:schemeClr val="accent2"/>
                </a:solidFill>
              </a:defRPr>
            </a:lvl4pPr>
            <a:lvl5pPr>
              <a:lnSpc>
                <a:spcPts val="900"/>
              </a:lnSpc>
              <a:spcAft>
                <a:spcPts val="600"/>
              </a:spcAft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5904001" y="1780481"/>
            <a:ext cx="1980368" cy="1223003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800"/>
              </a:spcAft>
              <a:buFontTx/>
              <a:buNone/>
              <a:defRPr sz="900" b="1">
                <a:solidFill>
                  <a:schemeClr val="bg1"/>
                </a:solidFill>
              </a:defRPr>
            </a:lvl1pPr>
            <a:lvl2pPr marL="0" indent="0">
              <a:lnSpc>
                <a:spcPts val="1000"/>
              </a:lnSpc>
              <a:spcAft>
                <a:spcPts val="800"/>
              </a:spcAft>
              <a:buFontTx/>
              <a:buNone/>
              <a:defRPr sz="900" b="1">
                <a:solidFill>
                  <a:schemeClr val="accent2"/>
                </a:solidFill>
              </a:defRPr>
            </a:lvl2pPr>
            <a:lvl3pPr marL="0" indent="0">
              <a:lnSpc>
                <a:spcPts val="1200"/>
              </a:lnSpc>
              <a:spcAft>
                <a:spcPts val="80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ts val="12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ts val="12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999200" y="4792113"/>
            <a:ext cx="0" cy="935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51236"/>
            <a:ext cx="1672008" cy="25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447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FF9D-2A2D-4508-8653-6AC7EF32747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510-3BE3-47AD-95AC-D6EF8720EE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101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9CBA-AAFC-4BD3-8F3F-6F10E24251F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510-3BE3-47AD-95AC-D6EF8720EE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494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83A7-BD89-45AE-A376-88AF553DD5E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510-3BE3-47AD-95AC-D6EF8720EE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934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857-BB08-4BB0-9D2E-D1951D1F0C5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510-3BE3-47AD-95AC-D6EF8720EE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964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9F5B-4F76-46AC-BA1C-3FB8591130C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510-3BE3-47AD-95AC-D6EF8720EE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98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4A29-63BB-48B8-AB79-E51D05A19D6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510-3BE3-47AD-95AC-D6EF8720EE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389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ED33-A1CD-4316-8DB5-1DE658C9FB3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510-3BE3-47AD-95AC-D6EF8720EE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86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3469-84B3-458F-8261-744B75A448B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510-3BE3-47AD-95AC-D6EF8720EE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588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D415-66E5-4804-96D3-1630FC9DA60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510-3BE3-47AD-95AC-D6EF8720EE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957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F167-59DD-4E84-BA0D-2944CC98F62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2DC6-FB88-4BF0-9DAB-07690B2839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2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3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81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884238" y="2156510"/>
            <a:ext cx="5632450" cy="199740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884244" y="1258282"/>
            <a:ext cx="5631972" cy="738017"/>
          </a:xfrm>
        </p:spPr>
        <p:txBody>
          <a:bodyPr>
            <a:normAutofit/>
          </a:bodyPr>
          <a:lstStyle>
            <a:lvl1pPr marL="164980" indent="0">
              <a:lnSpc>
                <a:spcPts val="1500"/>
              </a:lnSpc>
              <a:spcAft>
                <a:spcPts val="0"/>
              </a:spcAft>
              <a:defRPr sz="1500" b="1"/>
            </a:lvl1pPr>
            <a:lvl2pPr marL="164980" indent="0">
              <a:lnSpc>
                <a:spcPts val="1500"/>
              </a:lnSpc>
              <a:buFontTx/>
              <a:buNone/>
              <a:defRPr sz="1500"/>
            </a:lvl2pPr>
            <a:lvl3pPr marL="163393" indent="-163393">
              <a:lnSpc>
                <a:spcPts val="1500"/>
              </a:lnSpc>
              <a:buFontTx/>
              <a:buBlip>
                <a:blip r:embed="rId5"/>
              </a:buBlip>
              <a:tabLst/>
              <a:defRPr sz="1500"/>
            </a:lvl3pPr>
            <a:lvl4pPr marL="309338" indent="-142784">
              <a:lnSpc>
                <a:spcPts val="1500"/>
              </a:lnSpc>
              <a:defRPr sz="1500"/>
            </a:lvl4pPr>
            <a:lvl5pPr marL="428310" indent="-109448">
              <a:lnSpc>
                <a:spcPts val="1500"/>
              </a:lnSpc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13"/>
            <a:ext cx="0" cy="935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4356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2749-8694-46FF-98B1-96F0DEA76AE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2DC6-FB88-4BF0-9DAB-07690B2839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75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7F39-08F5-4CCA-BF05-0882A98F61E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2DC6-FB88-4BF0-9DAB-07690B2839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805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6993-31AA-4600-9883-A265140A23C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2DC6-FB88-4BF0-9DAB-07690B2839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2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9EAD-BC22-4169-B14B-FAF353410DF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2DC6-FB88-4BF0-9DAB-07690B2839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857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271C-F417-47D8-8859-67C7A0553FB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2DC6-FB88-4BF0-9DAB-07690B2839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848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D036-50BA-4E26-9E6B-5C1A0C4146F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2DC6-FB88-4BF0-9DAB-07690B2839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06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7E6F-4971-4C8D-AFF2-A0CE228CBB3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2DC6-FB88-4BF0-9DAB-07690B2839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542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144D-75EB-434A-9BCC-F3CB0D41FF9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2DC6-FB88-4BF0-9DAB-07690B2839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815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66CA-B469-4C7D-95D0-4B3893944B8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2DC6-FB88-4BF0-9DAB-07690B2839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06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66DE-7E25-4ED5-BF02-B237DDD8E96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2DC6-FB88-4BF0-9DAB-07690B2839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23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5284" y="1158053"/>
            <a:ext cx="1992555" cy="32403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0119" y="986068"/>
            <a:ext cx="1952992" cy="35447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4253" y="1258206"/>
            <a:ext cx="3521187" cy="3149754"/>
          </a:xfrm>
        </p:spPr>
        <p:txBody>
          <a:bodyPr>
            <a:normAutofit/>
          </a:bodyPr>
          <a:lstStyle>
            <a:lvl1pPr marL="164980" indent="0">
              <a:lnSpc>
                <a:spcPts val="1100"/>
              </a:lnSpc>
              <a:spcAft>
                <a:spcPts val="0"/>
              </a:spcAft>
              <a:defRPr sz="1100" b="1"/>
            </a:lvl1pPr>
            <a:lvl2pPr marL="164980" indent="0">
              <a:lnSpc>
                <a:spcPts val="1100"/>
              </a:lnSpc>
              <a:spcAft>
                <a:spcPts val="600"/>
              </a:spcAft>
              <a:buFontTx/>
              <a:buNone/>
              <a:defRPr sz="1100"/>
            </a:lvl2pPr>
            <a:lvl3pPr marL="163393" indent="-163393">
              <a:lnSpc>
                <a:spcPts val="1100"/>
              </a:lnSpc>
              <a:spcAft>
                <a:spcPts val="600"/>
              </a:spcAft>
              <a:buFontTx/>
              <a:buBlip>
                <a:blip r:embed="rId4"/>
              </a:buBlip>
              <a:tabLst/>
              <a:defRPr sz="1100"/>
            </a:lvl3pPr>
            <a:lvl4pPr marL="309338" indent="-142784">
              <a:lnSpc>
                <a:spcPts val="1100"/>
              </a:lnSpc>
              <a:spcAft>
                <a:spcPts val="600"/>
              </a:spcAft>
              <a:defRPr sz="1100"/>
            </a:lvl4pPr>
            <a:lvl5pPr marL="428310" indent="-109448">
              <a:lnSpc>
                <a:spcPts val="1100"/>
              </a:lnSpc>
              <a:spcAft>
                <a:spcPts val="600"/>
              </a:spcAft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788024" y="1258854"/>
            <a:ext cx="3384376" cy="3149754"/>
          </a:xfrm>
        </p:spPr>
        <p:txBody>
          <a:bodyPr>
            <a:normAutofit/>
          </a:bodyPr>
          <a:lstStyle>
            <a:lvl1pPr marL="169743" indent="0">
              <a:lnSpc>
                <a:spcPts val="1100"/>
              </a:lnSpc>
              <a:spcAft>
                <a:spcPts val="0"/>
              </a:spcAft>
              <a:defRPr sz="1100" b="1"/>
            </a:lvl1pPr>
            <a:lvl2pPr marL="169743" indent="0">
              <a:lnSpc>
                <a:spcPts val="1100"/>
              </a:lnSpc>
              <a:spcAft>
                <a:spcPts val="600"/>
              </a:spcAft>
              <a:buFontTx/>
              <a:buNone/>
              <a:defRPr sz="1100"/>
            </a:lvl2pPr>
            <a:lvl3pPr marL="163393" indent="-163393">
              <a:lnSpc>
                <a:spcPts val="1100"/>
              </a:lnSpc>
              <a:spcAft>
                <a:spcPts val="600"/>
              </a:spcAft>
              <a:buFontTx/>
              <a:buBlip>
                <a:blip r:embed="rId4"/>
              </a:buBlip>
              <a:tabLst/>
              <a:defRPr sz="1100"/>
            </a:lvl3pPr>
            <a:lvl4pPr marL="309338" indent="-142784">
              <a:lnSpc>
                <a:spcPts val="1100"/>
              </a:lnSpc>
              <a:spcAft>
                <a:spcPts val="600"/>
              </a:spcAft>
              <a:defRPr sz="1100"/>
            </a:lvl4pPr>
            <a:lvl5pPr marL="428310" indent="-109448">
              <a:lnSpc>
                <a:spcPts val="1100"/>
              </a:lnSpc>
              <a:spcAft>
                <a:spcPts val="600"/>
              </a:spcAft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3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81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13"/>
            <a:ext cx="0" cy="935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564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89" y="1258206"/>
            <a:ext cx="3523973" cy="3149754"/>
          </a:xfrm>
        </p:spPr>
        <p:txBody>
          <a:bodyPr/>
          <a:lstStyle>
            <a:lvl1pPr marL="164274" indent="0">
              <a:lnSpc>
                <a:spcPts val="1876"/>
              </a:lnSpc>
              <a:defRPr sz="1900"/>
            </a:lvl1pPr>
            <a:lvl2pPr marL="164274" indent="-164274">
              <a:lnSpc>
                <a:spcPts val="1876"/>
              </a:lnSpc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3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81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5892" y="1258206"/>
            <a:ext cx="3523973" cy="3149754"/>
          </a:xfrm>
        </p:spPr>
        <p:txBody>
          <a:bodyPr/>
          <a:lstStyle>
            <a:lvl1pPr marL="164274" indent="0">
              <a:lnSpc>
                <a:spcPts val="1876"/>
              </a:lnSpc>
              <a:defRPr sz="1900"/>
            </a:lvl1pPr>
            <a:lvl2pPr marL="164274" indent="-164274">
              <a:lnSpc>
                <a:spcPts val="1876"/>
              </a:lnSpc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13"/>
            <a:ext cx="0" cy="935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411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08" y="1255488"/>
            <a:ext cx="2278800" cy="289031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89" y="1258206"/>
            <a:ext cx="3523973" cy="3149754"/>
          </a:xfrm>
        </p:spPr>
        <p:txBody>
          <a:bodyPr/>
          <a:lstStyle>
            <a:lvl1pPr marL="164274" indent="0">
              <a:lnSpc>
                <a:spcPts val="1876"/>
              </a:lnSpc>
              <a:defRPr sz="1900"/>
            </a:lvl1pPr>
            <a:lvl2pPr marL="164274" indent="-164274">
              <a:lnSpc>
                <a:spcPts val="1876"/>
              </a:lnSpc>
              <a:spcAft>
                <a:spcPts val="1000"/>
              </a:spcAft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3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81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29" y="465594"/>
            <a:ext cx="7106901" cy="384721"/>
          </a:xfrm>
        </p:spPr>
        <p:txBody>
          <a:bodyPr wrap="square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96017" y="1636804"/>
            <a:ext cx="1728787" cy="222996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99200" y="4792113"/>
            <a:ext cx="0" cy="935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422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89" y="1258206"/>
            <a:ext cx="3523973" cy="3149754"/>
          </a:xfrm>
        </p:spPr>
        <p:txBody>
          <a:bodyPr/>
          <a:lstStyle>
            <a:lvl1pPr marL="164274" indent="0">
              <a:lnSpc>
                <a:spcPts val="1876"/>
              </a:lnSpc>
              <a:defRPr sz="1900"/>
            </a:lvl1pPr>
            <a:lvl2pPr marL="164274" indent="-164274">
              <a:lnSpc>
                <a:spcPts val="1876"/>
              </a:lnSpc>
              <a:spcAft>
                <a:spcPts val="1000"/>
              </a:spcAft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3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81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29" y="465594"/>
            <a:ext cx="7106901" cy="384721"/>
          </a:xfrm>
        </p:spPr>
        <p:txBody>
          <a:bodyPr wrap="square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527344" y="1258884"/>
            <a:ext cx="2169994" cy="289064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99200" y="4792113"/>
            <a:ext cx="0" cy="935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440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2100" y="-1420675"/>
            <a:ext cx="3949064" cy="7279615"/>
          </a:xfrm>
          <a:prstGeom prst="rect">
            <a:avLst/>
          </a:prstGeom>
        </p:spPr>
      </p:pic>
      <p:pic>
        <p:nvPicPr>
          <p:cNvPr id="13" name="Picture 12" descr="KQUIP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02" y="4512580"/>
            <a:ext cx="964842" cy="3276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00" y="4351971"/>
            <a:ext cx="1504800" cy="527248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585920" y="1028649"/>
            <a:ext cx="6116483" cy="2735904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0"/>
              </a:spcAft>
              <a:buFontTx/>
              <a:buNone/>
              <a:defRPr sz="29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0"/>
              </a:spcAft>
              <a:buFontTx/>
              <a:buNone/>
              <a:defRPr sz="2900" b="1">
                <a:solidFill>
                  <a:schemeClr val="accent2"/>
                </a:solidFill>
              </a:defRPr>
            </a:lvl2pPr>
            <a:lvl3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83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"/>
            <a:ext cx="9144000" cy="3998282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0" tIns="45690" rIns="91380" bIns="456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56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9" y="503535"/>
            <a:ext cx="2074125" cy="726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0" y="4316033"/>
            <a:ext cx="1924396" cy="602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8781"/>
            <a:ext cx="9144000" cy="857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44000" y="1636788"/>
            <a:ext cx="7116762" cy="2158589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400" b="1">
                <a:solidFill>
                  <a:schemeClr val="accent2"/>
                </a:solidFill>
              </a:defRPr>
            </a:lvl2pPr>
            <a:lvl3pPr marL="0" indent="0">
              <a:lnSpc>
                <a:spcPts val="13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lnSpc>
                <a:spcPts val="1300"/>
              </a:lnSpc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ts val="1300"/>
              </a:lnSpc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44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2" y="411510"/>
            <a:ext cx="8028000" cy="486054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000" y="1059654"/>
            <a:ext cx="8028000" cy="3554759"/>
          </a:xfrm>
        </p:spPr>
        <p:txBody>
          <a:bodyPr/>
          <a:lstStyle>
            <a:lvl1pPr>
              <a:spcBef>
                <a:spcPts val="120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should be 12-18pt Arial. Do not use other fonts.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4731568"/>
            <a:ext cx="9144000" cy="411956"/>
          </a:xfrm>
        </p:spPr>
        <p:txBody>
          <a:bodyPr/>
          <a:lstStyle>
            <a:lvl1pPr>
              <a:defRPr/>
            </a:lvl1pPr>
          </a:lstStyle>
          <a:p>
            <a:pPr marL="53142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423"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99" y="250126"/>
            <a:ext cx="1260475" cy="58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/>
          </p:cNvSpPr>
          <p:nvPr userDrawn="1"/>
        </p:nvSpPr>
        <p:spPr>
          <a:xfrm>
            <a:off x="1018316" y="4731568"/>
            <a:ext cx="8064375" cy="41195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What is Public Health Intelligence?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34" y="465594"/>
            <a:ext cx="7133833" cy="3847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46" y="1258206"/>
            <a:ext cx="7286124" cy="3149754"/>
          </a:xfrm>
        </p:spPr>
        <p:txBody>
          <a:bodyPr/>
          <a:lstStyle>
            <a:lvl1pPr marL="164274" indent="0">
              <a:lnSpc>
                <a:spcPts val="1500"/>
              </a:lnSpc>
              <a:spcAft>
                <a:spcPts val="1000"/>
              </a:spcAft>
              <a:defRPr/>
            </a:lvl1pPr>
            <a:lvl2pPr marL="164274" indent="-164274">
              <a:lnSpc>
                <a:spcPts val="1500"/>
              </a:lnSpc>
              <a:spcAft>
                <a:spcPts val="10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9" y="4776329"/>
            <a:ext cx="288428" cy="273843"/>
          </a:xfrm>
        </p:spPr>
        <p:txBody>
          <a:bodyPr/>
          <a:lstStyle>
            <a:lvl1pPr algn="l">
              <a:defRPr/>
            </a:lvl1pPr>
          </a:lstStyle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4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4"/>
            <a:ext cx="913718" cy="3210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999200" y="4792133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040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46" y="1258206"/>
            <a:ext cx="7286124" cy="3149754"/>
          </a:xfrm>
        </p:spPr>
        <p:txBody>
          <a:bodyPr/>
          <a:lstStyle>
            <a:lvl1pPr marL="163393" indent="0">
              <a:lnSpc>
                <a:spcPts val="1900"/>
              </a:lnSpc>
              <a:spcAft>
                <a:spcPts val="1000"/>
              </a:spcAft>
              <a:defRPr sz="1900" b="1">
                <a:solidFill>
                  <a:schemeClr val="accent2"/>
                </a:solidFill>
              </a:defRPr>
            </a:lvl1pPr>
            <a:lvl2pPr marL="163393" indent="0">
              <a:lnSpc>
                <a:spcPts val="1900"/>
              </a:lnSpc>
              <a:spcAft>
                <a:spcPts val="1000"/>
              </a:spcAft>
              <a:buFontTx/>
              <a:buNone/>
              <a:defRPr sz="1900"/>
            </a:lvl2pPr>
            <a:lvl3pPr marL="171330" indent="-171330">
              <a:lnSpc>
                <a:spcPts val="1900"/>
              </a:lnSpc>
              <a:spcAft>
                <a:spcPts val="1000"/>
              </a:spcAft>
              <a:buFontTx/>
              <a:buBlip>
                <a:blip r:embed="rId3"/>
              </a:buBlip>
              <a:defRPr sz="1900"/>
            </a:lvl3pPr>
            <a:lvl4pPr marL="299813" indent="-149135">
              <a:lnSpc>
                <a:spcPts val="19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900"/>
            </a:lvl4pPr>
            <a:lvl5pPr marL="471128" indent="-150722"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9" y="4776329"/>
            <a:ext cx="288000" cy="273843"/>
          </a:xfrm>
        </p:spPr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4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4"/>
            <a:ext cx="913718" cy="321079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7999200" y="4792133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309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842730" y="1489647"/>
            <a:ext cx="7412326" cy="2185564"/>
            <a:chOff x="842729" y="1491023"/>
            <a:chExt cx="7412326" cy="218758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29" y="1500611"/>
              <a:ext cx="1723774" cy="2178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251" y="1491023"/>
              <a:ext cx="1715604" cy="2178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825" y="1495455"/>
              <a:ext cx="1710472" cy="217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451" y="1499887"/>
              <a:ext cx="1715604" cy="2178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415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274" indent="-16427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4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4"/>
            <a:ext cx="913718" cy="321079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917180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274" indent="-16427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821302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274" indent="-16427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712013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274" indent="-16427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999200" y="4792133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98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9242" y="-1126359"/>
            <a:ext cx="3949064" cy="7157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6"/>
          <a:stretch/>
        </p:blipFill>
        <p:spPr>
          <a:xfrm>
            <a:off x="790104" y="288930"/>
            <a:ext cx="7446124" cy="2024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rgbClr val="F8991E"/>
                </a:solidFill>
                <a:latin typeface="Arial"/>
                <a:cs typeface="Arial"/>
              </a:rPr>
              <a:t>|</a:t>
            </a:r>
            <a:r>
              <a:rPr lang="en-GB" b="1" dirty="0">
                <a:solidFill>
                  <a:srgbClr val="4F4C4D"/>
                </a:solidFill>
                <a:latin typeface="Arial"/>
                <a:cs typeface="Arial"/>
              </a:rPr>
              <a:t> </a:t>
            </a:r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4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4"/>
            <a:ext cx="913718" cy="3210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530" y="1422900"/>
            <a:ext cx="5876934" cy="2499000"/>
          </a:xfrm>
        </p:spPr>
        <p:txBody>
          <a:bodyPr>
            <a:normAutofit/>
          </a:bodyPr>
          <a:lstStyle>
            <a:lvl1pPr marL="0" indent="0">
              <a:lnSpc>
                <a:spcPts val="3752"/>
              </a:lnSpc>
              <a:spcAft>
                <a:spcPts val="0"/>
              </a:spcAft>
              <a:defRPr sz="3800">
                <a:solidFill>
                  <a:schemeClr val="bg1"/>
                </a:solidFill>
              </a:defRPr>
            </a:lvl1pPr>
            <a:lvl2pPr marL="164274" indent="-164274">
              <a:lnSpc>
                <a:spcPts val="1876"/>
              </a:lnSpc>
              <a:defRPr sz="1900">
                <a:solidFill>
                  <a:schemeClr val="bg1"/>
                </a:solidFill>
              </a:defRPr>
            </a:lvl2pPr>
            <a:lvl3pPr>
              <a:lnSpc>
                <a:spcPts val="1876"/>
              </a:lnSpc>
              <a:defRPr sz="1900">
                <a:solidFill>
                  <a:schemeClr val="bg1"/>
                </a:solidFill>
              </a:defRPr>
            </a:lvl3pPr>
            <a:lvl4pPr>
              <a:lnSpc>
                <a:spcPts val="1501"/>
              </a:lnSpc>
              <a:defRPr sz="1500">
                <a:solidFill>
                  <a:schemeClr val="bg1"/>
                </a:solidFill>
              </a:defRPr>
            </a:lvl4pPr>
            <a:lvl5pPr>
              <a:lnSpc>
                <a:spcPts val="1501"/>
              </a:lnSpc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016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89" y="1258206"/>
            <a:ext cx="3523973" cy="3149754"/>
          </a:xfrm>
        </p:spPr>
        <p:txBody>
          <a:bodyPr/>
          <a:lstStyle>
            <a:lvl1pPr marL="164274" indent="0">
              <a:defRPr/>
            </a:lvl1pPr>
            <a:lvl2pPr marL="164274" indent="-164274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4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4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5892" y="1258206"/>
            <a:ext cx="3523973" cy="3149754"/>
          </a:xfrm>
        </p:spPr>
        <p:txBody>
          <a:bodyPr/>
          <a:lstStyle>
            <a:lvl1pPr marL="164274" indent="0">
              <a:defRPr/>
            </a:lvl1pPr>
            <a:lvl2pPr marL="164274" indent="-164274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33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6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4000" y="1258206"/>
            <a:ext cx="1620000" cy="3149754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0"/>
              </a:spcAft>
              <a:buFontTx/>
              <a:buNone/>
              <a:defRPr sz="1000" b="1">
                <a:solidFill>
                  <a:schemeClr val="accent5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4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4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2880000" y="1465515"/>
            <a:ext cx="1620000" cy="3001145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>
                <a:solidFill>
                  <a:schemeClr val="accent6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716450" y="1465482"/>
            <a:ext cx="1620000" cy="3001804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>
                <a:solidFill>
                  <a:schemeClr val="accent6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6552450" y="1465482"/>
            <a:ext cx="1620000" cy="3001804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>
                <a:solidFill>
                  <a:schemeClr val="accent6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99200" y="4792133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367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3999" y="971379"/>
            <a:ext cx="2008336" cy="2551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4000" y="1258206"/>
            <a:ext cx="2124000" cy="3149754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600"/>
              </a:spcAft>
              <a:buFontTx/>
              <a:buNone/>
              <a:defRPr sz="1000" b="1">
                <a:solidFill>
                  <a:schemeClr val="accent5"/>
                </a:solidFill>
              </a:defRPr>
            </a:lvl1pPr>
            <a:lvl2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/>
            </a:lvl2pPr>
            <a:lvl3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>
                <a:solidFill>
                  <a:schemeClr val="accent6"/>
                </a:solidFill>
              </a:defRPr>
            </a:lvl3pPr>
            <a:lvl4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>
                <a:solidFill>
                  <a:schemeClr val="accent2"/>
                </a:solidFill>
              </a:defRPr>
            </a:lvl4pPr>
            <a:lvl5pPr>
              <a:lnSpc>
                <a:spcPts val="900"/>
              </a:lnSpc>
              <a:spcAft>
                <a:spcPts val="600"/>
              </a:spcAft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4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4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3384048" y="1258206"/>
            <a:ext cx="2124000" cy="3149754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600"/>
              </a:spcAft>
              <a:buFontTx/>
              <a:buNone/>
              <a:defRPr sz="1000" b="1">
                <a:solidFill>
                  <a:schemeClr val="accent5"/>
                </a:solidFill>
              </a:defRPr>
            </a:lvl1pPr>
            <a:lvl2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/>
            </a:lvl2pPr>
            <a:lvl3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>
                <a:solidFill>
                  <a:schemeClr val="accent6"/>
                </a:solidFill>
              </a:defRPr>
            </a:lvl3pPr>
            <a:lvl4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>
                <a:solidFill>
                  <a:schemeClr val="accent2"/>
                </a:solidFill>
              </a:defRPr>
            </a:lvl4pPr>
            <a:lvl5pPr>
              <a:lnSpc>
                <a:spcPts val="900"/>
              </a:lnSpc>
              <a:spcAft>
                <a:spcPts val="600"/>
              </a:spcAft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5904001" y="1780474"/>
            <a:ext cx="1980368" cy="1223003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800"/>
              </a:spcAft>
              <a:buFontTx/>
              <a:buNone/>
              <a:defRPr sz="900" b="1">
                <a:solidFill>
                  <a:schemeClr val="bg1"/>
                </a:solidFill>
              </a:defRPr>
            </a:lvl1pPr>
            <a:lvl2pPr marL="0" indent="0">
              <a:lnSpc>
                <a:spcPts val="1000"/>
              </a:lnSpc>
              <a:spcAft>
                <a:spcPts val="800"/>
              </a:spcAft>
              <a:buFontTx/>
              <a:buNone/>
              <a:defRPr sz="900" b="1">
                <a:solidFill>
                  <a:schemeClr val="accent2"/>
                </a:solidFill>
              </a:defRPr>
            </a:lvl2pPr>
            <a:lvl3pPr marL="0" indent="0">
              <a:lnSpc>
                <a:spcPts val="1200"/>
              </a:lnSpc>
              <a:spcAft>
                <a:spcPts val="80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ts val="12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ts val="12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999200" y="4792133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51157"/>
            <a:ext cx="1672008" cy="2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79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4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4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884238" y="2156415"/>
            <a:ext cx="5632450" cy="199740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884244" y="1258209"/>
            <a:ext cx="5631972" cy="738018"/>
          </a:xfrm>
        </p:spPr>
        <p:txBody>
          <a:bodyPr>
            <a:normAutofit/>
          </a:bodyPr>
          <a:lstStyle>
            <a:lvl1pPr marL="164980" indent="0">
              <a:lnSpc>
                <a:spcPts val="1500"/>
              </a:lnSpc>
              <a:spcAft>
                <a:spcPts val="0"/>
              </a:spcAft>
              <a:defRPr sz="1500" b="1"/>
            </a:lvl1pPr>
            <a:lvl2pPr marL="164980" indent="0">
              <a:lnSpc>
                <a:spcPts val="1500"/>
              </a:lnSpc>
              <a:buFontTx/>
              <a:buNone/>
              <a:defRPr sz="1500"/>
            </a:lvl2pPr>
            <a:lvl3pPr marL="163393" indent="-163393">
              <a:lnSpc>
                <a:spcPts val="1500"/>
              </a:lnSpc>
              <a:buFontTx/>
              <a:buBlip>
                <a:blip r:embed="rId5"/>
              </a:buBlip>
              <a:tabLst/>
              <a:defRPr sz="1500"/>
            </a:lvl3pPr>
            <a:lvl4pPr marL="309338" indent="-142784">
              <a:lnSpc>
                <a:spcPts val="1500"/>
              </a:lnSpc>
              <a:defRPr sz="1500"/>
            </a:lvl4pPr>
            <a:lvl5pPr marL="428310" indent="-109448">
              <a:lnSpc>
                <a:spcPts val="15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33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21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5284" y="1158053"/>
            <a:ext cx="1992555" cy="32403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0119" y="986068"/>
            <a:ext cx="1952991" cy="35447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4266" y="1258206"/>
            <a:ext cx="3521187" cy="3149754"/>
          </a:xfrm>
        </p:spPr>
        <p:txBody>
          <a:bodyPr>
            <a:normAutofit/>
          </a:bodyPr>
          <a:lstStyle>
            <a:lvl1pPr marL="164980" indent="0">
              <a:lnSpc>
                <a:spcPts val="1100"/>
              </a:lnSpc>
              <a:spcAft>
                <a:spcPts val="0"/>
              </a:spcAft>
              <a:defRPr sz="1100" b="1"/>
            </a:lvl1pPr>
            <a:lvl2pPr marL="164980" indent="0">
              <a:lnSpc>
                <a:spcPts val="1100"/>
              </a:lnSpc>
              <a:spcAft>
                <a:spcPts val="600"/>
              </a:spcAft>
              <a:buFontTx/>
              <a:buNone/>
              <a:defRPr sz="1100"/>
            </a:lvl2pPr>
            <a:lvl3pPr marL="163393" indent="-163393">
              <a:lnSpc>
                <a:spcPts val="1100"/>
              </a:lnSpc>
              <a:spcAft>
                <a:spcPts val="600"/>
              </a:spcAft>
              <a:buFontTx/>
              <a:buBlip>
                <a:blip r:embed="rId4"/>
              </a:buBlip>
              <a:tabLst/>
              <a:defRPr sz="1100"/>
            </a:lvl3pPr>
            <a:lvl4pPr marL="309338" indent="-142784">
              <a:lnSpc>
                <a:spcPts val="1100"/>
              </a:lnSpc>
              <a:spcAft>
                <a:spcPts val="600"/>
              </a:spcAft>
              <a:defRPr sz="1100"/>
            </a:lvl4pPr>
            <a:lvl5pPr marL="428310" indent="-109448">
              <a:lnSpc>
                <a:spcPts val="1100"/>
              </a:lnSpc>
              <a:spcAft>
                <a:spcPts val="600"/>
              </a:spcAft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788024" y="1258854"/>
            <a:ext cx="3384376" cy="3149754"/>
          </a:xfrm>
        </p:spPr>
        <p:txBody>
          <a:bodyPr>
            <a:normAutofit/>
          </a:bodyPr>
          <a:lstStyle>
            <a:lvl1pPr marL="169743" indent="0">
              <a:lnSpc>
                <a:spcPts val="1100"/>
              </a:lnSpc>
              <a:spcAft>
                <a:spcPts val="0"/>
              </a:spcAft>
              <a:defRPr sz="1100" b="1"/>
            </a:lvl1pPr>
            <a:lvl2pPr marL="169743" indent="0">
              <a:lnSpc>
                <a:spcPts val="1100"/>
              </a:lnSpc>
              <a:spcAft>
                <a:spcPts val="600"/>
              </a:spcAft>
              <a:buFontTx/>
              <a:buNone/>
              <a:defRPr sz="1100"/>
            </a:lvl2pPr>
            <a:lvl3pPr marL="163393" indent="-163393">
              <a:lnSpc>
                <a:spcPts val="1100"/>
              </a:lnSpc>
              <a:spcAft>
                <a:spcPts val="600"/>
              </a:spcAft>
              <a:buFontTx/>
              <a:buBlip>
                <a:blip r:embed="rId4"/>
              </a:buBlip>
              <a:tabLst/>
              <a:defRPr sz="1100"/>
            </a:lvl3pPr>
            <a:lvl4pPr marL="309338" indent="-142784">
              <a:lnSpc>
                <a:spcPts val="1100"/>
              </a:lnSpc>
              <a:spcAft>
                <a:spcPts val="600"/>
              </a:spcAft>
              <a:defRPr sz="1100"/>
            </a:lvl4pPr>
            <a:lvl5pPr marL="428310" indent="-109448">
              <a:lnSpc>
                <a:spcPts val="1100"/>
              </a:lnSpc>
              <a:spcAft>
                <a:spcPts val="600"/>
              </a:spcAft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4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4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33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55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89" y="1258206"/>
            <a:ext cx="3523973" cy="3149754"/>
          </a:xfrm>
        </p:spPr>
        <p:txBody>
          <a:bodyPr/>
          <a:lstStyle>
            <a:lvl1pPr marL="164274" indent="0">
              <a:lnSpc>
                <a:spcPts val="1876"/>
              </a:lnSpc>
              <a:defRPr sz="1900"/>
            </a:lvl1pPr>
            <a:lvl2pPr marL="164274" indent="-164274">
              <a:lnSpc>
                <a:spcPts val="1876"/>
              </a:lnSpc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4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4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5892" y="1258206"/>
            <a:ext cx="3523973" cy="3149754"/>
          </a:xfrm>
        </p:spPr>
        <p:txBody>
          <a:bodyPr/>
          <a:lstStyle>
            <a:lvl1pPr marL="164274" indent="0">
              <a:lnSpc>
                <a:spcPts val="1876"/>
              </a:lnSpc>
              <a:defRPr sz="1900"/>
            </a:lvl1pPr>
            <a:lvl2pPr marL="164274" indent="-164274">
              <a:lnSpc>
                <a:spcPts val="1876"/>
              </a:lnSpc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33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18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2100" y="-1420675"/>
            <a:ext cx="3949064" cy="7279615"/>
          </a:xfrm>
          <a:prstGeom prst="rect">
            <a:avLst/>
          </a:prstGeom>
        </p:spPr>
      </p:pic>
      <p:pic>
        <p:nvPicPr>
          <p:cNvPr id="13" name="Picture 12" descr="KQUIP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02" y="4512586"/>
            <a:ext cx="964842" cy="3276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00" y="4351971"/>
            <a:ext cx="1504800" cy="527248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585920" y="1028711"/>
            <a:ext cx="6116483" cy="2735905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0"/>
              </a:spcAft>
              <a:buFontTx/>
              <a:buNone/>
              <a:defRPr sz="29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0"/>
              </a:spcAft>
              <a:buFontTx/>
              <a:buNone/>
              <a:defRPr sz="2900" b="1">
                <a:solidFill>
                  <a:schemeClr val="accent2"/>
                </a:solidFill>
              </a:defRPr>
            </a:lvl2pPr>
            <a:lvl3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670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08" y="1255448"/>
            <a:ext cx="2278800" cy="289031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89" y="1258206"/>
            <a:ext cx="3523973" cy="3149754"/>
          </a:xfrm>
        </p:spPr>
        <p:txBody>
          <a:bodyPr/>
          <a:lstStyle>
            <a:lvl1pPr marL="164274" indent="0">
              <a:lnSpc>
                <a:spcPts val="1876"/>
              </a:lnSpc>
              <a:defRPr sz="1900"/>
            </a:lvl1pPr>
            <a:lvl2pPr marL="164274" indent="-164274">
              <a:lnSpc>
                <a:spcPts val="1876"/>
              </a:lnSpc>
              <a:spcAft>
                <a:spcPts val="1000"/>
              </a:spcAft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4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4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29" y="465594"/>
            <a:ext cx="7106901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96017" y="1636803"/>
            <a:ext cx="1728787" cy="222996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99200" y="4792133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890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89" y="1258206"/>
            <a:ext cx="3523973" cy="3149754"/>
          </a:xfrm>
        </p:spPr>
        <p:txBody>
          <a:bodyPr/>
          <a:lstStyle>
            <a:lvl1pPr marL="164274" indent="0">
              <a:lnSpc>
                <a:spcPts val="1876"/>
              </a:lnSpc>
              <a:defRPr sz="1900"/>
            </a:lvl1pPr>
            <a:lvl2pPr marL="164274" indent="-164274">
              <a:lnSpc>
                <a:spcPts val="1876"/>
              </a:lnSpc>
              <a:spcAft>
                <a:spcPts val="1000"/>
              </a:spcAft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4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4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29" y="465594"/>
            <a:ext cx="7106901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527344" y="1258875"/>
            <a:ext cx="2169994" cy="289064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99200" y="4792133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893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2096" y="-1420678"/>
            <a:ext cx="3949064" cy="7279615"/>
          </a:xfrm>
          <a:prstGeom prst="rect">
            <a:avLst/>
          </a:prstGeom>
        </p:spPr>
      </p:pic>
      <p:pic>
        <p:nvPicPr>
          <p:cNvPr id="13" name="Picture 12" descr="KQUIP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02" y="4512580"/>
            <a:ext cx="964842" cy="3276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00" y="4351971"/>
            <a:ext cx="1504800" cy="527248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585920" y="1028648"/>
            <a:ext cx="6116483" cy="2735904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0"/>
              </a:spcAft>
              <a:buFontTx/>
              <a:buNone/>
              <a:defRPr sz="29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0"/>
              </a:spcAft>
              <a:buFontTx/>
              <a:buNone/>
              <a:defRPr sz="2900" b="1">
                <a:solidFill>
                  <a:schemeClr val="accent2"/>
                </a:solidFill>
              </a:defRPr>
            </a:lvl2pPr>
            <a:lvl3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220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4"/>
            <a:ext cx="9144000" cy="3998282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0" tIns="45690" rIns="91380" bIns="456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56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9" y="503534"/>
            <a:ext cx="2074125" cy="726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0" y="4316021"/>
            <a:ext cx="1924396" cy="602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8778"/>
            <a:ext cx="9144000" cy="857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44000" y="1636788"/>
            <a:ext cx="7116762" cy="2158589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400" b="1">
                <a:solidFill>
                  <a:schemeClr val="accent2"/>
                </a:solidFill>
              </a:defRPr>
            </a:lvl2pPr>
            <a:lvl3pPr marL="0" indent="0">
              <a:lnSpc>
                <a:spcPts val="13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lnSpc>
                <a:spcPts val="1300"/>
              </a:lnSpc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ts val="1300"/>
              </a:lnSpc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675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34" y="465594"/>
            <a:ext cx="7133833" cy="3847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46" y="1258206"/>
            <a:ext cx="7286124" cy="3149754"/>
          </a:xfrm>
        </p:spPr>
        <p:txBody>
          <a:bodyPr/>
          <a:lstStyle>
            <a:lvl1pPr marL="164274" indent="0">
              <a:lnSpc>
                <a:spcPts val="1500"/>
              </a:lnSpc>
              <a:spcAft>
                <a:spcPts val="1000"/>
              </a:spcAft>
              <a:defRPr/>
            </a:lvl1pPr>
            <a:lvl2pPr marL="164274" indent="-164274">
              <a:lnSpc>
                <a:spcPts val="1500"/>
              </a:lnSpc>
              <a:spcAft>
                <a:spcPts val="10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9" y="4776320"/>
            <a:ext cx="288428" cy="273843"/>
          </a:xfrm>
        </p:spPr>
        <p:txBody>
          <a:bodyPr/>
          <a:lstStyle>
            <a:lvl1pPr algn="l">
              <a:defRPr/>
            </a:lvl1pPr>
          </a:lstStyle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1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3"/>
            <a:ext cx="913718" cy="3210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999200" y="4792130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621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46" y="1258206"/>
            <a:ext cx="7286124" cy="3149754"/>
          </a:xfrm>
        </p:spPr>
        <p:txBody>
          <a:bodyPr/>
          <a:lstStyle>
            <a:lvl1pPr marL="163393" indent="0">
              <a:lnSpc>
                <a:spcPts val="1900"/>
              </a:lnSpc>
              <a:spcAft>
                <a:spcPts val="1000"/>
              </a:spcAft>
              <a:defRPr sz="1900" b="1">
                <a:solidFill>
                  <a:schemeClr val="accent2"/>
                </a:solidFill>
              </a:defRPr>
            </a:lvl1pPr>
            <a:lvl2pPr marL="163393" indent="0">
              <a:lnSpc>
                <a:spcPts val="1900"/>
              </a:lnSpc>
              <a:spcAft>
                <a:spcPts val="1000"/>
              </a:spcAft>
              <a:buFontTx/>
              <a:buNone/>
              <a:defRPr sz="1900"/>
            </a:lvl2pPr>
            <a:lvl3pPr marL="171330" indent="-171330">
              <a:lnSpc>
                <a:spcPts val="1900"/>
              </a:lnSpc>
              <a:spcAft>
                <a:spcPts val="1000"/>
              </a:spcAft>
              <a:buFontTx/>
              <a:buBlip>
                <a:blip r:embed="rId3"/>
              </a:buBlip>
              <a:defRPr sz="1900"/>
            </a:lvl3pPr>
            <a:lvl4pPr marL="299813" indent="-149135">
              <a:lnSpc>
                <a:spcPts val="19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900"/>
            </a:lvl4pPr>
            <a:lvl5pPr marL="471128" indent="-150722"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9" y="4776320"/>
            <a:ext cx="288000" cy="273843"/>
          </a:xfrm>
        </p:spPr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1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3"/>
            <a:ext cx="913718" cy="321079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7999200" y="4792130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154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842730" y="1489644"/>
            <a:ext cx="7412326" cy="2185564"/>
            <a:chOff x="842729" y="1491023"/>
            <a:chExt cx="7412326" cy="218758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29" y="1500611"/>
              <a:ext cx="1723774" cy="2178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251" y="1491023"/>
              <a:ext cx="1715604" cy="2178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825" y="1495455"/>
              <a:ext cx="1710472" cy="217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451" y="1499887"/>
              <a:ext cx="1715604" cy="2178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415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274" indent="-16427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1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3"/>
            <a:ext cx="913718" cy="321079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917167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274" indent="-16427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821302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274" indent="-16427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712013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274" indent="-16427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999200" y="4792130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619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9242" y="-1126371"/>
            <a:ext cx="3949064" cy="7157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6"/>
          <a:stretch/>
        </p:blipFill>
        <p:spPr>
          <a:xfrm>
            <a:off x="790104" y="288918"/>
            <a:ext cx="7446124" cy="2024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rgbClr val="F8991E"/>
                </a:solidFill>
                <a:latin typeface="Arial"/>
                <a:cs typeface="Arial"/>
              </a:rPr>
              <a:t>|</a:t>
            </a:r>
            <a:r>
              <a:rPr lang="en-GB" b="1" dirty="0">
                <a:solidFill>
                  <a:srgbClr val="4F4C4D"/>
                </a:solidFill>
                <a:latin typeface="Arial"/>
                <a:cs typeface="Arial"/>
              </a:rPr>
              <a:t> </a:t>
            </a:r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1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3"/>
            <a:ext cx="913718" cy="3210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530" y="1422900"/>
            <a:ext cx="5876934" cy="2499000"/>
          </a:xfrm>
        </p:spPr>
        <p:txBody>
          <a:bodyPr>
            <a:normAutofit/>
          </a:bodyPr>
          <a:lstStyle>
            <a:lvl1pPr marL="0" indent="0">
              <a:lnSpc>
                <a:spcPts val="3752"/>
              </a:lnSpc>
              <a:spcAft>
                <a:spcPts val="0"/>
              </a:spcAft>
              <a:defRPr sz="3800">
                <a:solidFill>
                  <a:schemeClr val="bg1"/>
                </a:solidFill>
              </a:defRPr>
            </a:lvl1pPr>
            <a:lvl2pPr marL="164274" indent="-164274">
              <a:lnSpc>
                <a:spcPts val="1876"/>
              </a:lnSpc>
              <a:defRPr sz="1900">
                <a:solidFill>
                  <a:schemeClr val="bg1"/>
                </a:solidFill>
              </a:defRPr>
            </a:lvl2pPr>
            <a:lvl3pPr>
              <a:lnSpc>
                <a:spcPts val="1876"/>
              </a:lnSpc>
              <a:defRPr sz="1900">
                <a:solidFill>
                  <a:schemeClr val="bg1"/>
                </a:solidFill>
              </a:defRPr>
            </a:lvl3pPr>
            <a:lvl4pPr>
              <a:lnSpc>
                <a:spcPts val="1501"/>
              </a:lnSpc>
              <a:defRPr sz="1500">
                <a:solidFill>
                  <a:schemeClr val="bg1"/>
                </a:solidFill>
              </a:defRPr>
            </a:lvl4pPr>
            <a:lvl5pPr>
              <a:lnSpc>
                <a:spcPts val="1501"/>
              </a:lnSpc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86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89" y="1258206"/>
            <a:ext cx="3523973" cy="3149754"/>
          </a:xfrm>
        </p:spPr>
        <p:txBody>
          <a:bodyPr/>
          <a:lstStyle>
            <a:lvl1pPr marL="164274" indent="0">
              <a:defRPr/>
            </a:lvl1pPr>
            <a:lvl2pPr marL="164274" indent="-164274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1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3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5892" y="1258206"/>
            <a:ext cx="3523973" cy="3149754"/>
          </a:xfrm>
        </p:spPr>
        <p:txBody>
          <a:bodyPr/>
          <a:lstStyle>
            <a:lvl1pPr marL="164274" indent="0">
              <a:defRPr/>
            </a:lvl1pPr>
            <a:lvl2pPr marL="164274" indent="-164274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30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814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4000" y="1258206"/>
            <a:ext cx="1620000" cy="3149754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0"/>
              </a:spcAft>
              <a:buFontTx/>
              <a:buNone/>
              <a:defRPr sz="1000" b="1">
                <a:solidFill>
                  <a:schemeClr val="accent5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1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3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2880000" y="1465515"/>
            <a:ext cx="1620000" cy="3001145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>
                <a:solidFill>
                  <a:schemeClr val="accent6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716450" y="1465482"/>
            <a:ext cx="1620000" cy="3001804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>
                <a:solidFill>
                  <a:schemeClr val="accent6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6552450" y="1465482"/>
            <a:ext cx="1620000" cy="3001804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>
                <a:solidFill>
                  <a:schemeClr val="accent6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99200" y="4792130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57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2100" y="-1420675"/>
            <a:ext cx="3949064" cy="7279615"/>
          </a:xfrm>
          <a:prstGeom prst="rect">
            <a:avLst/>
          </a:prstGeom>
        </p:spPr>
      </p:pic>
      <p:pic>
        <p:nvPicPr>
          <p:cNvPr id="13" name="Picture 12" descr="KQUIP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02" y="4512586"/>
            <a:ext cx="964842" cy="3276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00" y="4351971"/>
            <a:ext cx="1504800" cy="527248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585920" y="1028711"/>
            <a:ext cx="6116483" cy="2735905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0"/>
              </a:spcAft>
              <a:buFontTx/>
              <a:buNone/>
              <a:defRPr sz="29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0"/>
              </a:spcAft>
              <a:buFontTx/>
              <a:buNone/>
              <a:defRPr sz="2900" b="1">
                <a:solidFill>
                  <a:schemeClr val="accent2"/>
                </a:solidFill>
              </a:defRPr>
            </a:lvl2pPr>
            <a:lvl3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6703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3999" y="971361"/>
            <a:ext cx="2008336" cy="2551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4000" y="1258206"/>
            <a:ext cx="2124000" cy="3149754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600"/>
              </a:spcAft>
              <a:buFontTx/>
              <a:buNone/>
              <a:defRPr sz="1000" b="1">
                <a:solidFill>
                  <a:schemeClr val="accent5"/>
                </a:solidFill>
              </a:defRPr>
            </a:lvl1pPr>
            <a:lvl2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/>
            </a:lvl2pPr>
            <a:lvl3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>
                <a:solidFill>
                  <a:schemeClr val="accent6"/>
                </a:solidFill>
              </a:defRPr>
            </a:lvl3pPr>
            <a:lvl4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>
                <a:solidFill>
                  <a:schemeClr val="accent2"/>
                </a:solidFill>
              </a:defRPr>
            </a:lvl4pPr>
            <a:lvl5pPr>
              <a:lnSpc>
                <a:spcPts val="900"/>
              </a:lnSpc>
              <a:spcAft>
                <a:spcPts val="600"/>
              </a:spcAft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1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3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3384048" y="1258206"/>
            <a:ext cx="2124000" cy="3149754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600"/>
              </a:spcAft>
              <a:buFontTx/>
              <a:buNone/>
              <a:defRPr sz="1000" b="1">
                <a:solidFill>
                  <a:schemeClr val="accent5"/>
                </a:solidFill>
              </a:defRPr>
            </a:lvl1pPr>
            <a:lvl2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/>
            </a:lvl2pPr>
            <a:lvl3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>
                <a:solidFill>
                  <a:schemeClr val="accent6"/>
                </a:solidFill>
              </a:defRPr>
            </a:lvl3pPr>
            <a:lvl4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>
                <a:solidFill>
                  <a:schemeClr val="accent2"/>
                </a:solidFill>
              </a:defRPr>
            </a:lvl4pPr>
            <a:lvl5pPr>
              <a:lnSpc>
                <a:spcPts val="900"/>
              </a:lnSpc>
              <a:spcAft>
                <a:spcPts val="600"/>
              </a:spcAft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5904001" y="1780470"/>
            <a:ext cx="1980368" cy="1223003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800"/>
              </a:spcAft>
              <a:buFontTx/>
              <a:buNone/>
              <a:defRPr sz="900" b="1">
                <a:solidFill>
                  <a:schemeClr val="bg1"/>
                </a:solidFill>
              </a:defRPr>
            </a:lvl1pPr>
            <a:lvl2pPr marL="0" indent="0">
              <a:lnSpc>
                <a:spcPts val="1000"/>
              </a:lnSpc>
              <a:spcAft>
                <a:spcPts val="800"/>
              </a:spcAft>
              <a:buFontTx/>
              <a:buNone/>
              <a:defRPr sz="900" b="1">
                <a:solidFill>
                  <a:schemeClr val="accent2"/>
                </a:solidFill>
              </a:defRPr>
            </a:lvl2pPr>
            <a:lvl3pPr marL="0" indent="0">
              <a:lnSpc>
                <a:spcPts val="1200"/>
              </a:lnSpc>
              <a:spcAft>
                <a:spcPts val="80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ts val="12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ts val="12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999200" y="4792130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51157"/>
            <a:ext cx="1672008" cy="2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49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1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3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884238" y="2156415"/>
            <a:ext cx="5632450" cy="199740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884244" y="1258201"/>
            <a:ext cx="5631972" cy="738018"/>
          </a:xfrm>
        </p:spPr>
        <p:txBody>
          <a:bodyPr>
            <a:normAutofit/>
          </a:bodyPr>
          <a:lstStyle>
            <a:lvl1pPr marL="164980" indent="0">
              <a:lnSpc>
                <a:spcPts val="1500"/>
              </a:lnSpc>
              <a:spcAft>
                <a:spcPts val="0"/>
              </a:spcAft>
              <a:defRPr sz="1500" b="1"/>
            </a:lvl1pPr>
            <a:lvl2pPr marL="164980" indent="0">
              <a:lnSpc>
                <a:spcPts val="1500"/>
              </a:lnSpc>
              <a:buFontTx/>
              <a:buNone/>
              <a:defRPr sz="1500"/>
            </a:lvl2pPr>
            <a:lvl3pPr marL="163393" indent="-163393">
              <a:lnSpc>
                <a:spcPts val="1500"/>
              </a:lnSpc>
              <a:buFontTx/>
              <a:buBlip>
                <a:blip r:embed="rId5"/>
              </a:buBlip>
              <a:tabLst/>
              <a:defRPr sz="1500"/>
            </a:lvl3pPr>
            <a:lvl4pPr marL="309338" indent="-142784">
              <a:lnSpc>
                <a:spcPts val="1500"/>
              </a:lnSpc>
              <a:defRPr sz="1500"/>
            </a:lvl4pPr>
            <a:lvl5pPr marL="428310" indent="-109448">
              <a:lnSpc>
                <a:spcPts val="15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30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0179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5284" y="1158038"/>
            <a:ext cx="1992555" cy="32403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0119" y="986068"/>
            <a:ext cx="1952991" cy="35447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4253" y="1258206"/>
            <a:ext cx="3521187" cy="3149754"/>
          </a:xfrm>
        </p:spPr>
        <p:txBody>
          <a:bodyPr>
            <a:normAutofit/>
          </a:bodyPr>
          <a:lstStyle>
            <a:lvl1pPr marL="164980" indent="0">
              <a:lnSpc>
                <a:spcPts val="1100"/>
              </a:lnSpc>
              <a:spcAft>
                <a:spcPts val="0"/>
              </a:spcAft>
              <a:defRPr sz="1100" b="1"/>
            </a:lvl1pPr>
            <a:lvl2pPr marL="164980" indent="0">
              <a:lnSpc>
                <a:spcPts val="1100"/>
              </a:lnSpc>
              <a:spcAft>
                <a:spcPts val="600"/>
              </a:spcAft>
              <a:buFontTx/>
              <a:buNone/>
              <a:defRPr sz="1100"/>
            </a:lvl2pPr>
            <a:lvl3pPr marL="163393" indent="-163393">
              <a:lnSpc>
                <a:spcPts val="1100"/>
              </a:lnSpc>
              <a:spcAft>
                <a:spcPts val="600"/>
              </a:spcAft>
              <a:buFontTx/>
              <a:buBlip>
                <a:blip r:embed="rId4"/>
              </a:buBlip>
              <a:tabLst/>
              <a:defRPr sz="1100"/>
            </a:lvl3pPr>
            <a:lvl4pPr marL="309338" indent="-142784">
              <a:lnSpc>
                <a:spcPts val="1100"/>
              </a:lnSpc>
              <a:spcAft>
                <a:spcPts val="600"/>
              </a:spcAft>
              <a:defRPr sz="1100"/>
            </a:lvl4pPr>
            <a:lvl5pPr marL="428310" indent="-109448">
              <a:lnSpc>
                <a:spcPts val="1100"/>
              </a:lnSpc>
              <a:spcAft>
                <a:spcPts val="600"/>
              </a:spcAft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788024" y="1258849"/>
            <a:ext cx="3384376" cy="3149754"/>
          </a:xfrm>
        </p:spPr>
        <p:txBody>
          <a:bodyPr>
            <a:normAutofit/>
          </a:bodyPr>
          <a:lstStyle>
            <a:lvl1pPr marL="169743" indent="0">
              <a:lnSpc>
                <a:spcPts val="1100"/>
              </a:lnSpc>
              <a:spcAft>
                <a:spcPts val="0"/>
              </a:spcAft>
              <a:defRPr sz="1100" b="1"/>
            </a:lvl1pPr>
            <a:lvl2pPr marL="169743" indent="0">
              <a:lnSpc>
                <a:spcPts val="1100"/>
              </a:lnSpc>
              <a:spcAft>
                <a:spcPts val="600"/>
              </a:spcAft>
              <a:buFontTx/>
              <a:buNone/>
              <a:defRPr sz="1100"/>
            </a:lvl2pPr>
            <a:lvl3pPr marL="163393" indent="-163393">
              <a:lnSpc>
                <a:spcPts val="1100"/>
              </a:lnSpc>
              <a:spcAft>
                <a:spcPts val="600"/>
              </a:spcAft>
              <a:buFontTx/>
              <a:buBlip>
                <a:blip r:embed="rId4"/>
              </a:buBlip>
              <a:tabLst/>
              <a:defRPr sz="1100"/>
            </a:lvl3pPr>
            <a:lvl4pPr marL="309338" indent="-142784">
              <a:lnSpc>
                <a:spcPts val="1100"/>
              </a:lnSpc>
              <a:spcAft>
                <a:spcPts val="600"/>
              </a:spcAft>
              <a:defRPr sz="1100"/>
            </a:lvl4pPr>
            <a:lvl5pPr marL="428310" indent="-109448">
              <a:lnSpc>
                <a:spcPts val="1100"/>
              </a:lnSpc>
              <a:spcAft>
                <a:spcPts val="600"/>
              </a:spcAft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1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3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30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171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89" y="1258206"/>
            <a:ext cx="3523973" cy="3149754"/>
          </a:xfrm>
        </p:spPr>
        <p:txBody>
          <a:bodyPr/>
          <a:lstStyle>
            <a:lvl1pPr marL="164274" indent="0">
              <a:lnSpc>
                <a:spcPts val="1876"/>
              </a:lnSpc>
              <a:defRPr sz="1900"/>
            </a:lvl1pPr>
            <a:lvl2pPr marL="164274" indent="-164274">
              <a:lnSpc>
                <a:spcPts val="1876"/>
              </a:lnSpc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1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3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5892" y="1258206"/>
            <a:ext cx="3523973" cy="3149754"/>
          </a:xfrm>
        </p:spPr>
        <p:txBody>
          <a:bodyPr/>
          <a:lstStyle>
            <a:lvl1pPr marL="164274" indent="0">
              <a:lnSpc>
                <a:spcPts val="1876"/>
              </a:lnSpc>
              <a:defRPr sz="1900"/>
            </a:lvl1pPr>
            <a:lvl2pPr marL="164274" indent="-164274">
              <a:lnSpc>
                <a:spcPts val="1876"/>
              </a:lnSpc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30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741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08" y="1255448"/>
            <a:ext cx="2278800" cy="289031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89" y="1258206"/>
            <a:ext cx="3523973" cy="3149754"/>
          </a:xfrm>
        </p:spPr>
        <p:txBody>
          <a:bodyPr/>
          <a:lstStyle>
            <a:lvl1pPr marL="164274" indent="0">
              <a:lnSpc>
                <a:spcPts val="1876"/>
              </a:lnSpc>
              <a:defRPr sz="1900"/>
            </a:lvl1pPr>
            <a:lvl2pPr marL="164274" indent="-164274">
              <a:lnSpc>
                <a:spcPts val="1876"/>
              </a:lnSpc>
              <a:spcAft>
                <a:spcPts val="1000"/>
              </a:spcAft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1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3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29" y="465594"/>
            <a:ext cx="7106901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96017" y="1636799"/>
            <a:ext cx="1728787" cy="222996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99200" y="4792130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494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89" y="1258206"/>
            <a:ext cx="3523973" cy="3149754"/>
          </a:xfrm>
        </p:spPr>
        <p:txBody>
          <a:bodyPr/>
          <a:lstStyle>
            <a:lvl1pPr marL="164274" indent="0">
              <a:lnSpc>
                <a:spcPts val="1876"/>
              </a:lnSpc>
              <a:defRPr sz="1900"/>
            </a:lvl1pPr>
            <a:lvl2pPr marL="164274" indent="-164274">
              <a:lnSpc>
                <a:spcPts val="1876"/>
              </a:lnSpc>
              <a:spcAft>
                <a:spcPts val="1000"/>
              </a:spcAft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1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73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29" y="465594"/>
            <a:ext cx="7106901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527344" y="1258875"/>
            <a:ext cx="2169994" cy="289064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99200" y="4792130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329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243"/>
            <a:ext cx="6858000" cy="17906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012"/>
            <a:ext cx="6858000" cy="1241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42" indent="0" algn="ctr">
              <a:buNone/>
              <a:defRPr sz="2000"/>
            </a:lvl2pPr>
            <a:lvl3pPr marL="913725" indent="0" algn="ctr">
              <a:buNone/>
              <a:defRPr sz="1800"/>
            </a:lvl3pPr>
            <a:lvl4pPr marL="1370580" indent="0" algn="ctr">
              <a:buNone/>
              <a:defRPr sz="1600"/>
            </a:lvl4pPr>
            <a:lvl5pPr marL="1827449" indent="0" algn="ctr">
              <a:buNone/>
              <a:defRPr sz="1600"/>
            </a:lvl5pPr>
            <a:lvl6pPr marL="2284290" indent="0" algn="ctr">
              <a:buNone/>
              <a:defRPr sz="1600"/>
            </a:lvl6pPr>
            <a:lvl7pPr marL="2741132" indent="0" algn="ctr">
              <a:buNone/>
              <a:defRPr sz="1600"/>
            </a:lvl7pPr>
            <a:lvl8pPr marL="3198000" indent="0" algn="ctr">
              <a:buNone/>
              <a:defRPr sz="1600"/>
            </a:lvl8pPr>
            <a:lvl9pPr marL="365485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12/09/17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Kidney Quality Improvement Partnership East Midlands regional Day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55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12/09/17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Kidney Quality Improvement Partnership East Midlands regional Day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835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1567"/>
            <a:ext cx="7886700" cy="213955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6"/>
            <a:ext cx="7886700" cy="11260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8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12/09/17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Kidney Quality Improvement Partnership East Midlands regional Day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50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8747"/>
            <a:ext cx="3867150" cy="3264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8747"/>
            <a:ext cx="3867150" cy="3264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12/09/17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Kidney Quality Improvement Partnership East Midlands regional Day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7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1"/>
            <a:ext cx="9144000" cy="3998282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0" tIns="45690" rIns="91380" bIns="456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56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9" y="503535"/>
            <a:ext cx="2074125" cy="726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0" y="4316007"/>
            <a:ext cx="1924396" cy="602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8781"/>
            <a:ext cx="9144000" cy="857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44000" y="1636788"/>
            <a:ext cx="7116762" cy="2158589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400" b="1">
                <a:solidFill>
                  <a:schemeClr val="accent2"/>
                </a:solidFill>
              </a:defRPr>
            </a:lvl2pPr>
            <a:lvl3pPr marL="0" indent="0">
              <a:lnSpc>
                <a:spcPts val="13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lnSpc>
                <a:spcPts val="1300"/>
              </a:lnSpc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ts val="1300"/>
              </a:lnSpc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224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384"/>
            <a:ext cx="7886700" cy="9928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65" y="1260911"/>
            <a:ext cx="3868737" cy="6185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2" indent="0">
              <a:buNone/>
              <a:defRPr sz="2000" b="1"/>
            </a:lvl2pPr>
            <a:lvl3pPr marL="913725" indent="0">
              <a:buNone/>
              <a:defRPr sz="1800" b="1"/>
            </a:lvl3pPr>
            <a:lvl4pPr marL="1370580" indent="0">
              <a:buNone/>
              <a:defRPr sz="1600" b="1"/>
            </a:lvl4pPr>
            <a:lvl5pPr marL="1827449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32" indent="0">
              <a:buNone/>
              <a:defRPr sz="1600" b="1"/>
            </a:lvl7pPr>
            <a:lvl8pPr marL="3198000" indent="0">
              <a:buNone/>
              <a:defRPr sz="1600" b="1"/>
            </a:lvl8pPr>
            <a:lvl9pPr marL="365485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65" y="1879512"/>
            <a:ext cx="3868737" cy="2762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911"/>
            <a:ext cx="3887788" cy="6185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2" indent="0">
              <a:buNone/>
              <a:defRPr sz="2000" b="1"/>
            </a:lvl2pPr>
            <a:lvl3pPr marL="913725" indent="0">
              <a:buNone/>
              <a:defRPr sz="1800" b="1"/>
            </a:lvl3pPr>
            <a:lvl4pPr marL="1370580" indent="0">
              <a:buNone/>
              <a:defRPr sz="1600" b="1"/>
            </a:lvl4pPr>
            <a:lvl5pPr marL="1827449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32" indent="0">
              <a:buNone/>
              <a:defRPr sz="1600" b="1"/>
            </a:lvl7pPr>
            <a:lvl8pPr marL="3198000" indent="0">
              <a:buNone/>
              <a:defRPr sz="1600" b="1"/>
            </a:lvl8pPr>
            <a:lvl9pPr marL="365485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512"/>
            <a:ext cx="3887788" cy="2762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12/09/17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Kidney Quality Improvement Partnership East Midlands regional Day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172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12/09/17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Kidney Quality Improvement Partnership East Midlands regional Day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088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12/09/17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Kidney Quality Improvement Partnership East Midlands regional Day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1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96" y="342583"/>
            <a:ext cx="2949575" cy="120062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677"/>
            <a:ext cx="4629150" cy="3655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96" y="1543225"/>
            <a:ext cx="2949575" cy="2858028"/>
          </a:xfrm>
        </p:spPr>
        <p:txBody>
          <a:bodyPr/>
          <a:lstStyle>
            <a:lvl1pPr marL="0" indent="0">
              <a:buNone/>
              <a:defRPr sz="1600"/>
            </a:lvl1pPr>
            <a:lvl2pPr marL="456842" indent="0">
              <a:buNone/>
              <a:defRPr sz="1400"/>
            </a:lvl2pPr>
            <a:lvl3pPr marL="913725" indent="0">
              <a:buNone/>
              <a:defRPr sz="1200"/>
            </a:lvl3pPr>
            <a:lvl4pPr marL="1370580" indent="0">
              <a:buNone/>
              <a:defRPr sz="1000"/>
            </a:lvl4pPr>
            <a:lvl5pPr marL="1827449" indent="0">
              <a:buNone/>
              <a:defRPr sz="1000"/>
            </a:lvl5pPr>
            <a:lvl6pPr marL="2284290" indent="0">
              <a:buNone/>
              <a:defRPr sz="1000"/>
            </a:lvl6pPr>
            <a:lvl7pPr marL="2741132" indent="0">
              <a:buNone/>
              <a:defRPr sz="1000"/>
            </a:lvl7pPr>
            <a:lvl8pPr marL="3198000" indent="0">
              <a:buNone/>
              <a:defRPr sz="1000"/>
            </a:lvl8pPr>
            <a:lvl9pPr marL="365485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12/09/17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Kidney Quality Improvement Partnership East Midlands regional Day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45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96" y="342583"/>
            <a:ext cx="2949575" cy="120062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677"/>
            <a:ext cx="4629150" cy="3655802"/>
          </a:xfrm>
        </p:spPr>
        <p:txBody>
          <a:bodyPr/>
          <a:lstStyle>
            <a:lvl1pPr marL="0" indent="0">
              <a:buNone/>
              <a:defRPr sz="3200"/>
            </a:lvl1pPr>
            <a:lvl2pPr marL="456842" indent="0">
              <a:buNone/>
              <a:defRPr sz="2800"/>
            </a:lvl2pPr>
            <a:lvl3pPr marL="913725" indent="0">
              <a:buNone/>
              <a:defRPr sz="2400"/>
            </a:lvl3pPr>
            <a:lvl4pPr marL="1370580" indent="0">
              <a:buNone/>
              <a:defRPr sz="2000"/>
            </a:lvl4pPr>
            <a:lvl5pPr marL="1827449" indent="0">
              <a:buNone/>
              <a:defRPr sz="2000"/>
            </a:lvl5pPr>
            <a:lvl6pPr marL="2284290" indent="0">
              <a:buNone/>
              <a:defRPr sz="2000"/>
            </a:lvl6pPr>
            <a:lvl7pPr marL="2741132" indent="0">
              <a:buNone/>
              <a:defRPr sz="2000"/>
            </a:lvl7pPr>
            <a:lvl8pPr marL="3198000" indent="0">
              <a:buNone/>
              <a:defRPr sz="2000"/>
            </a:lvl8pPr>
            <a:lvl9pPr marL="365485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96" y="1543225"/>
            <a:ext cx="2949575" cy="2858028"/>
          </a:xfrm>
        </p:spPr>
        <p:txBody>
          <a:bodyPr/>
          <a:lstStyle>
            <a:lvl1pPr marL="0" indent="0">
              <a:buNone/>
              <a:defRPr sz="1600"/>
            </a:lvl1pPr>
            <a:lvl2pPr marL="456842" indent="0">
              <a:buNone/>
              <a:defRPr sz="1400"/>
            </a:lvl2pPr>
            <a:lvl3pPr marL="913725" indent="0">
              <a:buNone/>
              <a:defRPr sz="1200"/>
            </a:lvl3pPr>
            <a:lvl4pPr marL="1370580" indent="0">
              <a:buNone/>
              <a:defRPr sz="1000"/>
            </a:lvl4pPr>
            <a:lvl5pPr marL="1827449" indent="0">
              <a:buNone/>
              <a:defRPr sz="1000"/>
            </a:lvl5pPr>
            <a:lvl6pPr marL="2284290" indent="0">
              <a:buNone/>
              <a:defRPr sz="1000"/>
            </a:lvl6pPr>
            <a:lvl7pPr marL="2741132" indent="0">
              <a:buNone/>
              <a:defRPr sz="1000"/>
            </a:lvl7pPr>
            <a:lvl8pPr marL="3198000" indent="0">
              <a:buNone/>
              <a:defRPr sz="1000"/>
            </a:lvl8pPr>
            <a:lvl9pPr marL="365485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12/09/17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Kidney Quality Improvement Partnership East Midlands regional Day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995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12/09/17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Kidney Quality Improvement Partnership East Midlands regional Day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94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384"/>
            <a:ext cx="1971675" cy="43584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2" y="274384"/>
            <a:ext cx="5762625" cy="43584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12/09/17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Kidney Quality Improvement Partnership East Midlands regional Day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0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2100" y="-1420678"/>
            <a:ext cx="3949064" cy="7279615"/>
          </a:xfrm>
          <a:prstGeom prst="rect">
            <a:avLst/>
          </a:prstGeom>
        </p:spPr>
      </p:pic>
      <p:pic>
        <p:nvPicPr>
          <p:cNvPr id="13" name="Picture 12" descr="KQUIP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02" y="4512522"/>
            <a:ext cx="964842" cy="3276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00" y="4351971"/>
            <a:ext cx="1504800" cy="527248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585920" y="1028649"/>
            <a:ext cx="6116483" cy="2735904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0"/>
              </a:spcAft>
              <a:buFontTx/>
              <a:buNone/>
              <a:defRPr sz="285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0"/>
              </a:spcAft>
              <a:buFontTx/>
              <a:buNone/>
              <a:defRPr sz="2850" b="1">
                <a:solidFill>
                  <a:schemeClr val="accent2"/>
                </a:solidFill>
              </a:defRPr>
            </a:lvl2pPr>
            <a:lvl3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350" b="1">
                <a:solidFill>
                  <a:schemeClr val="bg1"/>
                </a:solidFill>
              </a:defRPr>
            </a:lvl3pPr>
            <a:lvl4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2254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"/>
            <a:ext cx="9144000" cy="3998282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6166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9" y="503535"/>
            <a:ext cx="2074125" cy="726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0" y="4316024"/>
            <a:ext cx="1924396" cy="602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8772"/>
            <a:ext cx="9144000" cy="857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44000" y="1636788"/>
            <a:ext cx="7116762" cy="2158589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400" b="1">
                <a:solidFill>
                  <a:schemeClr val="accent2"/>
                </a:solidFill>
              </a:defRPr>
            </a:lvl2pPr>
            <a:lvl3pPr marL="0" indent="0">
              <a:lnSpc>
                <a:spcPts val="13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lnSpc>
                <a:spcPts val="1300"/>
              </a:lnSpc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ts val="1300"/>
              </a:lnSpc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903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1" y="465541"/>
            <a:ext cx="7133833" cy="3847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46" y="1258206"/>
            <a:ext cx="7286124" cy="3149754"/>
          </a:xfrm>
        </p:spPr>
        <p:txBody>
          <a:bodyPr/>
          <a:lstStyle>
            <a:lvl1pPr marL="164394" indent="0">
              <a:lnSpc>
                <a:spcPts val="1500"/>
              </a:lnSpc>
              <a:spcAft>
                <a:spcPts val="1000"/>
              </a:spcAft>
              <a:defRPr/>
            </a:lvl1pPr>
            <a:lvl2pPr marL="164394" indent="-164394">
              <a:lnSpc>
                <a:spcPts val="1500"/>
              </a:lnSpc>
              <a:spcAft>
                <a:spcPts val="10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8" y="4776320"/>
            <a:ext cx="288428" cy="273843"/>
          </a:xfrm>
        </p:spPr>
        <p:txBody>
          <a:bodyPr/>
          <a:lstStyle>
            <a:lvl1pPr algn="l">
              <a:defRPr/>
            </a:lvl1pPr>
          </a:lstStyle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6"/>
            <a:ext cx="913718" cy="3210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999200" y="4792124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93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34" y="465594"/>
            <a:ext cx="7133833" cy="3847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46" y="1258206"/>
            <a:ext cx="7286124" cy="3149754"/>
          </a:xfrm>
        </p:spPr>
        <p:txBody>
          <a:bodyPr/>
          <a:lstStyle>
            <a:lvl1pPr marL="164274" indent="0">
              <a:lnSpc>
                <a:spcPts val="1500"/>
              </a:lnSpc>
              <a:spcAft>
                <a:spcPts val="1000"/>
              </a:spcAft>
              <a:defRPr/>
            </a:lvl1pPr>
            <a:lvl2pPr marL="164274" indent="-164274">
              <a:lnSpc>
                <a:spcPts val="1500"/>
              </a:lnSpc>
              <a:spcAft>
                <a:spcPts val="1000"/>
              </a:spcAft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9" y="4776303"/>
            <a:ext cx="288428" cy="273844"/>
          </a:xfrm>
        </p:spPr>
        <p:txBody>
          <a:bodyPr/>
          <a:lstStyle>
            <a:lvl1pPr algn="l">
              <a:defRPr/>
            </a:lvl1pPr>
          </a:lstStyle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3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81"/>
            <a:ext cx="913718" cy="3210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999200" y="4792113"/>
            <a:ext cx="0" cy="935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6578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46554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46" y="1258206"/>
            <a:ext cx="7286124" cy="3149754"/>
          </a:xfrm>
        </p:spPr>
        <p:txBody>
          <a:bodyPr/>
          <a:lstStyle>
            <a:lvl1pPr marL="163513" indent="0">
              <a:lnSpc>
                <a:spcPts val="1900"/>
              </a:lnSpc>
              <a:spcAft>
                <a:spcPts val="1000"/>
              </a:spcAft>
              <a:defRPr sz="1900" b="1">
                <a:solidFill>
                  <a:schemeClr val="accent2"/>
                </a:solidFill>
              </a:defRPr>
            </a:lvl1pPr>
            <a:lvl2pPr marL="163513" indent="0">
              <a:lnSpc>
                <a:spcPts val="1900"/>
              </a:lnSpc>
              <a:spcAft>
                <a:spcPts val="1000"/>
              </a:spcAft>
              <a:buFontTx/>
              <a:buNone/>
              <a:defRPr sz="1900"/>
            </a:lvl2pPr>
            <a:lvl3pPr marL="171450" indent="-171450">
              <a:lnSpc>
                <a:spcPts val="1900"/>
              </a:lnSpc>
              <a:spcAft>
                <a:spcPts val="1000"/>
              </a:spcAft>
              <a:buFontTx/>
              <a:buBlip>
                <a:blip r:embed="rId3"/>
              </a:buBlip>
              <a:defRPr sz="1900"/>
            </a:lvl3pPr>
            <a:lvl4pPr marL="300038" indent="-149225">
              <a:lnSpc>
                <a:spcPts val="19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900"/>
            </a:lvl4pPr>
            <a:lvl5pPr marL="471488" indent="-150813"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9" y="4776320"/>
            <a:ext cx="288000" cy="273843"/>
          </a:xfrm>
        </p:spPr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6"/>
            <a:ext cx="913718" cy="321079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7999200" y="4792124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7964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842729" y="1489647"/>
            <a:ext cx="7412326" cy="2185564"/>
            <a:chOff x="842729" y="1491023"/>
            <a:chExt cx="7412326" cy="218758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29" y="1500611"/>
              <a:ext cx="1723774" cy="2178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251" y="1491023"/>
              <a:ext cx="1715604" cy="2178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825" y="1495455"/>
              <a:ext cx="1710472" cy="217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451" y="1499887"/>
              <a:ext cx="1715604" cy="2178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46554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415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394" indent="-16439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6"/>
            <a:ext cx="913718" cy="321079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917167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394" indent="-16439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821276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394" indent="-16439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712013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394" indent="-16439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999200" y="4792124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3973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9242" y="-1126368"/>
            <a:ext cx="3949064" cy="7157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6"/>
          <a:stretch/>
        </p:blipFill>
        <p:spPr>
          <a:xfrm>
            <a:off x="790103" y="288920"/>
            <a:ext cx="7446124" cy="2024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4F4C4D"/>
                </a:solidFill>
              </a:rPr>
              <a:t>23/3/17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4F4C4D"/>
                </a:solidFill>
              </a:rPr>
              <a:t>Kidney Quality Improvement Partnership – </a:t>
            </a:r>
            <a:r>
              <a:rPr lang="en-GB" dirty="0" err="1" smtClean="0">
                <a:solidFill>
                  <a:srgbClr val="4F4C4D"/>
                </a:solidFill>
              </a:rPr>
              <a:t>Wmids</a:t>
            </a:r>
            <a:r>
              <a:rPr lang="en-GB" dirty="0" smtClean="0">
                <a:solidFill>
                  <a:srgbClr val="4F4C4D"/>
                </a:solidFill>
              </a:rPr>
              <a:t> Regional KQuIP Registry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rgbClr val="F8991E"/>
                </a:solidFill>
                <a:latin typeface="Arial"/>
                <a:cs typeface="Arial"/>
              </a:rPr>
              <a:t>|</a:t>
            </a:r>
            <a:r>
              <a:rPr lang="en-GB" b="1" dirty="0">
                <a:solidFill>
                  <a:srgbClr val="4F4C4D"/>
                </a:solidFill>
                <a:latin typeface="Arial"/>
                <a:cs typeface="Arial"/>
              </a:rPr>
              <a:t> </a:t>
            </a:r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6"/>
            <a:ext cx="913718" cy="3210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530" y="1422900"/>
            <a:ext cx="5876934" cy="2499000"/>
          </a:xfrm>
        </p:spPr>
        <p:txBody>
          <a:bodyPr>
            <a:normAutofit/>
          </a:bodyPr>
          <a:lstStyle>
            <a:lvl1pPr marL="0" indent="0">
              <a:lnSpc>
                <a:spcPts val="3752"/>
              </a:lnSpc>
              <a:spcAft>
                <a:spcPts val="0"/>
              </a:spcAft>
              <a:defRPr sz="3800">
                <a:solidFill>
                  <a:schemeClr val="bg1"/>
                </a:solidFill>
              </a:defRPr>
            </a:lvl1pPr>
            <a:lvl2pPr marL="164394" indent="-164394">
              <a:lnSpc>
                <a:spcPts val="1876"/>
              </a:lnSpc>
              <a:defRPr sz="1900">
                <a:solidFill>
                  <a:schemeClr val="bg1"/>
                </a:solidFill>
              </a:defRPr>
            </a:lvl2pPr>
            <a:lvl3pPr>
              <a:lnSpc>
                <a:spcPts val="1876"/>
              </a:lnSpc>
              <a:defRPr sz="1900">
                <a:solidFill>
                  <a:schemeClr val="bg1"/>
                </a:solidFill>
              </a:defRPr>
            </a:lvl3pPr>
            <a:lvl4pPr>
              <a:lnSpc>
                <a:spcPts val="1501"/>
              </a:lnSpc>
              <a:defRPr sz="1500">
                <a:solidFill>
                  <a:schemeClr val="bg1"/>
                </a:solidFill>
              </a:defRPr>
            </a:lvl4pPr>
            <a:lvl5pPr>
              <a:lnSpc>
                <a:spcPts val="1501"/>
              </a:lnSpc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08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56" y="1258206"/>
            <a:ext cx="3523973" cy="3149754"/>
          </a:xfrm>
        </p:spPr>
        <p:txBody>
          <a:bodyPr/>
          <a:lstStyle>
            <a:lvl1pPr marL="164394" indent="0">
              <a:defRPr/>
            </a:lvl1pPr>
            <a:lvl2pPr marL="164394" indent="-164394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6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4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5833" y="1258206"/>
            <a:ext cx="3523973" cy="3149754"/>
          </a:xfrm>
        </p:spPr>
        <p:txBody>
          <a:bodyPr/>
          <a:lstStyle>
            <a:lvl1pPr marL="164394" indent="0">
              <a:defRPr/>
            </a:lvl1pPr>
            <a:lvl2pPr marL="164394" indent="-164394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24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9357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4000" y="1258206"/>
            <a:ext cx="1620000" cy="3149754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0"/>
              </a:spcAft>
              <a:buFontTx/>
              <a:buNone/>
              <a:defRPr sz="1000" b="1">
                <a:solidFill>
                  <a:schemeClr val="accent5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6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4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2880000" y="1465506"/>
            <a:ext cx="1620000" cy="3001145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>
                <a:solidFill>
                  <a:schemeClr val="accent6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716450" y="1465482"/>
            <a:ext cx="1620000" cy="3001804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>
                <a:solidFill>
                  <a:schemeClr val="accent6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6552450" y="1465482"/>
            <a:ext cx="1620000" cy="3001804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>
                <a:solidFill>
                  <a:schemeClr val="accent6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99200" y="4792124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012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3973" y="971331"/>
            <a:ext cx="2008336" cy="2551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4000" y="1258206"/>
            <a:ext cx="2124000" cy="3149754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600"/>
              </a:spcAft>
              <a:buFontTx/>
              <a:buNone/>
              <a:defRPr sz="1000" b="1">
                <a:solidFill>
                  <a:schemeClr val="accent5"/>
                </a:solidFill>
              </a:defRPr>
            </a:lvl1pPr>
            <a:lvl2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/>
            </a:lvl2pPr>
            <a:lvl3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>
                <a:solidFill>
                  <a:schemeClr val="accent6"/>
                </a:solidFill>
              </a:defRPr>
            </a:lvl3pPr>
            <a:lvl4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>
                <a:solidFill>
                  <a:schemeClr val="accent2"/>
                </a:solidFill>
              </a:defRPr>
            </a:lvl4pPr>
            <a:lvl5pPr>
              <a:lnSpc>
                <a:spcPts val="900"/>
              </a:lnSpc>
              <a:spcAft>
                <a:spcPts val="600"/>
              </a:spcAft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6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4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3384048" y="1258206"/>
            <a:ext cx="2124000" cy="3149754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600"/>
              </a:spcAft>
              <a:buFontTx/>
              <a:buNone/>
              <a:defRPr sz="1000" b="1">
                <a:solidFill>
                  <a:schemeClr val="accent5"/>
                </a:solidFill>
              </a:defRPr>
            </a:lvl1pPr>
            <a:lvl2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/>
            </a:lvl2pPr>
            <a:lvl3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>
                <a:solidFill>
                  <a:schemeClr val="accent6"/>
                </a:solidFill>
              </a:defRPr>
            </a:lvl3pPr>
            <a:lvl4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>
                <a:solidFill>
                  <a:schemeClr val="accent2"/>
                </a:solidFill>
              </a:defRPr>
            </a:lvl4pPr>
            <a:lvl5pPr>
              <a:lnSpc>
                <a:spcPts val="900"/>
              </a:lnSpc>
              <a:spcAft>
                <a:spcPts val="600"/>
              </a:spcAft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5904000" y="1780422"/>
            <a:ext cx="1980368" cy="1223003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800"/>
              </a:spcAft>
              <a:buFontTx/>
              <a:buNone/>
              <a:defRPr sz="900" b="1">
                <a:solidFill>
                  <a:schemeClr val="bg1"/>
                </a:solidFill>
              </a:defRPr>
            </a:lvl1pPr>
            <a:lvl2pPr marL="0" indent="0">
              <a:lnSpc>
                <a:spcPts val="1000"/>
              </a:lnSpc>
              <a:spcAft>
                <a:spcPts val="800"/>
              </a:spcAft>
              <a:buFontTx/>
              <a:buNone/>
              <a:defRPr sz="900" b="1">
                <a:solidFill>
                  <a:schemeClr val="accent2"/>
                </a:solidFill>
              </a:defRPr>
            </a:lvl2pPr>
            <a:lvl3pPr marL="0" indent="0">
              <a:lnSpc>
                <a:spcPts val="1200"/>
              </a:lnSpc>
              <a:spcAft>
                <a:spcPts val="80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ts val="12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ts val="12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999200" y="4792124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51157"/>
            <a:ext cx="1672008" cy="2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499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6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4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884238" y="2156413"/>
            <a:ext cx="5632450" cy="199740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884244" y="1258209"/>
            <a:ext cx="5631972" cy="738018"/>
          </a:xfrm>
        </p:spPr>
        <p:txBody>
          <a:bodyPr>
            <a:normAutofit/>
          </a:bodyPr>
          <a:lstStyle>
            <a:lvl1pPr marL="165100" indent="0">
              <a:lnSpc>
                <a:spcPts val="1500"/>
              </a:lnSpc>
              <a:spcAft>
                <a:spcPts val="0"/>
              </a:spcAft>
              <a:defRPr sz="1500" b="1"/>
            </a:lvl1pPr>
            <a:lvl2pPr marL="165100" indent="0">
              <a:lnSpc>
                <a:spcPts val="1500"/>
              </a:lnSpc>
              <a:buFontTx/>
              <a:buNone/>
              <a:defRPr sz="1500"/>
            </a:lvl2pPr>
            <a:lvl3pPr marL="163513" indent="-163513">
              <a:lnSpc>
                <a:spcPts val="1500"/>
              </a:lnSpc>
              <a:buFontTx/>
              <a:buBlip>
                <a:blip r:embed="rId5"/>
              </a:buBlip>
              <a:tabLst/>
              <a:defRPr sz="1500"/>
            </a:lvl3pPr>
            <a:lvl4pPr marL="309563" indent="-142875">
              <a:lnSpc>
                <a:spcPts val="1500"/>
              </a:lnSpc>
              <a:defRPr sz="1500"/>
            </a:lvl4pPr>
            <a:lvl5pPr marL="428625" indent="-109538">
              <a:lnSpc>
                <a:spcPts val="15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24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7361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5280" y="1158044"/>
            <a:ext cx="1992555" cy="32403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0119" y="986068"/>
            <a:ext cx="1952991" cy="35447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4253" y="1258206"/>
            <a:ext cx="3521187" cy="3149754"/>
          </a:xfrm>
        </p:spPr>
        <p:txBody>
          <a:bodyPr>
            <a:normAutofit/>
          </a:bodyPr>
          <a:lstStyle>
            <a:lvl1pPr marL="165100" indent="0">
              <a:lnSpc>
                <a:spcPts val="1100"/>
              </a:lnSpc>
              <a:spcAft>
                <a:spcPts val="0"/>
              </a:spcAft>
              <a:defRPr sz="1100" b="1"/>
            </a:lvl1pPr>
            <a:lvl2pPr marL="165100" indent="0">
              <a:lnSpc>
                <a:spcPts val="1100"/>
              </a:lnSpc>
              <a:spcAft>
                <a:spcPts val="600"/>
              </a:spcAft>
              <a:buFontTx/>
              <a:buNone/>
              <a:defRPr sz="1100"/>
            </a:lvl2pPr>
            <a:lvl3pPr marL="163513" indent="-163513">
              <a:lnSpc>
                <a:spcPts val="1100"/>
              </a:lnSpc>
              <a:spcAft>
                <a:spcPts val="600"/>
              </a:spcAft>
              <a:buFontTx/>
              <a:buBlip>
                <a:blip r:embed="rId4"/>
              </a:buBlip>
              <a:tabLst/>
              <a:defRPr sz="1100"/>
            </a:lvl3pPr>
            <a:lvl4pPr marL="309563" indent="-142875">
              <a:lnSpc>
                <a:spcPts val="1100"/>
              </a:lnSpc>
              <a:spcAft>
                <a:spcPts val="600"/>
              </a:spcAft>
              <a:defRPr sz="1100"/>
            </a:lvl4pPr>
            <a:lvl5pPr marL="428625" indent="-109538">
              <a:lnSpc>
                <a:spcPts val="1100"/>
              </a:lnSpc>
              <a:spcAft>
                <a:spcPts val="600"/>
              </a:spcAft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788024" y="1258847"/>
            <a:ext cx="3384376" cy="3149754"/>
          </a:xfrm>
        </p:spPr>
        <p:txBody>
          <a:bodyPr>
            <a:normAutofit/>
          </a:bodyPr>
          <a:lstStyle>
            <a:lvl1pPr marL="169863" indent="0">
              <a:lnSpc>
                <a:spcPts val="1100"/>
              </a:lnSpc>
              <a:spcAft>
                <a:spcPts val="0"/>
              </a:spcAft>
              <a:defRPr sz="1100" b="1"/>
            </a:lvl1pPr>
            <a:lvl2pPr marL="169863" indent="0">
              <a:lnSpc>
                <a:spcPts val="1100"/>
              </a:lnSpc>
              <a:spcAft>
                <a:spcPts val="600"/>
              </a:spcAft>
              <a:buFontTx/>
              <a:buNone/>
              <a:defRPr sz="1100"/>
            </a:lvl2pPr>
            <a:lvl3pPr marL="163513" indent="-163513">
              <a:lnSpc>
                <a:spcPts val="1100"/>
              </a:lnSpc>
              <a:spcAft>
                <a:spcPts val="600"/>
              </a:spcAft>
              <a:buFontTx/>
              <a:buBlip>
                <a:blip r:embed="rId4"/>
              </a:buBlip>
              <a:tabLst/>
              <a:defRPr sz="1100"/>
            </a:lvl3pPr>
            <a:lvl4pPr marL="309563" indent="-142875">
              <a:lnSpc>
                <a:spcPts val="1100"/>
              </a:lnSpc>
              <a:spcAft>
                <a:spcPts val="600"/>
              </a:spcAft>
              <a:defRPr sz="1100"/>
            </a:lvl4pPr>
            <a:lvl5pPr marL="428625" indent="-109538">
              <a:lnSpc>
                <a:spcPts val="1100"/>
              </a:lnSpc>
              <a:spcAft>
                <a:spcPts val="600"/>
              </a:spcAft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6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4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24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91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56" y="1258206"/>
            <a:ext cx="3523973" cy="3149754"/>
          </a:xfrm>
        </p:spPr>
        <p:txBody>
          <a:bodyPr/>
          <a:lstStyle>
            <a:lvl1pPr marL="164394" indent="0">
              <a:lnSpc>
                <a:spcPts val="1876"/>
              </a:lnSpc>
              <a:defRPr sz="1900"/>
            </a:lvl1pPr>
            <a:lvl2pPr marL="164394" indent="-164394">
              <a:lnSpc>
                <a:spcPts val="1876"/>
              </a:lnSpc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6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4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5833" y="1258206"/>
            <a:ext cx="3523973" cy="3149754"/>
          </a:xfrm>
        </p:spPr>
        <p:txBody>
          <a:bodyPr/>
          <a:lstStyle>
            <a:lvl1pPr marL="164394" indent="0">
              <a:lnSpc>
                <a:spcPts val="1876"/>
              </a:lnSpc>
              <a:defRPr sz="1900"/>
            </a:lvl1pPr>
            <a:lvl2pPr marL="164394" indent="-164394">
              <a:lnSpc>
                <a:spcPts val="1876"/>
              </a:lnSpc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24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2094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08" y="1255448"/>
            <a:ext cx="2278800" cy="289031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56" y="1258206"/>
            <a:ext cx="3523973" cy="3149754"/>
          </a:xfrm>
        </p:spPr>
        <p:txBody>
          <a:bodyPr/>
          <a:lstStyle>
            <a:lvl1pPr marL="164394" indent="0">
              <a:lnSpc>
                <a:spcPts val="1876"/>
              </a:lnSpc>
              <a:defRPr sz="1900"/>
            </a:lvl1pPr>
            <a:lvl2pPr marL="164394" indent="-164394">
              <a:lnSpc>
                <a:spcPts val="1876"/>
              </a:lnSpc>
              <a:spcAft>
                <a:spcPts val="1000"/>
              </a:spcAft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6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44"/>
            <a:ext cx="7106901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95984" y="1636796"/>
            <a:ext cx="1728787" cy="222996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99200" y="4792124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08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46" y="1258206"/>
            <a:ext cx="7286124" cy="3149754"/>
          </a:xfrm>
        </p:spPr>
        <p:txBody>
          <a:bodyPr/>
          <a:lstStyle>
            <a:lvl1pPr marL="163393" indent="0">
              <a:lnSpc>
                <a:spcPts val="1900"/>
              </a:lnSpc>
              <a:spcAft>
                <a:spcPts val="1000"/>
              </a:spcAft>
              <a:defRPr sz="1900" b="1">
                <a:solidFill>
                  <a:schemeClr val="accent2"/>
                </a:solidFill>
              </a:defRPr>
            </a:lvl1pPr>
            <a:lvl2pPr marL="163393" indent="0">
              <a:lnSpc>
                <a:spcPts val="1900"/>
              </a:lnSpc>
              <a:spcAft>
                <a:spcPts val="1000"/>
              </a:spcAft>
              <a:buFontTx/>
              <a:buNone/>
              <a:defRPr sz="1900"/>
            </a:lvl2pPr>
            <a:lvl3pPr marL="171330" indent="-171330">
              <a:lnSpc>
                <a:spcPts val="1900"/>
              </a:lnSpc>
              <a:spcAft>
                <a:spcPts val="1000"/>
              </a:spcAft>
              <a:buFontTx/>
              <a:buBlip>
                <a:blip r:embed="rId3"/>
              </a:buBlip>
              <a:defRPr sz="1900"/>
            </a:lvl3pPr>
            <a:lvl4pPr marL="299813" indent="-149135">
              <a:lnSpc>
                <a:spcPts val="19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900"/>
            </a:lvl4pPr>
            <a:lvl5pPr marL="471128" indent="-150722">
              <a:lnSpc>
                <a:spcPts val="1501"/>
              </a:lnSpc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9" y="4776303"/>
            <a:ext cx="288000" cy="273844"/>
          </a:xfrm>
        </p:spPr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3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81"/>
            <a:ext cx="913718" cy="321079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7999200" y="4792113"/>
            <a:ext cx="0" cy="935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760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56" y="1258206"/>
            <a:ext cx="3523973" cy="3149754"/>
          </a:xfrm>
        </p:spPr>
        <p:txBody>
          <a:bodyPr/>
          <a:lstStyle>
            <a:lvl1pPr marL="164394" indent="0">
              <a:lnSpc>
                <a:spcPts val="1876"/>
              </a:lnSpc>
              <a:defRPr sz="1900"/>
            </a:lvl1pPr>
            <a:lvl2pPr marL="164394" indent="-164394">
              <a:lnSpc>
                <a:spcPts val="1876"/>
              </a:lnSpc>
              <a:spcAft>
                <a:spcPts val="1000"/>
              </a:spcAft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6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44"/>
            <a:ext cx="7106901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527343" y="1258839"/>
            <a:ext cx="2169994" cy="289064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99200" y="4792124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6806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2079" y="-1420693"/>
            <a:ext cx="3949064" cy="7279615"/>
          </a:xfrm>
          <a:prstGeom prst="rect">
            <a:avLst/>
          </a:prstGeom>
        </p:spPr>
      </p:pic>
      <p:pic>
        <p:nvPicPr>
          <p:cNvPr id="13" name="Picture 12" descr="KQUIP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02" y="4512522"/>
            <a:ext cx="964842" cy="3276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00" y="4351971"/>
            <a:ext cx="1504800" cy="527248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585916" y="1028648"/>
            <a:ext cx="6116483" cy="2735904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0"/>
              </a:spcAft>
              <a:buFontTx/>
              <a:buNone/>
              <a:defRPr sz="285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0"/>
              </a:spcAft>
              <a:buFontTx/>
              <a:buNone/>
              <a:defRPr sz="2850" b="1">
                <a:solidFill>
                  <a:schemeClr val="accent2"/>
                </a:solidFill>
              </a:defRPr>
            </a:lvl2pPr>
            <a:lvl3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350" b="1">
                <a:solidFill>
                  <a:schemeClr val="bg1"/>
                </a:solidFill>
              </a:defRPr>
            </a:lvl3pPr>
            <a:lvl4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2700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"/>
            <a:ext cx="9144000" cy="3998282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6166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9" y="503534"/>
            <a:ext cx="2074125" cy="726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0" y="4316006"/>
            <a:ext cx="1924396" cy="602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8763"/>
            <a:ext cx="9144000" cy="857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44000" y="1636788"/>
            <a:ext cx="7116762" cy="2158589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FontTx/>
              <a:buNone/>
              <a:defRPr sz="2400" b="1">
                <a:solidFill>
                  <a:schemeClr val="accent2"/>
                </a:solidFill>
              </a:defRPr>
            </a:lvl2pPr>
            <a:lvl3pPr marL="0" indent="0">
              <a:lnSpc>
                <a:spcPts val="13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lnSpc>
                <a:spcPts val="1300"/>
              </a:lnSpc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ts val="1300"/>
              </a:lnSpc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5400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1" y="465533"/>
            <a:ext cx="7133833" cy="3847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46" y="1258204"/>
            <a:ext cx="7286124" cy="3149754"/>
          </a:xfrm>
        </p:spPr>
        <p:txBody>
          <a:bodyPr/>
          <a:lstStyle>
            <a:lvl1pPr marL="164394" indent="0">
              <a:lnSpc>
                <a:spcPts val="1500"/>
              </a:lnSpc>
              <a:spcAft>
                <a:spcPts val="1000"/>
              </a:spcAft>
              <a:defRPr/>
            </a:lvl1pPr>
            <a:lvl2pPr marL="164394" indent="-164394">
              <a:lnSpc>
                <a:spcPts val="1500"/>
              </a:lnSpc>
              <a:spcAft>
                <a:spcPts val="10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8" y="4776305"/>
            <a:ext cx="288428" cy="273843"/>
          </a:xfrm>
        </p:spPr>
        <p:txBody>
          <a:bodyPr/>
          <a:lstStyle>
            <a:lvl1pPr algn="l">
              <a:defRPr/>
            </a:lvl1pPr>
          </a:lstStyle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8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5"/>
            <a:ext cx="913718" cy="3210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999200" y="4792115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4677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465533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46" y="1258204"/>
            <a:ext cx="7286124" cy="3149754"/>
          </a:xfrm>
        </p:spPr>
        <p:txBody>
          <a:bodyPr/>
          <a:lstStyle>
            <a:lvl1pPr marL="163513" indent="0">
              <a:lnSpc>
                <a:spcPts val="1900"/>
              </a:lnSpc>
              <a:spcAft>
                <a:spcPts val="1000"/>
              </a:spcAft>
              <a:defRPr sz="1900" b="1">
                <a:solidFill>
                  <a:schemeClr val="accent2"/>
                </a:solidFill>
              </a:defRPr>
            </a:lvl1pPr>
            <a:lvl2pPr marL="163513" indent="0">
              <a:lnSpc>
                <a:spcPts val="1900"/>
              </a:lnSpc>
              <a:spcAft>
                <a:spcPts val="1000"/>
              </a:spcAft>
              <a:buFontTx/>
              <a:buNone/>
              <a:defRPr sz="1900"/>
            </a:lvl2pPr>
            <a:lvl3pPr marL="171450" indent="-171450">
              <a:lnSpc>
                <a:spcPts val="1900"/>
              </a:lnSpc>
              <a:spcAft>
                <a:spcPts val="1000"/>
              </a:spcAft>
              <a:buFontTx/>
              <a:buBlip>
                <a:blip r:embed="rId3"/>
              </a:buBlip>
              <a:defRPr sz="1900"/>
            </a:lvl3pPr>
            <a:lvl4pPr marL="300038" indent="-149225">
              <a:lnSpc>
                <a:spcPts val="19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900"/>
            </a:lvl4pPr>
            <a:lvl5pPr marL="471488" indent="-150813"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9" y="4776305"/>
            <a:ext cx="288000" cy="273843"/>
          </a:xfrm>
        </p:spPr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8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5"/>
            <a:ext cx="913718" cy="321079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7999200" y="4792115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8700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842729" y="1489644"/>
            <a:ext cx="7412326" cy="2185564"/>
            <a:chOff x="842729" y="1491023"/>
            <a:chExt cx="7412326" cy="218758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29" y="1500611"/>
              <a:ext cx="1723774" cy="2178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251" y="1491023"/>
              <a:ext cx="1715604" cy="2178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825" y="1495455"/>
              <a:ext cx="1710472" cy="217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451" y="1499887"/>
              <a:ext cx="1715604" cy="2178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465533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408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394" indent="-16439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8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5"/>
            <a:ext cx="913718" cy="321079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917167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394" indent="-16439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821276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394" indent="-16439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712013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394" indent="-16439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999200" y="4792115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0234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9240" y="-1126386"/>
            <a:ext cx="3949064" cy="7157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6"/>
          <a:stretch/>
        </p:blipFill>
        <p:spPr>
          <a:xfrm>
            <a:off x="790103" y="288903"/>
            <a:ext cx="7446124" cy="2024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rgbClr val="F8991E"/>
                </a:solidFill>
                <a:latin typeface="Arial"/>
                <a:cs typeface="Arial"/>
              </a:rPr>
              <a:t>|</a:t>
            </a:r>
            <a:r>
              <a:rPr lang="en-GB" b="1" dirty="0">
                <a:solidFill>
                  <a:srgbClr val="4F4C4D"/>
                </a:solidFill>
                <a:latin typeface="Arial"/>
                <a:cs typeface="Arial"/>
              </a:rPr>
              <a:t> </a:t>
            </a:r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8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5"/>
            <a:ext cx="913718" cy="3210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530" y="1422900"/>
            <a:ext cx="5876934" cy="2499000"/>
          </a:xfrm>
        </p:spPr>
        <p:txBody>
          <a:bodyPr>
            <a:normAutofit/>
          </a:bodyPr>
          <a:lstStyle>
            <a:lvl1pPr marL="0" indent="0">
              <a:lnSpc>
                <a:spcPts val="3752"/>
              </a:lnSpc>
              <a:spcAft>
                <a:spcPts val="0"/>
              </a:spcAft>
              <a:defRPr sz="3800">
                <a:solidFill>
                  <a:schemeClr val="bg1"/>
                </a:solidFill>
              </a:defRPr>
            </a:lvl1pPr>
            <a:lvl2pPr marL="164394" indent="-164394">
              <a:lnSpc>
                <a:spcPts val="1876"/>
              </a:lnSpc>
              <a:defRPr sz="1900">
                <a:solidFill>
                  <a:schemeClr val="bg1"/>
                </a:solidFill>
              </a:defRPr>
            </a:lvl2pPr>
            <a:lvl3pPr>
              <a:lnSpc>
                <a:spcPts val="1876"/>
              </a:lnSpc>
              <a:defRPr sz="1900">
                <a:solidFill>
                  <a:schemeClr val="bg1"/>
                </a:solidFill>
              </a:defRPr>
            </a:lvl3pPr>
            <a:lvl4pPr>
              <a:lnSpc>
                <a:spcPts val="1501"/>
              </a:lnSpc>
              <a:defRPr sz="1500">
                <a:solidFill>
                  <a:schemeClr val="bg1"/>
                </a:solidFill>
              </a:defRPr>
            </a:lvl4pPr>
            <a:lvl5pPr>
              <a:lnSpc>
                <a:spcPts val="1501"/>
              </a:lnSpc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8981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54" y="1258203"/>
            <a:ext cx="3523973" cy="3149754"/>
          </a:xfrm>
        </p:spPr>
        <p:txBody>
          <a:bodyPr/>
          <a:lstStyle>
            <a:lvl1pPr marL="164394" indent="0">
              <a:defRPr/>
            </a:lvl1pPr>
            <a:lvl2pPr marL="164394" indent="-164394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8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5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33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5833" y="1258203"/>
            <a:ext cx="3523973" cy="3149754"/>
          </a:xfrm>
        </p:spPr>
        <p:txBody>
          <a:bodyPr/>
          <a:lstStyle>
            <a:lvl1pPr marL="164394" indent="0">
              <a:defRPr/>
            </a:lvl1pPr>
            <a:lvl2pPr marL="164394" indent="-164394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15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2620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4000" y="1258203"/>
            <a:ext cx="1620000" cy="3149754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0"/>
              </a:spcAft>
              <a:buFontTx/>
              <a:buNone/>
              <a:defRPr sz="1000" b="1">
                <a:solidFill>
                  <a:schemeClr val="accent5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8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5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33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2880000" y="1465500"/>
            <a:ext cx="1620000" cy="3001145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>
                <a:solidFill>
                  <a:schemeClr val="accent6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716450" y="1465482"/>
            <a:ext cx="1620000" cy="3001804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>
                <a:solidFill>
                  <a:schemeClr val="accent6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6552450" y="1465482"/>
            <a:ext cx="1620000" cy="3001804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>
                <a:solidFill>
                  <a:schemeClr val="accent6"/>
                </a:solidFill>
              </a:defRPr>
            </a:lvl1pPr>
            <a:lvl2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/>
            </a:lvl2pPr>
            <a:lvl3pPr marL="0" indent="0">
              <a:lnSpc>
                <a:spcPts val="1000"/>
              </a:lnSpc>
              <a:spcAft>
                <a:spcPts val="400"/>
              </a:spcAft>
              <a:buFontTx/>
              <a:buNone/>
              <a:defRPr sz="1000">
                <a:solidFill>
                  <a:schemeClr val="accent2"/>
                </a:solidFill>
              </a:defRPr>
            </a:lvl3pPr>
            <a:lvl4pPr>
              <a:lnSpc>
                <a:spcPts val="1000"/>
              </a:lnSpc>
              <a:spcAft>
                <a:spcPts val="400"/>
              </a:spcAft>
              <a:defRPr sz="1000"/>
            </a:lvl4pPr>
            <a:lvl5pPr>
              <a:lnSpc>
                <a:spcPts val="1000"/>
              </a:lnSpc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99200" y="4792115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8937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3973" y="971313"/>
            <a:ext cx="2008336" cy="2551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4000" y="1258203"/>
            <a:ext cx="2124000" cy="3149754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600"/>
              </a:spcAft>
              <a:buFontTx/>
              <a:buNone/>
              <a:defRPr sz="1000" b="1">
                <a:solidFill>
                  <a:schemeClr val="accent5"/>
                </a:solidFill>
              </a:defRPr>
            </a:lvl1pPr>
            <a:lvl2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/>
            </a:lvl2pPr>
            <a:lvl3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>
                <a:solidFill>
                  <a:schemeClr val="accent6"/>
                </a:solidFill>
              </a:defRPr>
            </a:lvl3pPr>
            <a:lvl4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>
                <a:solidFill>
                  <a:schemeClr val="accent2"/>
                </a:solidFill>
              </a:defRPr>
            </a:lvl4pPr>
            <a:lvl5pPr>
              <a:lnSpc>
                <a:spcPts val="900"/>
              </a:lnSpc>
              <a:spcAft>
                <a:spcPts val="600"/>
              </a:spcAft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8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5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33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3384048" y="1258203"/>
            <a:ext cx="2124000" cy="3149754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600"/>
              </a:spcAft>
              <a:buFontTx/>
              <a:buNone/>
              <a:defRPr sz="1000" b="1">
                <a:solidFill>
                  <a:schemeClr val="accent5"/>
                </a:solidFill>
              </a:defRPr>
            </a:lvl1pPr>
            <a:lvl2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 b="1"/>
            </a:lvl2pPr>
            <a:lvl3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>
                <a:solidFill>
                  <a:schemeClr val="accent6"/>
                </a:solidFill>
              </a:defRPr>
            </a:lvl3pPr>
            <a:lvl4pPr marL="0" indent="0">
              <a:lnSpc>
                <a:spcPts val="900"/>
              </a:lnSpc>
              <a:spcAft>
                <a:spcPts val="0"/>
              </a:spcAft>
              <a:buFontTx/>
              <a:buNone/>
              <a:defRPr sz="900">
                <a:solidFill>
                  <a:schemeClr val="accent2"/>
                </a:solidFill>
              </a:defRPr>
            </a:lvl4pPr>
            <a:lvl5pPr>
              <a:lnSpc>
                <a:spcPts val="900"/>
              </a:lnSpc>
              <a:spcAft>
                <a:spcPts val="600"/>
              </a:spcAft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5904000" y="1780413"/>
            <a:ext cx="1980368" cy="1223003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Aft>
                <a:spcPts val="800"/>
              </a:spcAft>
              <a:buFontTx/>
              <a:buNone/>
              <a:defRPr sz="900" b="1">
                <a:solidFill>
                  <a:schemeClr val="bg1"/>
                </a:solidFill>
              </a:defRPr>
            </a:lvl1pPr>
            <a:lvl2pPr marL="0" indent="0">
              <a:lnSpc>
                <a:spcPts val="1000"/>
              </a:lnSpc>
              <a:spcAft>
                <a:spcPts val="800"/>
              </a:spcAft>
              <a:buFontTx/>
              <a:buNone/>
              <a:defRPr sz="900" b="1">
                <a:solidFill>
                  <a:schemeClr val="accent2"/>
                </a:solidFill>
              </a:defRPr>
            </a:lvl2pPr>
            <a:lvl3pPr marL="0" indent="0">
              <a:lnSpc>
                <a:spcPts val="1200"/>
              </a:lnSpc>
              <a:spcAft>
                <a:spcPts val="80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ts val="12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ts val="12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999200" y="4792115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51157"/>
            <a:ext cx="1672008" cy="2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9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842730" y="1489647"/>
            <a:ext cx="7412326" cy="2185564"/>
            <a:chOff x="842729" y="1491023"/>
            <a:chExt cx="7412326" cy="218758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29" y="1500611"/>
              <a:ext cx="1723774" cy="2178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251" y="1491023"/>
              <a:ext cx="1715604" cy="2178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825" y="1495455"/>
              <a:ext cx="1710472" cy="217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451" y="1499887"/>
              <a:ext cx="1715604" cy="2178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4" y="288900"/>
            <a:ext cx="7446124" cy="708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465594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415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274" indent="-16427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3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81"/>
            <a:ext cx="913718" cy="321079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917180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274" indent="-16427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821302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274" indent="-16427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712013" y="1809000"/>
            <a:ext cx="1404549" cy="1674000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spcAft>
                <a:spcPts val="0"/>
              </a:spcAft>
              <a:defRPr sz="1300">
                <a:solidFill>
                  <a:schemeClr val="bg1"/>
                </a:solidFill>
              </a:defRPr>
            </a:lvl1pPr>
            <a:lvl2pPr marL="164274" indent="-164274">
              <a:lnSpc>
                <a:spcPts val="1351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ts val="1351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ts val="1351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351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999200" y="4792113"/>
            <a:ext cx="0" cy="935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7655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8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5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33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884238" y="2156413"/>
            <a:ext cx="5632450" cy="199740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884244" y="1258201"/>
            <a:ext cx="5631972" cy="738018"/>
          </a:xfrm>
        </p:spPr>
        <p:txBody>
          <a:bodyPr>
            <a:normAutofit/>
          </a:bodyPr>
          <a:lstStyle>
            <a:lvl1pPr marL="165100" indent="0">
              <a:lnSpc>
                <a:spcPts val="1500"/>
              </a:lnSpc>
              <a:spcAft>
                <a:spcPts val="0"/>
              </a:spcAft>
              <a:defRPr sz="1500" b="1"/>
            </a:lvl1pPr>
            <a:lvl2pPr marL="165100" indent="0">
              <a:lnSpc>
                <a:spcPts val="1500"/>
              </a:lnSpc>
              <a:buFontTx/>
              <a:buNone/>
              <a:defRPr sz="1500"/>
            </a:lvl2pPr>
            <a:lvl3pPr marL="163513" indent="-163513">
              <a:lnSpc>
                <a:spcPts val="1500"/>
              </a:lnSpc>
              <a:buFontTx/>
              <a:buBlip>
                <a:blip r:embed="rId5"/>
              </a:buBlip>
              <a:tabLst/>
              <a:defRPr sz="1500"/>
            </a:lvl3pPr>
            <a:lvl4pPr marL="309563" indent="-142875">
              <a:lnSpc>
                <a:spcPts val="1500"/>
              </a:lnSpc>
              <a:defRPr sz="1500"/>
            </a:lvl4pPr>
            <a:lvl5pPr marL="428625" indent="-109538">
              <a:lnSpc>
                <a:spcPts val="15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15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964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5272" y="1158023"/>
            <a:ext cx="1992555" cy="32403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0105" y="986068"/>
            <a:ext cx="1952991" cy="35447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4251" y="1258203"/>
            <a:ext cx="3521187" cy="3149754"/>
          </a:xfrm>
        </p:spPr>
        <p:txBody>
          <a:bodyPr>
            <a:normAutofit/>
          </a:bodyPr>
          <a:lstStyle>
            <a:lvl1pPr marL="165100" indent="0">
              <a:lnSpc>
                <a:spcPts val="1100"/>
              </a:lnSpc>
              <a:spcAft>
                <a:spcPts val="0"/>
              </a:spcAft>
              <a:defRPr sz="1100" b="1"/>
            </a:lvl1pPr>
            <a:lvl2pPr marL="165100" indent="0">
              <a:lnSpc>
                <a:spcPts val="1100"/>
              </a:lnSpc>
              <a:spcAft>
                <a:spcPts val="600"/>
              </a:spcAft>
              <a:buFontTx/>
              <a:buNone/>
              <a:defRPr sz="1100"/>
            </a:lvl2pPr>
            <a:lvl3pPr marL="163513" indent="-163513">
              <a:lnSpc>
                <a:spcPts val="1100"/>
              </a:lnSpc>
              <a:spcAft>
                <a:spcPts val="600"/>
              </a:spcAft>
              <a:buFontTx/>
              <a:buBlip>
                <a:blip r:embed="rId4"/>
              </a:buBlip>
              <a:tabLst/>
              <a:defRPr sz="1100"/>
            </a:lvl3pPr>
            <a:lvl4pPr marL="309563" indent="-142875">
              <a:lnSpc>
                <a:spcPts val="1100"/>
              </a:lnSpc>
              <a:spcAft>
                <a:spcPts val="600"/>
              </a:spcAft>
              <a:defRPr sz="1100"/>
            </a:lvl4pPr>
            <a:lvl5pPr marL="428625" indent="-109538">
              <a:lnSpc>
                <a:spcPts val="1100"/>
              </a:lnSpc>
              <a:spcAft>
                <a:spcPts val="600"/>
              </a:spcAft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788024" y="1258837"/>
            <a:ext cx="3384376" cy="3149754"/>
          </a:xfrm>
        </p:spPr>
        <p:txBody>
          <a:bodyPr>
            <a:normAutofit/>
          </a:bodyPr>
          <a:lstStyle>
            <a:lvl1pPr marL="169863" indent="0">
              <a:lnSpc>
                <a:spcPts val="1100"/>
              </a:lnSpc>
              <a:spcAft>
                <a:spcPts val="0"/>
              </a:spcAft>
              <a:defRPr sz="1100" b="1"/>
            </a:lvl1pPr>
            <a:lvl2pPr marL="169863" indent="0">
              <a:lnSpc>
                <a:spcPts val="1100"/>
              </a:lnSpc>
              <a:spcAft>
                <a:spcPts val="600"/>
              </a:spcAft>
              <a:buFontTx/>
              <a:buNone/>
              <a:defRPr sz="1100"/>
            </a:lvl2pPr>
            <a:lvl3pPr marL="163513" indent="-163513">
              <a:lnSpc>
                <a:spcPts val="1100"/>
              </a:lnSpc>
              <a:spcAft>
                <a:spcPts val="600"/>
              </a:spcAft>
              <a:buFontTx/>
              <a:buBlip>
                <a:blip r:embed="rId4"/>
              </a:buBlip>
              <a:tabLst/>
              <a:defRPr sz="1100"/>
            </a:lvl3pPr>
            <a:lvl4pPr marL="309563" indent="-142875">
              <a:lnSpc>
                <a:spcPts val="1100"/>
              </a:lnSpc>
              <a:spcAft>
                <a:spcPts val="600"/>
              </a:spcAft>
              <a:defRPr sz="1100"/>
            </a:lvl4pPr>
            <a:lvl5pPr marL="428625" indent="-109538">
              <a:lnSpc>
                <a:spcPts val="1100"/>
              </a:lnSpc>
              <a:spcAft>
                <a:spcPts val="600"/>
              </a:spcAft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8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5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33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15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0269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54" y="1258203"/>
            <a:ext cx="3523973" cy="3149754"/>
          </a:xfrm>
        </p:spPr>
        <p:txBody>
          <a:bodyPr/>
          <a:lstStyle>
            <a:lvl1pPr marL="164394" indent="0">
              <a:lnSpc>
                <a:spcPts val="1876"/>
              </a:lnSpc>
              <a:defRPr sz="1900"/>
            </a:lvl1pPr>
            <a:lvl2pPr marL="164394" indent="-164394">
              <a:lnSpc>
                <a:spcPts val="1876"/>
              </a:lnSpc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8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5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33"/>
            <a:ext cx="7121250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5833" y="1258203"/>
            <a:ext cx="3523973" cy="3149754"/>
          </a:xfrm>
        </p:spPr>
        <p:txBody>
          <a:bodyPr/>
          <a:lstStyle>
            <a:lvl1pPr marL="164394" indent="0">
              <a:lnSpc>
                <a:spcPts val="1876"/>
              </a:lnSpc>
              <a:defRPr sz="1900"/>
            </a:lvl1pPr>
            <a:lvl2pPr marL="164394" indent="-164394">
              <a:lnSpc>
                <a:spcPts val="1876"/>
              </a:lnSpc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4792115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5280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08" y="1255448"/>
            <a:ext cx="2278800" cy="289031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54" y="1258203"/>
            <a:ext cx="3523973" cy="3149754"/>
          </a:xfrm>
        </p:spPr>
        <p:txBody>
          <a:bodyPr/>
          <a:lstStyle>
            <a:lvl1pPr marL="164394" indent="0">
              <a:lnSpc>
                <a:spcPts val="1876"/>
              </a:lnSpc>
              <a:defRPr sz="1900"/>
            </a:lvl1pPr>
            <a:lvl2pPr marL="164394" indent="-164394">
              <a:lnSpc>
                <a:spcPts val="1876"/>
              </a:lnSpc>
              <a:spcAft>
                <a:spcPts val="1000"/>
              </a:spcAft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8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5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33"/>
            <a:ext cx="7106901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95984" y="1636787"/>
            <a:ext cx="1728787" cy="222996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99200" y="4792115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3132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54" y="1258203"/>
            <a:ext cx="3523973" cy="3149754"/>
          </a:xfrm>
        </p:spPr>
        <p:txBody>
          <a:bodyPr/>
          <a:lstStyle>
            <a:lvl1pPr marL="164394" indent="0">
              <a:lnSpc>
                <a:spcPts val="1876"/>
              </a:lnSpc>
              <a:defRPr sz="1900"/>
            </a:lvl1pPr>
            <a:lvl2pPr marL="164394" indent="-164394">
              <a:lnSpc>
                <a:spcPts val="1876"/>
              </a:lnSpc>
              <a:spcAft>
                <a:spcPts val="1000"/>
              </a:spcAft>
              <a:defRPr sz="1900"/>
            </a:lvl2pPr>
            <a:lvl3pPr>
              <a:lnSpc>
                <a:spcPts val="1501"/>
              </a:lnSpc>
              <a:defRPr sz="1500"/>
            </a:lvl3pPr>
            <a:lvl4pPr>
              <a:lnSpc>
                <a:spcPts val="1501"/>
              </a:lnSpc>
              <a:defRPr sz="1500"/>
            </a:lvl4pPr>
            <a:lvl5pPr>
              <a:lnSpc>
                <a:spcPts val="1501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288900"/>
            <a:ext cx="7446124" cy="70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8" y="4500900"/>
            <a:ext cx="7436977" cy="7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15"/>
            <a:ext cx="913718" cy="321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F4C4D"/>
                </a:solidFill>
              </a:rPr>
              <a:t>30/10/2016</a:t>
            </a:r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b="1">
                <a:solidFill>
                  <a:srgbClr val="4F4C4D"/>
                </a:solidFill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465533"/>
            <a:ext cx="7106901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527343" y="1258839"/>
            <a:ext cx="2169994" cy="289064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99200" y="4792115"/>
            <a:ext cx="0" cy="9351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0612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195"/>
            <a:ext cx="6858000" cy="17906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012"/>
            <a:ext cx="6858000" cy="1241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794A-8EB0-4173-8D7B-AD2AF792FAE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301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794A-8EB0-4173-8D7B-AD2AF792FAE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037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1519"/>
            <a:ext cx="7886700" cy="213955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691"/>
            <a:ext cx="7886700" cy="11260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794A-8EB0-4173-8D7B-AD2AF792FAE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774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8747"/>
            <a:ext cx="3867150" cy="32640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8747"/>
            <a:ext cx="3867150" cy="32640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794A-8EB0-4173-8D7B-AD2AF792FAE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357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384"/>
            <a:ext cx="7886700" cy="9928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98"/>
            <a:ext cx="3868737" cy="6185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9452"/>
            <a:ext cx="3868737" cy="2762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98"/>
            <a:ext cx="3887788" cy="6185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452"/>
            <a:ext cx="3887788" cy="2762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794A-8EB0-4173-8D7B-AD2AF792FAE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1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9242" y="-1126359"/>
            <a:ext cx="3949064" cy="7157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6"/>
          <a:stretch/>
        </p:blipFill>
        <p:spPr>
          <a:xfrm>
            <a:off x="790104" y="288921"/>
            <a:ext cx="7446124" cy="2024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F4C4D"/>
                </a:solidFill>
              </a:rPr>
              <a:t>12/09/17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4F4C4D"/>
                </a:solidFill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rgbClr val="F8991E"/>
                </a:solidFill>
                <a:latin typeface="Arial"/>
                <a:cs typeface="Arial"/>
              </a:rPr>
              <a:t>|</a:t>
            </a:r>
            <a:r>
              <a:rPr lang="en-GB" b="1" dirty="0">
                <a:solidFill>
                  <a:srgbClr val="4F4C4D"/>
                </a:solidFill>
                <a:latin typeface="Arial"/>
                <a:cs typeface="Arial"/>
              </a:rPr>
              <a:t> </a:t>
            </a:r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3" y="4500900"/>
            <a:ext cx="7436977" cy="7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4644081"/>
            <a:ext cx="913718" cy="3210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530" y="1422900"/>
            <a:ext cx="5876934" cy="2499000"/>
          </a:xfrm>
        </p:spPr>
        <p:txBody>
          <a:bodyPr>
            <a:normAutofit/>
          </a:bodyPr>
          <a:lstStyle>
            <a:lvl1pPr marL="0" indent="0">
              <a:lnSpc>
                <a:spcPts val="3752"/>
              </a:lnSpc>
              <a:spcAft>
                <a:spcPts val="0"/>
              </a:spcAft>
              <a:defRPr sz="3800">
                <a:solidFill>
                  <a:schemeClr val="bg1"/>
                </a:solidFill>
              </a:defRPr>
            </a:lvl1pPr>
            <a:lvl2pPr marL="164274" indent="-164274">
              <a:lnSpc>
                <a:spcPts val="1876"/>
              </a:lnSpc>
              <a:defRPr sz="1900">
                <a:solidFill>
                  <a:schemeClr val="bg1"/>
                </a:solidFill>
              </a:defRPr>
            </a:lvl2pPr>
            <a:lvl3pPr>
              <a:lnSpc>
                <a:spcPts val="1876"/>
              </a:lnSpc>
              <a:defRPr sz="1900">
                <a:solidFill>
                  <a:schemeClr val="bg1"/>
                </a:solidFill>
              </a:defRPr>
            </a:lvl3pPr>
            <a:lvl4pPr>
              <a:lnSpc>
                <a:spcPts val="1501"/>
              </a:lnSpc>
              <a:defRPr sz="1500">
                <a:solidFill>
                  <a:schemeClr val="bg1"/>
                </a:solidFill>
              </a:defRPr>
            </a:lvl4pPr>
            <a:lvl5pPr>
              <a:lnSpc>
                <a:spcPts val="1501"/>
              </a:lnSpc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0771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794A-8EB0-4173-8D7B-AD2AF792FAE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782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794A-8EB0-4173-8D7B-AD2AF792FAE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629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3" y="342583"/>
            <a:ext cx="2949575" cy="120062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677"/>
            <a:ext cx="4629150" cy="3655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3" y="1543212"/>
            <a:ext cx="2949575" cy="28580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794A-8EB0-4173-8D7B-AD2AF792FAE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148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3" y="342583"/>
            <a:ext cx="2949575" cy="120062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677"/>
            <a:ext cx="4629150" cy="36558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3" y="1543212"/>
            <a:ext cx="2949575" cy="28580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794A-8EB0-4173-8D7B-AD2AF792FAE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597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794A-8EB0-4173-8D7B-AD2AF792FAE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64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384"/>
            <a:ext cx="1971675" cy="43584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4384"/>
            <a:ext cx="5762625" cy="43584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794A-8EB0-4173-8D7B-AD2AF792FAE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724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E1C-C30E-0749-BF8F-ED02D1E05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A34-76AF-7640-81BD-6D1D5F8E19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629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E1C-C30E-0749-BF8F-ED02D1E05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A34-76AF-7640-81BD-6D1D5F8E19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159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E1C-C30E-0749-BF8F-ED02D1E05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A34-76AF-7640-81BD-6D1D5F8E19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905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E1C-C30E-0749-BF8F-ED02D1E05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A34-76AF-7640-81BD-6D1D5F8E19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4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25" y="205978"/>
            <a:ext cx="8029575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25" y="1200152"/>
            <a:ext cx="8029575" cy="339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4"/>
            <a:r>
              <a:rPr lang="en-US" dirty="0" smtClean="0"/>
              <a:t>Fourth </a:t>
            </a:r>
            <a:r>
              <a:rPr lang="en-US" dirty="0"/>
              <a:t>level</a:t>
            </a:r>
          </a:p>
          <a:p>
            <a:pPr lvl="5"/>
            <a:r>
              <a:rPr lang="en-US" dirty="0" smtClean="0"/>
              <a:t>Fifth </a:t>
            </a:r>
            <a:r>
              <a:rPr lang="en-US" dirty="0"/>
              <a:t>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731568"/>
            <a:ext cx="9144000" cy="41195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38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38" y="4731568"/>
            <a:ext cx="8064375" cy="4119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Kidney Quality Improvement Partnership East Midlands regional Day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805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684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372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058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744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632" indent="-342632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3744" indent="-176078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720" indent="-21572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025" indent="-190365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2340" indent="-17766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19685" indent="-187190" algn="l" defTabSz="913725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69580" indent="-228420" algn="l" defTabSz="9137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35" indent="-228420" algn="l" defTabSz="9137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90" indent="-228420" algn="l" defTabSz="9137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2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5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9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32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56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4B0378F-65C8-48C7-B5D4-9EAC4A3283D5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31/01/2018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C53DBB2-7CE7-4C7A-B997-934876F013B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28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AD0E0A-F61A-431A-97B4-0CE6A7345121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65B8510-3BE3-47AD-95AC-D6EF8720EE7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96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1DE15F-7236-4109-AE14-DAE6920D28FA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31/01/2018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Advancing Quality AKI Collaborative  27/02/2017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3692DC6-FB88-4BF0-9DAB-07690B2839B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73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4001" y="467175"/>
            <a:ext cx="7106900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9" y="1200180"/>
            <a:ext cx="7106900" cy="33158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0400" y="4776303"/>
            <a:ext cx="719458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900"/>
              </a:lnSpc>
              <a:defRPr sz="800">
                <a:solidFill>
                  <a:schemeClr val="accent6"/>
                </a:solidFill>
              </a:defRPr>
            </a:lvl1pPr>
          </a:lstStyle>
          <a:p>
            <a:pPr defTabSz="685656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F4C4D"/>
                </a:solidFill>
                <a:latin typeface="Calibri"/>
                <a:ea typeface="+mn-ea"/>
                <a:cs typeface="+mn-cs"/>
              </a:rPr>
              <a:t>12/09/17</a:t>
            </a:r>
            <a:endParaRPr lang="en-GB" dirty="0">
              <a:solidFill>
                <a:srgbClr val="4F4C4D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7917" y="4776303"/>
            <a:ext cx="4915304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800">
                <a:solidFill>
                  <a:schemeClr val="accent6"/>
                </a:solidFill>
                <a:latin typeface="+mn-lt"/>
              </a:defRPr>
            </a:lvl1pPr>
          </a:lstStyle>
          <a:p>
            <a:pPr defTabSz="685656" fontAlgn="auto">
              <a:spcBef>
                <a:spcPts val="0"/>
              </a:spcBef>
              <a:spcAft>
                <a:spcPts val="0"/>
              </a:spcAft>
            </a:pPr>
            <a:r>
              <a:rPr lang="en-GB" b="1" smtClean="0">
                <a:solidFill>
                  <a:srgbClr val="4F4C4D"/>
                </a:solidFill>
                <a:ea typeface="+mn-ea"/>
                <a:cs typeface="+mn-cs"/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004" y="4776303"/>
            <a:ext cx="288429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800">
                <a:solidFill>
                  <a:schemeClr val="accent6"/>
                </a:solidFill>
              </a:defRPr>
            </a:lvl1pPr>
          </a:lstStyle>
          <a:p>
            <a:pPr defTabSz="685656" fontAlgn="auto">
              <a:spcBef>
                <a:spcPts val="0"/>
              </a:spcBef>
              <a:spcAft>
                <a:spcPts val="0"/>
              </a:spcAft>
            </a:pPr>
            <a:fld id="{2289BD24-5FBE-4872-92C9-E6006BF50BD7}" type="slidenum">
              <a:rPr lang="en-GB" b="1" smtClean="0">
                <a:solidFill>
                  <a:srgbClr val="4F4C4D"/>
                </a:solidFill>
                <a:latin typeface="Calibri"/>
                <a:ea typeface="+mn-ea"/>
                <a:cs typeface="+mn-cs"/>
              </a:rPr>
              <a:pPr defTabSz="68565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1" dirty="0">
              <a:solidFill>
                <a:srgbClr val="4F4C4D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0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</p:sldLayoutIdLst>
  <p:hf hdr="0"/>
  <p:txStyles>
    <p:titleStyle>
      <a:lvl1pPr algn="l" defTabSz="685656" rtl="0" eaLnBrk="1" latinLnBrk="0" hangingPunct="1">
        <a:lnSpc>
          <a:spcPts val="3002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65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5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164274" indent="-164274" algn="l" defTabSz="68565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Tx/>
        <a:buBlip>
          <a:blip r:embed="rId16"/>
        </a:buBlip>
        <a:defRPr sz="15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320209" indent="-155935" algn="l" defTabSz="68565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498778" indent="-178555" algn="l" defTabSz="68565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672567" indent="-160700" algn="l" defTabSz="68565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5546" indent="-171421" algn="l" defTabSz="685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73" indent="-171421" algn="l" defTabSz="685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02" indent="-171421" algn="l" defTabSz="685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25" indent="-171421" algn="l" defTabSz="685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5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56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84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12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42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67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80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93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4001" y="467175"/>
            <a:ext cx="7106900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9" y="1200180"/>
            <a:ext cx="7106900" cy="33158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0400" y="4776329"/>
            <a:ext cx="719458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900"/>
              </a:lnSpc>
              <a:defRPr sz="800">
                <a:solidFill>
                  <a:schemeClr val="accent6"/>
                </a:solidFill>
              </a:defRPr>
            </a:lvl1pPr>
          </a:lstStyle>
          <a:p>
            <a:pPr defTabSz="685656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F4C4D"/>
                </a:solidFill>
                <a:latin typeface="Calibri"/>
                <a:ea typeface="+mn-ea"/>
                <a:cs typeface="+mn-cs"/>
              </a:rPr>
              <a:t>12/09/17</a:t>
            </a:r>
            <a:endParaRPr lang="en-GB" dirty="0">
              <a:solidFill>
                <a:srgbClr val="4F4C4D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7917" y="4776329"/>
            <a:ext cx="4915304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800">
                <a:solidFill>
                  <a:schemeClr val="accent6"/>
                </a:solidFill>
                <a:latin typeface="+mn-lt"/>
              </a:defRPr>
            </a:lvl1pPr>
          </a:lstStyle>
          <a:p>
            <a:pPr defTabSz="685656"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4F4C4D"/>
                </a:solidFill>
                <a:ea typeface="+mn-ea"/>
                <a:cs typeface="+mn-cs"/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004" y="4776329"/>
            <a:ext cx="288429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800">
                <a:solidFill>
                  <a:schemeClr val="accent6"/>
                </a:solidFill>
              </a:defRPr>
            </a:lvl1pPr>
          </a:lstStyle>
          <a:p>
            <a:pPr defTabSz="685656" fontAlgn="auto">
              <a:spcBef>
                <a:spcPts val="0"/>
              </a:spcBef>
              <a:spcAft>
                <a:spcPts val="0"/>
              </a:spcAft>
            </a:pPr>
            <a:fld id="{2289BD24-5FBE-4872-92C9-E6006BF50BD7}" type="slidenum">
              <a:rPr lang="en-GB" b="1" smtClean="0">
                <a:solidFill>
                  <a:srgbClr val="4F4C4D"/>
                </a:solidFill>
                <a:latin typeface="Calibri"/>
                <a:ea typeface="+mn-ea"/>
                <a:cs typeface="+mn-cs"/>
              </a:rPr>
              <a:pPr defTabSz="68565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1" dirty="0">
              <a:solidFill>
                <a:srgbClr val="4F4C4D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77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hf hdr="0"/>
  <p:txStyles>
    <p:titleStyle>
      <a:lvl1pPr algn="l" defTabSz="685656" rtl="0" eaLnBrk="1" latinLnBrk="0" hangingPunct="1">
        <a:lnSpc>
          <a:spcPts val="3002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65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5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164274" indent="-164274" algn="l" defTabSz="68565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Tx/>
        <a:buBlip>
          <a:blip r:embed="rId16"/>
        </a:buBlip>
        <a:defRPr sz="15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320209" indent="-155935" algn="l" defTabSz="68565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498778" indent="-178555" algn="l" defTabSz="68565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672567" indent="-160700" algn="l" defTabSz="68565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5546" indent="-171421" algn="l" defTabSz="685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73" indent="-171421" algn="l" defTabSz="685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02" indent="-171421" algn="l" defTabSz="685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25" indent="-171421" algn="l" defTabSz="685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5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56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84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12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42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67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80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93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4001" y="467175"/>
            <a:ext cx="7106900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9" y="1200180"/>
            <a:ext cx="7106900" cy="33158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0400" y="4776320"/>
            <a:ext cx="719458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900"/>
              </a:lnSpc>
              <a:defRPr sz="800">
                <a:solidFill>
                  <a:schemeClr val="accent6"/>
                </a:solidFill>
              </a:defRPr>
            </a:lvl1pPr>
          </a:lstStyle>
          <a:p>
            <a:pPr defTabSz="685656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F4C4D"/>
                </a:solidFill>
                <a:latin typeface="Calibri"/>
                <a:ea typeface="+mn-ea"/>
                <a:cs typeface="+mn-cs"/>
              </a:rPr>
              <a:t>12/09/17</a:t>
            </a:r>
            <a:endParaRPr lang="en-GB" dirty="0">
              <a:solidFill>
                <a:srgbClr val="4F4C4D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7917" y="4776320"/>
            <a:ext cx="4915304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800">
                <a:solidFill>
                  <a:schemeClr val="accent6"/>
                </a:solidFill>
                <a:latin typeface="+mn-lt"/>
              </a:defRPr>
            </a:lvl1pPr>
          </a:lstStyle>
          <a:p>
            <a:pPr defTabSz="685656" fontAlgn="auto">
              <a:spcBef>
                <a:spcPts val="0"/>
              </a:spcBef>
              <a:spcAft>
                <a:spcPts val="0"/>
              </a:spcAft>
            </a:pPr>
            <a:r>
              <a:rPr lang="en-GB" b="1" smtClean="0">
                <a:solidFill>
                  <a:srgbClr val="4F4C4D"/>
                </a:solidFill>
                <a:ea typeface="+mn-ea"/>
                <a:cs typeface="+mn-cs"/>
              </a:rPr>
              <a:t>Kidney Quality Improvement Partnership East Midlands regional Day</a:t>
            </a:r>
            <a:endParaRPr lang="en-GB" dirty="0">
              <a:solidFill>
                <a:srgbClr val="4F4C4D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004" y="4776320"/>
            <a:ext cx="288429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800">
                <a:solidFill>
                  <a:schemeClr val="accent6"/>
                </a:solidFill>
              </a:defRPr>
            </a:lvl1pPr>
          </a:lstStyle>
          <a:p>
            <a:pPr defTabSz="685656" fontAlgn="auto">
              <a:spcBef>
                <a:spcPts val="0"/>
              </a:spcBef>
              <a:spcAft>
                <a:spcPts val="0"/>
              </a:spcAft>
            </a:pPr>
            <a:fld id="{2289BD24-5FBE-4872-92C9-E6006BF50BD7}" type="slidenum">
              <a:rPr lang="en-GB" b="1" smtClean="0">
                <a:solidFill>
                  <a:srgbClr val="4F4C4D"/>
                </a:solidFill>
                <a:latin typeface="Calibri"/>
                <a:ea typeface="+mn-ea"/>
                <a:cs typeface="+mn-cs"/>
              </a:rPr>
              <a:pPr defTabSz="68565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1" dirty="0">
              <a:solidFill>
                <a:srgbClr val="4F4C4D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6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</p:sldLayoutIdLst>
  <p:hf hdr="0"/>
  <p:txStyles>
    <p:titleStyle>
      <a:lvl1pPr algn="l" defTabSz="685656" rtl="0" eaLnBrk="1" latinLnBrk="0" hangingPunct="1">
        <a:lnSpc>
          <a:spcPts val="3002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65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5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164274" indent="-164274" algn="l" defTabSz="68565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Tx/>
        <a:buBlip>
          <a:blip r:embed="rId16"/>
        </a:buBlip>
        <a:defRPr sz="15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320209" indent="-155935" algn="l" defTabSz="68565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498778" indent="-178555" algn="l" defTabSz="68565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672567" indent="-160700" algn="l" defTabSz="68565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5546" indent="-171421" algn="l" defTabSz="685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73" indent="-171421" algn="l" defTabSz="685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02" indent="-171421" algn="l" defTabSz="685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25" indent="-171421" algn="l" defTabSz="685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5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56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84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12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42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67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80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93" algn="l" defTabSz="6856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384"/>
            <a:ext cx="7886700" cy="992856"/>
          </a:xfrm>
          <a:prstGeom prst="rect">
            <a:avLst/>
          </a:prstGeom>
        </p:spPr>
        <p:txBody>
          <a:bodyPr vert="horz" lIns="91380" tIns="45690" rIns="91380" bIns="456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8747"/>
            <a:ext cx="7886700" cy="3264052"/>
          </a:xfrm>
          <a:prstGeom prst="rect">
            <a:avLst/>
          </a:prstGeom>
        </p:spPr>
        <p:txBody>
          <a:bodyPr vert="horz" lIns="91380" tIns="45690" rIns="91380" bIns="456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683"/>
            <a:ext cx="2057400" cy="272797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56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12/09/17</a:t>
            </a: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683"/>
            <a:ext cx="3086100" cy="272797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56"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Kidney Quality Improvement Partnership East Midlands regional Day</a:t>
            </a: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683"/>
            <a:ext cx="2057400" cy="272797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56" fontAlgn="auto">
              <a:spcBef>
                <a:spcPts val="0"/>
              </a:spcBef>
              <a:spcAft>
                <a:spcPts val="0"/>
              </a:spcAft>
            </a:pPr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65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3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/>
  <p:txStyles>
    <p:titleStyle>
      <a:lvl1pPr algn="l" defTabSz="91372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0" indent="-228420" algn="l" defTabSz="91372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90" indent="-228420" algn="l" defTabSz="9137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6" indent="-228420" algn="l" defTabSz="9137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0" indent="-228420" algn="l" defTabSz="9137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9" indent="-228420" algn="l" defTabSz="9137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0" indent="-228420" algn="l" defTabSz="9137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80" indent="-228420" algn="l" defTabSz="9137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35" indent="-228420" algn="l" defTabSz="9137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90" indent="-228420" algn="l" defTabSz="9137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2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5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9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32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56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4000" y="467126"/>
            <a:ext cx="7106900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8" y="1200165"/>
            <a:ext cx="7106900" cy="33158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0400" y="4776320"/>
            <a:ext cx="719458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900"/>
              </a:lnSpc>
              <a:defRPr sz="800">
                <a:solidFill>
                  <a:schemeClr val="accent6"/>
                </a:solidFill>
              </a:defRPr>
            </a:lvl1pPr>
          </a:lstStyle>
          <a:p>
            <a:pPr defTabSz="686166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4F4C4D"/>
                </a:solidFill>
                <a:latin typeface="Calibri"/>
                <a:ea typeface="+mn-ea"/>
                <a:cs typeface="+mn-cs"/>
              </a:rPr>
              <a:t>30/10/2016</a:t>
            </a:r>
            <a:endParaRPr lang="en-GB" dirty="0">
              <a:solidFill>
                <a:srgbClr val="4F4C4D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7915" y="4776320"/>
            <a:ext cx="4915304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800">
                <a:solidFill>
                  <a:schemeClr val="accent6"/>
                </a:solidFill>
                <a:latin typeface="+mn-lt"/>
              </a:defRPr>
            </a:lvl1pPr>
          </a:lstStyle>
          <a:p>
            <a:pPr defTabSz="686166" fontAlgn="auto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4F4C4D"/>
                </a:solidFill>
                <a:ea typeface="+mn-ea"/>
                <a:cs typeface="+mn-cs"/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004" y="4776320"/>
            <a:ext cx="288429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800">
                <a:solidFill>
                  <a:schemeClr val="accent6"/>
                </a:solidFill>
              </a:defRPr>
            </a:lvl1pPr>
          </a:lstStyle>
          <a:p>
            <a:pPr defTabSz="686166" fontAlgn="auto">
              <a:spcBef>
                <a:spcPts val="0"/>
              </a:spcBef>
              <a:spcAft>
                <a:spcPts val="0"/>
              </a:spcAft>
            </a:pPr>
            <a:fld id="{2289BD24-5FBE-4872-92C9-E6006BF50BD7}" type="slidenum">
              <a:rPr lang="en-GB" b="1" smtClean="0">
                <a:solidFill>
                  <a:srgbClr val="4F4C4D"/>
                </a:solidFill>
                <a:latin typeface="Calibri"/>
                <a:ea typeface="+mn-ea"/>
                <a:cs typeface="+mn-cs"/>
              </a:rPr>
              <a:pPr defTabSz="68616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1" dirty="0">
              <a:solidFill>
                <a:srgbClr val="4F4C4D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68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</p:sldLayoutIdLst>
  <p:hf hdr="0"/>
  <p:txStyles>
    <p:titleStyle>
      <a:lvl1pPr algn="l" defTabSz="686166" rtl="0" eaLnBrk="1" latinLnBrk="0" hangingPunct="1">
        <a:lnSpc>
          <a:spcPts val="3002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616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5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164394" indent="-164394" algn="l" defTabSz="68616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Tx/>
        <a:buBlip>
          <a:blip r:embed="rId16"/>
        </a:buBlip>
        <a:defRPr sz="15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320449" indent="-156055" algn="l" defTabSz="68616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499138" indent="-178689" algn="l" defTabSz="68616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673062" indent="-160820" algn="l" defTabSz="68616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6956" indent="-171541" algn="l" defTabSz="686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039" indent="-171541" algn="l" defTabSz="686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3122" indent="-171541" algn="l" defTabSz="686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6204" indent="-171541" algn="l" defTabSz="686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1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083" algn="l" defTabSz="6861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166" algn="l" defTabSz="6861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249" algn="l" defTabSz="6861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2332" algn="l" defTabSz="6861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5414" algn="l" defTabSz="6861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497" algn="l" defTabSz="6861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1580" algn="l" defTabSz="6861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4663" algn="l" defTabSz="6861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4000" y="467111"/>
            <a:ext cx="7106900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8" y="1200156"/>
            <a:ext cx="7106900" cy="33158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0400" y="4776305"/>
            <a:ext cx="719458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900"/>
              </a:lnSpc>
              <a:defRPr sz="800">
                <a:solidFill>
                  <a:schemeClr val="accent6"/>
                </a:solidFill>
              </a:defRPr>
            </a:lvl1pPr>
          </a:lstStyle>
          <a:p>
            <a:pPr defTabSz="686166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4F4C4D"/>
                </a:solidFill>
                <a:latin typeface="Calibri"/>
                <a:ea typeface="+mn-ea"/>
                <a:cs typeface="+mn-cs"/>
              </a:rPr>
              <a:t>30/10/2016</a:t>
            </a:r>
            <a:endParaRPr lang="en-GB" dirty="0">
              <a:solidFill>
                <a:srgbClr val="4F4C4D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7915" y="4776305"/>
            <a:ext cx="4915304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800">
                <a:solidFill>
                  <a:schemeClr val="accent6"/>
                </a:solidFill>
                <a:latin typeface="+mn-lt"/>
              </a:defRPr>
            </a:lvl1pPr>
          </a:lstStyle>
          <a:p>
            <a:pPr defTabSz="686166" fontAlgn="auto">
              <a:spcBef>
                <a:spcPts val="0"/>
              </a:spcBef>
              <a:spcAft>
                <a:spcPts val="0"/>
              </a:spcAft>
            </a:pPr>
            <a:r>
              <a:rPr lang="en-GB" b="1">
                <a:solidFill>
                  <a:srgbClr val="4F4C4D"/>
                </a:solidFill>
                <a:ea typeface="+mn-ea"/>
                <a:cs typeface="+mn-cs"/>
              </a:rPr>
              <a:t>Kidney Quality Improvement Partnership - Scottish Renal Association - Graham Lipkin</a:t>
            </a:r>
            <a:endParaRPr lang="en-GB" dirty="0">
              <a:solidFill>
                <a:srgbClr val="4F4C4D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004" y="4776305"/>
            <a:ext cx="288429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800">
                <a:solidFill>
                  <a:schemeClr val="accent6"/>
                </a:solidFill>
              </a:defRPr>
            </a:lvl1pPr>
          </a:lstStyle>
          <a:p>
            <a:pPr defTabSz="686166" fontAlgn="auto">
              <a:spcBef>
                <a:spcPts val="0"/>
              </a:spcBef>
              <a:spcAft>
                <a:spcPts val="0"/>
              </a:spcAft>
            </a:pPr>
            <a:fld id="{2289BD24-5FBE-4872-92C9-E6006BF50BD7}" type="slidenum">
              <a:rPr lang="en-GB" b="1" smtClean="0">
                <a:solidFill>
                  <a:srgbClr val="4F4C4D"/>
                </a:solidFill>
                <a:latin typeface="Calibri"/>
                <a:ea typeface="+mn-ea"/>
                <a:cs typeface="+mn-cs"/>
              </a:rPr>
              <a:pPr defTabSz="68616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1" dirty="0">
              <a:solidFill>
                <a:srgbClr val="4F4C4D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</p:sldLayoutIdLst>
  <p:hf hdr="0"/>
  <p:txStyles>
    <p:titleStyle>
      <a:lvl1pPr algn="l" defTabSz="686166" rtl="0" eaLnBrk="1" latinLnBrk="0" hangingPunct="1">
        <a:lnSpc>
          <a:spcPts val="3002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616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5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164394" indent="-164394" algn="l" defTabSz="68616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Tx/>
        <a:buBlip>
          <a:blip r:embed="rId16"/>
        </a:buBlip>
        <a:defRPr sz="15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320449" indent="-156055" algn="l" defTabSz="68616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499138" indent="-178689" algn="l" defTabSz="68616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673062" indent="-160820" algn="l" defTabSz="686166" rtl="0" eaLnBrk="1" latinLnBrk="0" hangingPunct="1">
        <a:lnSpc>
          <a:spcPts val="1351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6956" indent="-171541" algn="l" defTabSz="686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039" indent="-171541" algn="l" defTabSz="686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3122" indent="-171541" algn="l" defTabSz="686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6204" indent="-171541" algn="l" defTabSz="686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1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083" algn="l" defTabSz="6861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166" algn="l" defTabSz="6861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249" algn="l" defTabSz="6861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2332" algn="l" defTabSz="6861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5414" algn="l" defTabSz="6861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497" algn="l" defTabSz="6861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1580" algn="l" defTabSz="6861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4663" algn="l" defTabSz="6861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384"/>
            <a:ext cx="7886700" cy="99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8747"/>
            <a:ext cx="7886700" cy="326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625"/>
            <a:ext cx="2057400" cy="272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6166" fontAlgn="auto">
              <a:spcBef>
                <a:spcPts val="0"/>
              </a:spcBef>
              <a:spcAft>
                <a:spcPts val="0"/>
              </a:spcAft>
            </a:pPr>
            <a:fld id="{6C2D794A-8EB0-4173-8D7B-AD2AF792FAE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6166" fontAlgn="auto">
                <a:spcBef>
                  <a:spcPts val="0"/>
                </a:spcBef>
                <a:spcAft>
                  <a:spcPts val="0"/>
                </a:spcAft>
              </a:pPr>
              <a:t>31/01/2018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625"/>
            <a:ext cx="3086100" cy="272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6166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625"/>
            <a:ext cx="2057400" cy="272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6166" fontAlgn="auto">
              <a:spcBef>
                <a:spcPts val="0"/>
              </a:spcBef>
              <a:spcAft>
                <a:spcPts val="0"/>
              </a:spcAft>
            </a:pPr>
            <a:fld id="{AA003E3F-DFC3-4E31-AD79-6ED2833562F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616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65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86F0E1C-C30E-0749-BF8F-ED02D1E0515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31/01/2018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96C3A34-76AF-7640-81BD-6D1D5F8E190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75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8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4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4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4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KQuIP/UKRR Regional Day</a:t>
            </a:r>
            <a:endParaRPr lang="en-GB" b="0" dirty="0"/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North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West</a:t>
            </a:r>
          </a:p>
          <a:p>
            <a:pPr lvl="1"/>
            <a:r>
              <a:rPr lang="en-GB" sz="1400" dirty="0" smtClean="0">
                <a:solidFill>
                  <a:schemeClr val="bg1"/>
                </a:solidFill>
              </a:rPr>
              <a:t>12:00 - 12:30</a:t>
            </a:r>
            <a:endParaRPr lang="en-GB" sz="1400" dirty="0">
              <a:solidFill>
                <a:schemeClr val="bg1"/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en-GB" dirty="0" smtClean="0"/>
              <a:t>Home Therapies Data presentation – Dr Retha Steenkamp </a:t>
            </a:r>
            <a:endParaRPr lang="en-GB" dirty="0"/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en-GB" dirty="0" smtClean="0"/>
              <a:t>The </a:t>
            </a:r>
            <a:r>
              <a:rPr lang="en-GB" dirty="0"/>
              <a:t>Manchester Experience of a Navigator Nurse on Recruitment and Training for Home Haemodialysis – John Woods, Specialist Nurse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en-GB" dirty="0" err="1"/>
              <a:t>K</a:t>
            </a:r>
            <a:r>
              <a:rPr lang="en-GB" dirty="0" err="1" smtClean="0"/>
              <a:t>QuIP</a:t>
            </a:r>
            <a:r>
              <a:rPr lang="en-GB" dirty="0" smtClean="0"/>
              <a:t> </a:t>
            </a:r>
            <a:r>
              <a:rPr lang="en-GB" dirty="0"/>
              <a:t>&amp; Home Therapies - Richard Fluck – Home Therapies lead</a:t>
            </a:r>
            <a:endParaRPr lang="en-GB" dirty="0" smtClean="0"/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2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167594"/>
            <a:ext cx="8352928" cy="264629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en-GB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4000" dirty="0">
                <a:solidFill>
                  <a:schemeClr val="tx1"/>
                </a:solidFill>
              </a:rPr>
              <a:t>“The Manchester Experience of a Navigator Nurse on Recruitment and Training for Home Haemodialysis”</a:t>
            </a:r>
          </a:p>
          <a:p>
            <a:pPr eaLnBrk="1" hangingPunct="1">
              <a:lnSpc>
                <a:spcPct val="80000"/>
              </a:lnSpc>
            </a:pPr>
            <a:endParaRPr lang="en-GB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John </a:t>
            </a:r>
            <a:r>
              <a:rPr lang="en-GB" sz="2400" dirty="0">
                <a:solidFill>
                  <a:schemeClr val="tx1"/>
                </a:solidFill>
              </a:rPr>
              <a:t>Woods, </a:t>
            </a:r>
            <a:r>
              <a:rPr lang="en-GB" sz="2400" dirty="0" smtClean="0">
                <a:solidFill>
                  <a:schemeClr val="tx1"/>
                </a:solidFill>
              </a:rPr>
              <a:t>Specialist Nurse in Dialysis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dirty="0" err="1">
                <a:solidFill>
                  <a:schemeClr val="tx1"/>
                </a:solidFill>
              </a:rPr>
              <a:t>Sandip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Mitra</a:t>
            </a:r>
            <a:r>
              <a:rPr lang="en-GB" sz="2400" dirty="0">
                <a:solidFill>
                  <a:schemeClr val="tx1"/>
                </a:solidFill>
              </a:rPr>
              <a:t>, Consultant Nephrologist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685800" y="1597833"/>
            <a:ext cx="7772400" cy="11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srgbClr val="1F497D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endParaRPr lang="en-US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054" name="Picture 16"/>
          <p:cNvPicPr>
            <a:picLocks noGrp="1"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249492"/>
            <a:ext cx="5324128" cy="391480"/>
          </a:xfr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2555875" cy="69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6" name="Group 54"/>
          <p:cNvGrpSpPr>
            <a:grpSpLocks/>
          </p:cNvGrpSpPr>
          <p:nvPr/>
        </p:nvGrpSpPr>
        <p:grpSpPr bwMode="auto">
          <a:xfrm>
            <a:off x="107735688" y="81000614"/>
            <a:ext cx="10642600" cy="288131"/>
            <a:chOff x="107735775" y="108000150"/>
            <a:chExt cx="10643112" cy="385569"/>
          </a:xfrm>
        </p:grpSpPr>
        <p:grpSp>
          <p:nvGrpSpPr>
            <p:cNvPr id="2106" name="Group 55"/>
            <p:cNvGrpSpPr>
              <a:grpSpLocks noChangeAspect="1"/>
            </p:cNvGrpSpPr>
            <p:nvPr/>
          </p:nvGrpSpPr>
          <p:grpSpPr bwMode="auto">
            <a:xfrm>
              <a:off x="107735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19" name="Picture 56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20" name="Picture 57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07" name="Group 58"/>
            <p:cNvGrpSpPr>
              <a:grpSpLocks noChangeAspect="1"/>
            </p:cNvGrpSpPr>
            <p:nvPr/>
          </p:nvGrpSpPr>
          <p:grpSpPr bwMode="auto">
            <a:xfrm>
              <a:off x="109859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17" name="Picture 59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18" name="Picture 60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08" name="Group 61"/>
            <p:cNvGrpSpPr>
              <a:grpSpLocks noChangeAspect="1"/>
            </p:cNvGrpSpPr>
            <p:nvPr/>
          </p:nvGrpSpPr>
          <p:grpSpPr bwMode="auto">
            <a:xfrm>
              <a:off x="114125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15" name="Picture 62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16" name="Picture 63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09" name="Group 64"/>
            <p:cNvGrpSpPr>
              <a:grpSpLocks noChangeAspect="1"/>
            </p:cNvGrpSpPr>
            <p:nvPr/>
          </p:nvGrpSpPr>
          <p:grpSpPr bwMode="auto">
            <a:xfrm>
              <a:off x="111999219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13" name="Picture 65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14" name="Picture 66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10" name="Group 67"/>
            <p:cNvGrpSpPr>
              <a:grpSpLocks noChangeAspect="1"/>
            </p:cNvGrpSpPr>
            <p:nvPr/>
          </p:nvGrpSpPr>
          <p:grpSpPr bwMode="auto">
            <a:xfrm>
              <a:off x="116249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11" name="Picture 68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12" name="Picture 69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057" name="Group 70"/>
          <p:cNvGrpSpPr>
            <a:grpSpLocks/>
          </p:cNvGrpSpPr>
          <p:nvPr/>
        </p:nvGrpSpPr>
        <p:grpSpPr bwMode="auto">
          <a:xfrm>
            <a:off x="107951588" y="81162539"/>
            <a:ext cx="10642600" cy="288131"/>
            <a:chOff x="107735775" y="108000150"/>
            <a:chExt cx="10643112" cy="385569"/>
          </a:xfrm>
        </p:grpSpPr>
        <p:grpSp>
          <p:nvGrpSpPr>
            <p:cNvPr id="2091" name="Group 71"/>
            <p:cNvGrpSpPr>
              <a:grpSpLocks noChangeAspect="1"/>
            </p:cNvGrpSpPr>
            <p:nvPr/>
          </p:nvGrpSpPr>
          <p:grpSpPr bwMode="auto">
            <a:xfrm>
              <a:off x="107735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04" name="Picture 72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05" name="Picture 73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92" name="Group 74"/>
            <p:cNvGrpSpPr>
              <a:grpSpLocks noChangeAspect="1"/>
            </p:cNvGrpSpPr>
            <p:nvPr/>
          </p:nvGrpSpPr>
          <p:grpSpPr bwMode="auto">
            <a:xfrm>
              <a:off x="109859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02" name="Picture 75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03" name="Picture 76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93" name="Group 77"/>
            <p:cNvGrpSpPr>
              <a:grpSpLocks noChangeAspect="1"/>
            </p:cNvGrpSpPr>
            <p:nvPr/>
          </p:nvGrpSpPr>
          <p:grpSpPr bwMode="auto">
            <a:xfrm>
              <a:off x="114125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100" name="Picture 78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01" name="Picture 79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94" name="Group 80"/>
            <p:cNvGrpSpPr>
              <a:grpSpLocks noChangeAspect="1"/>
            </p:cNvGrpSpPr>
            <p:nvPr/>
          </p:nvGrpSpPr>
          <p:grpSpPr bwMode="auto">
            <a:xfrm>
              <a:off x="111999219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098" name="Picture 81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099" name="Picture 82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95" name="Group 83"/>
            <p:cNvGrpSpPr>
              <a:grpSpLocks noChangeAspect="1"/>
            </p:cNvGrpSpPr>
            <p:nvPr/>
          </p:nvGrpSpPr>
          <p:grpSpPr bwMode="auto">
            <a:xfrm>
              <a:off x="116249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096" name="Picture 84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097" name="Picture 85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058" name="Group 86"/>
          <p:cNvGrpSpPr>
            <a:grpSpLocks/>
          </p:cNvGrpSpPr>
          <p:nvPr/>
        </p:nvGrpSpPr>
        <p:grpSpPr bwMode="auto">
          <a:xfrm>
            <a:off x="108167488" y="81324464"/>
            <a:ext cx="10642600" cy="288131"/>
            <a:chOff x="107735775" y="108000150"/>
            <a:chExt cx="10643112" cy="385569"/>
          </a:xfrm>
        </p:grpSpPr>
        <p:grpSp>
          <p:nvGrpSpPr>
            <p:cNvPr id="2076" name="Group 87"/>
            <p:cNvGrpSpPr>
              <a:grpSpLocks noChangeAspect="1"/>
            </p:cNvGrpSpPr>
            <p:nvPr/>
          </p:nvGrpSpPr>
          <p:grpSpPr bwMode="auto">
            <a:xfrm>
              <a:off x="107735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089" name="Picture 88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090" name="Picture 89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77" name="Group 90"/>
            <p:cNvGrpSpPr>
              <a:grpSpLocks noChangeAspect="1"/>
            </p:cNvGrpSpPr>
            <p:nvPr/>
          </p:nvGrpSpPr>
          <p:grpSpPr bwMode="auto">
            <a:xfrm>
              <a:off x="109859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087" name="Picture 91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088" name="Picture 92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78" name="Group 93"/>
            <p:cNvGrpSpPr>
              <a:grpSpLocks noChangeAspect="1"/>
            </p:cNvGrpSpPr>
            <p:nvPr/>
          </p:nvGrpSpPr>
          <p:grpSpPr bwMode="auto">
            <a:xfrm>
              <a:off x="114125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085" name="Picture 94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086" name="Picture 95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79" name="Group 96"/>
            <p:cNvGrpSpPr>
              <a:grpSpLocks noChangeAspect="1"/>
            </p:cNvGrpSpPr>
            <p:nvPr/>
          </p:nvGrpSpPr>
          <p:grpSpPr bwMode="auto">
            <a:xfrm>
              <a:off x="111999219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083" name="Picture 97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084" name="Picture 98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80" name="Group 99"/>
            <p:cNvGrpSpPr>
              <a:grpSpLocks noChangeAspect="1"/>
            </p:cNvGrpSpPr>
            <p:nvPr/>
          </p:nvGrpSpPr>
          <p:grpSpPr bwMode="auto">
            <a:xfrm>
              <a:off x="116249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081" name="Picture 100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082" name="Picture 101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059" name="Group 102"/>
          <p:cNvGrpSpPr>
            <a:grpSpLocks/>
          </p:cNvGrpSpPr>
          <p:nvPr/>
        </p:nvGrpSpPr>
        <p:grpSpPr bwMode="auto">
          <a:xfrm>
            <a:off x="108383388" y="81486389"/>
            <a:ext cx="10642600" cy="288131"/>
            <a:chOff x="107735775" y="108000150"/>
            <a:chExt cx="10643112" cy="385569"/>
          </a:xfrm>
        </p:grpSpPr>
        <p:grpSp>
          <p:nvGrpSpPr>
            <p:cNvPr id="2061" name="Group 103"/>
            <p:cNvGrpSpPr>
              <a:grpSpLocks noChangeAspect="1"/>
            </p:cNvGrpSpPr>
            <p:nvPr/>
          </p:nvGrpSpPr>
          <p:grpSpPr bwMode="auto">
            <a:xfrm>
              <a:off x="107735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074" name="Picture 104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075" name="Picture 105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62" name="Group 106"/>
            <p:cNvGrpSpPr>
              <a:grpSpLocks noChangeAspect="1"/>
            </p:cNvGrpSpPr>
            <p:nvPr/>
          </p:nvGrpSpPr>
          <p:grpSpPr bwMode="auto">
            <a:xfrm>
              <a:off x="109859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072" name="Picture 107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073" name="Picture 108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63" name="Group 109"/>
            <p:cNvGrpSpPr>
              <a:grpSpLocks noChangeAspect="1"/>
            </p:cNvGrpSpPr>
            <p:nvPr/>
          </p:nvGrpSpPr>
          <p:grpSpPr bwMode="auto">
            <a:xfrm>
              <a:off x="114125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070" name="Picture 110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071" name="Picture 111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64" name="Group 112"/>
            <p:cNvGrpSpPr>
              <a:grpSpLocks noChangeAspect="1"/>
            </p:cNvGrpSpPr>
            <p:nvPr/>
          </p:nvGrpSpPr>
          <p:grpSpPr bwMode="auto">
            <a:xfrm>
              <a:off x="111999219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068" name="Picture 113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069" name="Picture 114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65" name="Group 115"/>
            <p:cNvGrpSpPr>
              <a:grpSpLocks noChangeAspect="1"/>
            </p:cNvGrpSpPr>
            <p:nvPr/>
          </p:nvGrpSpPr>
          <p:grpSpPr bwMode="auto">
            <a:xfrm>
              <a:off x="116249775" y="108000150"/>
              <a:ext cx="2129112" cy="385569"/>
              <a:chOff x="107051775" y="107784150"/>
              <a:chExt cx="4073112" cy="737616"/>
            </a:xfrm>
          </p:grpSpPr>
          <p:pic>
            <p:nvPicPr>
              <p:cNvPr id="2066" name="Picture 116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85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067" name="Picture 117" descr="Multi Colour lines A#3D28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51775" y="107784150"/>
                <a:ext cx="2039112" cy="737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60" name="Picture 1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" r="10704" b="88565"/>
          <a:stretch>
            <a:fillRect/>
          </a:stretch>
        </p:blipFill>
        <p:spPr bwMode="auto">
          <a:xfrm>
            <a:off x="0" y="4847049"/>
            <a:ext cx="9117013" cy="29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1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3528"/>
            <a:ext cx="6935185" cy="420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2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203170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“Conclusion:  </a:t>
            </a:r>
            <a:r>
              <a:rPr lang="en-GB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Dialysis nurses have prevailing views about modality selection that are strongly determined by </a:t>
            </a:r>
            <a:r>
              <a:rPr lang="en-GB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their area </a:t>
            </a:r>
            <a:r>
              <a:rPr lang="en-GB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of experience and </a:t>
            </a:r>
            <a:r>
              <a:rPr lang="en-GB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expertise”</a:t>
            </a:r>
            <a:endParaRPr lang="en-GB" b="1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83" y="135942"/>
            <a:ext cx="6296581" cy="15945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62" y="3219822"/>
            <a:ext cx="5885824" cy="178219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5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reeform 5"/>
          <p:cNvSpPr>
            <a:spLocks/>
          </p:cNvSpPr>
          <p:nvPr/>
        </p:nvSpPr>
        <p:spPr bwMode="auto">
          <a:xfrm>
            <a:off x="2060578" y="250041"/>
            <a:ext cx="7083425" cy="527447"/>
          </a:xfrm>
          <a:custGeom>
            <a:avLst/>
            <a:gdLst>
              <a:gd name="T0" fmla="*/ 7083425 w 4724"/>
              <a:gd name="T1" fmla="*/ 0 h 473"/>
              <a:gd name="T2" fmla="*/ 145447 w 4724"/>
              <a:gd name="T3" fmla="*/ 0 h 473"/>
              <a:gd name="T4" fmla="*/ 0 w 4724"/>
              <a:gd name="T5" fmla="*/ 703263 h 473"/>
              <a:gd name="T6" fmla="*/ 7083425 w 4724"/>
              <a:gd name="T7" fmla="*/ 703263 h 473"/>
              <a:gd name="T8" fmla="*/ 7083425 w 4724"/>
              <a:gd name="T9" fmla="*/ 0 h 4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24" h="473">
                <a:moveTo>
                  <a:pt x="4724" y="0"/>
                </a:moveTo>
                <a:lnTo>
                  <a:pt x="97" y="0"/>
                </a:lnTo>
                <a:lnTo>
                  <a:pt x="0" y="473"/>
                </a:lnTo>
                <a:lnTo>
                  <a:pt x="4724" y="473"/>
                </a:lnTo>
                <a:lnTo>
                  <a:pt x="4724" y="0"/>
                </a:lnTo>
                <a:close/>
              </a:path>
            </a:pathLst>
          </a:custGeom>
          <a:solidFill>
            <a:srgbClr val="A22C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200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Manchester </a:t>
            </a:r>
            <a:r>
              <a:rPr lang="en-GB" sz="2200" b="1" dirty="0" err="1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TReNDs</a:t>
            </a:r>
            <a:r>
              <a:rPr lang="en-GB" sz="2200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 model </a:t>
            </a:r>
            <a:r>
              <a:rPr lang="en-GB" sz="2200" b="1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of Haemodialysis C</a:t>
            </a:r>
            <a:r>
              <a:rPr lang="en-GB" sz="2200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are</a:t>
            </a:r>
            <a:endParaRPr lang="en-GB" sz="2200" b="1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4"/>
            <a:ext cx="2038351" cy="55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637206"/>
              </p:ext>
            </p:extLst>
          </p:nvPr>
        </p:nvGraphicFramePr>
        <p:xfrm>
          <a:off x="457200" y="1200150"/>
          <a:ext cx="8291264" cy="342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ight Arrow 3"/>
          <p:cNvSpPr/>
          <p:nvPr/>
        </p:nvSpPr>
        <p:spPr>
          <a:xfrm>
            <a:off x="4082796" y="1491630"/>
            <a:ext cx="978408" cy="3634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082796" y="1922879"/>
            <a:ext cx="978408" cy="162819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082796" y="3759882"/>
            <a:ext cx="978408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082796" y="4201238"/>
            <a:ext cx="891548" cy="15272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999531" y="2679762"/>
            <a:ext cx="484632" cy="73380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2555776" y="2673122"/>
            <a:ext cx="242316" cy="733806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reeform 5"/>
          <p:cNvSpPr>
            <a:spLocks/>
          </p:cNvSpPr>
          <p:nvPr/>
        </p:nvSpPr>
        <p:spPr bwMode="auto">
          <a:xfrm>
            <a:off x="2060578" y="250041"/>
            <a:ext cx="7083425" cy="527447"/>
          </a:xfrm>
          <a:custGeom>
            <a:avLst/>
            <a:gdLst>
              <a:gd name="T0" fmla="*/ 7083425 w 4724"/>
              <a:gd name="T1" fmla="*/ 0 h 473"/>
              <a:gd name="T2" fmla="*/ 145447 w 4724"/>
              <a:gd name="T3" fmla="*/ 0 h 473"/>
              <a:gd name="T4" fmla="*/ 0 w 4724"/>
              <a:gd name="T5" fmla="*/ 703263 h 473"/>
              <a:gd name="T6" fmla="*/ 7083425 w 4724"/>
              <a:gd name="T7" fmla="*/ 703263 h 473"/>
              <a:gd name="T8" fmla="*/ 7083425 w 4724"/>
              <a:gd name="T9" fmla="*/ 0 h 4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24" h="473">
                <a:moveTo>
                  <a:pt x="4724" y="0"/>
                </a:moveTo>
                <a:lnTo>
                  <a:pt x="97" y="0"/>
                </a:lnTo>
                <a:lnTo>
                  <a:pt x="0" y="473"/>
                </a:lnTo>
                <a:lnTo>
                  <a:pt x="4724" y="473"/>
                </a:lnTo>
                <a:lnTo>
                  <a:pt x="4724" y="0"/>
                </a:lnTo>
                <a:close/>
              </a:path>
            </a:pathLst>
          </a:custGeom>
          <a:solidFill>
            <a:srgbClr val="A22C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Initial Scoping for In-centre HD   Jan 2015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4"/>
            <a:ext cx="2038351" cy="55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460271"/>
              </p:ext>
            </p:extLst>
          </p:nvPr>
        </p:nvGraphicFramePr>
        <p:xfrm>
          <a:off x="611560" y="1545636"/>
          <a:ext cx="748883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96398" y="1041088"/>
            <a:ext cx="3969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428 </a:t>
            </a:r>
            <a:r>
              <a:rPr lang="en-GB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Prevalent 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in-centre HD patients</a:t>
            </a:r>
            <a:endParaRPr lang="en-GB" sz="20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545" y="4569972"/>
            <a:ext cx="3515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Potential </a:t>
            </a:r>
            <a:r>
              <a:rPr lang="en-GB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63 % shift in Modality</a:t>
            </a:r>
          </a:p>
        </p:txBody>
      </p:sp>
    </p:spTree>
    <p:extLst>
      <p:ext uri="{BB962C8B-B14F-4D97-AF65-F5344CB8AC3E}">
        <p14:creationId xmlns:p14="http://schemas.microsoft.com/office/powerpoint/2010/main" val="9586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reeform 5"/>
          <p:cNvSpPr>
            <a:spLocks/>
          </p:cNvSpPr>
          <p:nvPr/>
        </p:nvSpPr>
        <p:spPr bwMode="auto">
          <a:xfrm>
            <a:off x="2038352" y="262105"/>
            <a:ext cx="7083425" cy="541568"/>
          </a:xfrm>
          <a:custGeom>
            <a:avLst/>
            <a:gdLst>
              <a:gd name="T0" fmla="*/ 7083425 w 4724"/>
              <a:gd name="T1" fmla="*/ 0 h 473"/>
              <a:gd name="T2" fmla="*/ 145447 w 4724"/>
              <a:gd name="T3" fmla="*/ 0 h 473"/>
              <a:gd name="T4" fmla="*/ 0 w 4724"/>
              <a:gd name="T5" fmla="*/ 703263 h 473"/>
              <a:gd name="T6" fmla="*/ 7083425 w 4724"/>
              <a:gd name="T7" fmla="*/ 703263 h 473"/>
              <a:gd name="T8" fmla="*/ 7083425 w 4724"/>
              <a:gd name="T9" fmla="*/ 0 h 4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24" h="473">
                <a:moveTo>
                  <a:pt x="4724" y="0"/>
                </a:moveTo>
                <a:lnTo>
                  <a:pt x="97" y="0"/>
                </a:lnTo>
                <a:lnTo>
                  <a:pt x="0" y="473"/>
                </a:lnTo>
                <a:lnTo>
                  <a:pt x="4724" y="473"/>
                </a:lnTo>
                <a:lnTo>
                  <a:pt x="4724" y="0"/>
                </a:lnTo>
                <a:close/>
              </a:path>
            </a:pathLst>
          </a:custGeom>
          <a:solidFill>
            <a:srgbClr val="A22C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GB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My </a:t>
            </a:r>
            <a:r>
              <a:rPr lang="en-GB" sz="2800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Project Aim      (Oct 2015 - Sept 2016)</a:t>
            </a:r>
            <a:endParaRPr lang="en-GB" sz="2800" b="1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4"/>
            <a:ext cx="2038351" cy="55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1450" indent="-171450" algn="just"/>
            <a:r>
              <a:rPr lang="en-GB" sz="2400" dirty="0"/>
              <a:t>Identify and demonstrate the potential and eligibility of patients who could transfer from existing fully assisted HD care to </a:t>
            </a:r>
            <a:r>
              <a:rPr lang="en-GB" sz="2400" dirty="0" smtClean="0"/>
              <a:t>collaborative/shared/independent </a:t>
            </a:r>
            <a:r>
              <a:rPr lang="en-GB" sz="2400" dirty="0"/>
              <a:t>care within the HD centres</a:t>
            </a:r>
            <a:r>
              <a:rPr lang="en-GB" sz="2400" dirty="0" smtClean="0"/>
              <a:t>.</a:t>
            </a:r>
          </a:p>
          <a:p>
            <a:pPr marL="0" indent="0" algn="just">
              <a:buNone/>
            </a:pPr>
            <a:r>
              <a:rPr lang="en-GB" sz="2400" dirty="0" smtClean="0"/>
              <a:t> </a:t>
            </a:r>
            <a:endParaRPr lang="en-GB" sz="2400" dirty="0"/>
          </a:p>
          <a:p>
            <a:pPr marL="171450" indent="-171450" algn="just"/>
            <a:r>
              <a:rPr lang="en-GB" sz="2400" dirty="0"/>
              <a:t>Increase patients opting for </a:t>
            </a:r>
            <a:r>
              <a:rPr lang="en-GB" sz="2400" dirty="0" smtClean="0"/>
              <a:t>Home </a:t>
            </a:r>
            <a:r>
              <a:rPr lang="en-GB" sz="2400" dirty="0"/>
              <a:t>or </a:t>
            </a:r>
            <a:r>
              <a:rPr lang="en-GB" sz="2400" dirty="0" smtClean="0"/>
              <a:t>Shared </a:t>
            </a:r>
            <a:r>
              <a:rPr lang="en-GB" sz="2400" dirty="0"/>
              <a:t>care across the service </a:t>
            </a:r>
            <a:endParaRPr lang="en-GB" sz="2400" dirty="0" smtClean="0"/>
          </a:p>
          <a:p>
            <a:pPr marL="0" indent="0" algn="just">
              <a:buNone/>
            </a:pPr>
            <a:endParaRPr lang="en-GB" sz="2400" dirty="0"/>
          </a:p>
          <a:p>
            <a:pPr marL="171450" indent="-171450" algn="just"/>
            <a:r>
              <a:rPr lang="en-GB" sz="2400" dirty="0"/>
              <a:t>Develop a Proof of Concept of future HD care design at CMFT      </a:t>
            </a:r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300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reeform 5"/>
          <p:cNvSpPr>
            <a:spLocks/>
          </p:cNvSpPr>
          <p:nvPr/>
        </p:nvSpPr>
        <p:spPr bwMode="auto">
          <a:xfrm>
            <a:off x="2060576" y="276239"/>
            <a:ext cx="7083425" cy="527447"/>
          </a:xfrm>
          <a:custGeom>
            <a:avLst/>
            <a:gdLst>
              <a:gd name="T0" fmla="*/ 7083425 w 4724"/>
              <a:gd name="T1" fmla="*/ 0 h 473"/>
              <a:gd name="T2" fmla="*/ 145447 w 4724"/>
              <a:gd name="T3" fmla="*/ 0 h 473"/>
              <a:gd name="T4" fmla="*/ 0 w 4724"/>
              <a:gd name="T5" fmla="*/ 703263 h 473"/>
              <a:gd name="T6" fmla="*/ 7083425 w 4724"/>
              <a:gd name="T7" fmla="*/ 703263 h 473"/>
              <a:gd name="T8" fmla="*/ 7083425 w 4724"/>
              <a:gd name="T9" fmla="*/ 0 h 4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24" h="473">
                <a:moveTo>
                  <a:pt x="4724" y="0"/>
                </a:moveTo>
                <a:lnTo>
                  <a:pt x="97" y="0"/>
                </a:lnTo>
                <a:lnTo>
                  <a:pt x="0" y="473"/>
                </a:lnTo>
                <a:lnTo>
                  <a:pt x="4724" y="473"/>
                </a:lnTo>
                <a:lnTo>
                  <a:pt x="4724" y="0"/>
                </a:lnTo>
                <a:close/>
              </a:path>
            </a:pathLst>
          </a:custGeom>
          <a:solidFill>
            <a:srgbClr val="A22C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GB" sz="3200" b="1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Methods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4"/>
            <a:ext cx="2038351" cy="55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1"/>
            <a:ext cx="8435280" cy="3394472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Scoping of </a:t>
            </a:r>
            <a:r>
              <a:rPr lang="en-GB" dirty="0" smtClean="0"/>
              <a:t>135 patients </a:t>
            </a:r>
            <a:r>
              <a:rPr lang="en-GB" dirty="0"/>
              <a:t>across all CMFT HD units and face-face </a:t>
            </a:r>
            <a:r>
              <a:rPr lang="en-GB" dirty="0" smtClean="0"/>
              <a:t>discussions.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Home assessments for patients interested in home dialysis and facilitation of their transfer to the home training unit.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Attended unit meetings/handovers to discuss the project and address any concerns with staff.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Developed appropriate training and </a:t>
            </a:r>
            <a:r>
              <a:rPr lang="en-GB" dirty="0" smtClean="0"/>
              <a:t>competency documentation/tools </a:t>
            </a:r>
            <a:r>
              <a:rPr lang="en-GB" dirty="0"/>
              <a:t>utilising and adapting existing </a:t>
            </a:r>
            <a:r>
              <a:rPr lang="en-GB" dirty="0" smtClean="0"/>
              <a:t>materials.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One to one training to shared-care lead </a:t>
            </a:r>
            <a:r>
              <a:rPr lang="en-GB" dirty="0" smtClean="0"/>
              <a:t>nurses (Train the Trainer approach)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Facilitation of training </a:t>
            </a:r>
            <a:r>
              <a:rPr lang="en-GB" dirty="0"/>
              <a:t>of shared care patients.</a:t>
            </a:r>
          </a:p>
        </p:txBody>
      </p:sp>
    </p:spTree>
    <p:extLst>
      <p:ext uri="{BB962C8B-B14F-4D97-AF65-F5344CB8AC3E}">
        <p14:creationId xmlns:p14="http://schemas.microsoft.com/office/powerpoint/2010/main" val="31840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reeform 5"/>
          <p:cNvSpPr>
            <a:spLocks/>
          </p:cNvSpPr>
          <p:nvPr/>
        </p:nvSpPr>
        <p:spPr bwMode="auto">
          <a:xfrm>
            <a:off x="2060578" y="250041"/>
            <a:ext cx="7083425" cy="527447"/>
          </a:xfrm>
          <a:custGeom>
            <a:avLst/>
            <a:gdLst>
              <a:gd name="T0" fmla="*/ 7083425 w 4724"/>
              <a:gd name="T1" fmla="*/ 0 h 473"/>
              <a:gd name="T2" fmla="*/ 145447 w 4724"/>
              <a:gd name="T3" fmla="*/ 0 h 473"/>
              <a:gd name="T4" fmla="*/ 0 w 4724"/>
              <a:gd name="T5" fmla="*/ 703263 h 473"/>
              <a:gd name="T6" fmla="*/ 7083425 w 4724"/>
              <a:gd name="T7" fmla="*/ 703263 h 473"/>
              <a:gd name="T8" fmla="*/ 7083425 w 4724"/>
              <a:gd name="T9" fmla="*/ 0 h 4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24" h="473">
                <a:moveTo>
                  <a:pt x="4724" y="0"/>
                </a:moveTo>
                <a:lnTo>
                  <a:pt x="97" y="0"/>
                </a:lnTo>
                <a:lnTo>
                  <a:pt x="0" y="473"/>
                </a:lnTo>
                <a:lnTo>
                  <a:pt x="4724" y="473"/>
                </a:lnTo>
                <a:lnTo>
                  <a:pt x="4724" y="0"/>
                </a:lnTo>
                <a:close/>
              </a:path>
            </a:pathLst>
          </a:custGeom>
          <a:solidFill>
            <a:srgbClr val="A22C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Patient level scoping exercise 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4"/>
            <a:ext cx="2038351" cy="55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3852" y="1369127"/>
            <a:ext cx="5667375" cy="28360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008" y="1329612"/>
            <a:ext cx="2987824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</a:rPr>
              <a:t>Bespoke </a:t>
            </a:r>
            <a:r>
              <a:rPr lang="en-GB" sz="2000" b="1" dirty="0" smtClean="0">
                <a:solidFill>
                  <a:prstClr val="black"/>
                </a:solidFill>
              </a:rPr>
              <a:t>ACCESS </a:t>
            </a:r>
            <a:r>
              <a:rPr lang="en-GB" sz="2000" b="1" dirty="0">
                <a:solidFill>
                  <a:prstClr val="black"/>
                </a:solidFill>
              </a:rPr>
              <a:t>Database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000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32 </a:t>
            </a:r>
            <a:r>
              <a:rPr lang="en-GB" sz="2000" dirty="0">
                <a:solidFill>
                  <a:prstClr val="black"/>
                </a:solidFill>
              </a:rPr>
              <a:t>parameters of </a:t>
            </a:r>
            <a:r>
              <a:rPr lang="en-GB" sz="2000" dirty="0" smtClean="0">
                <a:solidFill>
                  <a:prstClr val="black"/>
                </a:solidFill>
              </a:rPr>
              <a:t>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prstClr val="black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Demographics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Comorbidity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Impairment/Cognition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Motivation/skills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Social circumstances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Patient Preferred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87252" y="1411108"/>
            <a:ext cx="1536875" cy="1345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7255" y="1761662"/>
            <a:ext cx="1092271" cy="165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3968" y="2301721"/>
            <a:ext cx="635070" cy="1041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51570"/>
            <a:ext cx="8229600" cy="3186354"/>
          </a:xfrm>
        </p:spPr>
        <p:txBody>
          <a:bodyPr>
            <a:normAutofit fontScale="40000" lnSpcReduction="20000"/>
          </a:bodyPr>
          <a:lstStyle/>
          <a:p>
            <a:pPr marL="0" indent="0" eaLnBrk="1" hangingPunct="1">
              <a:buNone/>
            </a:pPr>
            <a:endParaRPr lang="en-US" sz="4400" b="1" u="sng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r>
              <a:rPr lang="en-US" sz="1600" b="1" dirty="0" smtClean="0"/>
              <a:t> </a:t>
            </a:r>
            <a:endParaRPr lang="en-US" sz="1600" b="1" dirty="0"/>
          </a:p>
          <a:p>
            <a:pPr marL="0" indent="0" eaLnBrk="1" hangingPunct="1">
              <a:buNone/>
            </a:pPr>
            <a:endParaRPr lang="en-US" sz="3600" b="1" dirty="0"/>
          </a:p>
          <a:p>
            <a:pPr marL="0" indent="0" eaLnBrk="1" hangingPunct="1">
              <a:buNone/>
            </a:pPr>
            <a:endParaRPr lang="en-US" sz="3600" b="1" dirty="0"/>
          </a:p>
          <a:p>
            <a:pPr marL="0" indent="0" eaLnBrk="1" hangingPunct="1">
              <a:buNone/>
            </a:pPr>
            <a:endParaRPr lang="en-US" sz="4500" b="1" u="sng" dirty="0"/>
          </a:p>
          <a:p>
            <a:pPr marL="0" indent="0" eaLnBrk="1" hangingPunct="1">
              <a:buNone/>
            </a:pPr>
            <a:endParaRPr lang="en-US" sz="45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</p:txBody>
      </p:sp>
      <p:sp>
        <p:nvSpPr>
          <p:cNvPr id="5123" name="Freeform 5"/>
          <p:cNvSpPr>
            <a:spLocks/>
          </p:cNvSpPr>
          <p:nvPr/>
        </p:nvSpPr>
        <p:spPr bwMode="auto">
          <a:xfrm>
            <a:off x="2060576" y="250041"/>
            <a:ext cx="7083425" cy="527447"/>
          </a:xfrm>
          <a:custGeom>
            <a:avLst/>
            <a:gdLst>
              <a:gd name="T0" fmla="*/ 7083425 w 4724"/>
              <a:gd name="T1" fmla="*/ 0 h 473"/>
              <a:gd name="T2" fmla="*/ 145447 w 4724"/>
              <a:gd name="T3" fmla="*/ 0 h 473"/>
              <a:gd name="T4" fmla="*/ 0 w 4724"/>
              <a:gd name="T5" fmla="*/ 703263 h 473"/>
              <a:gd name="T6" fmla="*/ 7083425 w 4724"/>
              <a:gd name="T7" fmla="*/ 703263 h 473"/>
              <a:gd name="T8" fmla="*/ 7083425 w 4724"/>
              <a:gd name="T9" fmla="*/ 0 h 4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24" h="473">
                <a:moveTo>
                  <a:pt x="4724" y="0"/>
                </a:moveTo>
                <a:lnTo>
                  <a:pt x="97" y="0"/>
                </a:lnTo>
                <a:lnTo>
                  <a:pt x="0" y="473"/>
                </a:lnTo>
                <a:lnTo>
                  <a:pt x="4724" y="473"/>
                </a:lnTo>
                <a:lnTo>
                  <a:pt x="4724" y="0"/>
                </a:lnTo>
                <a:close/>
              </a:path>
            </a:pathLst>
          </a:custGeom>
          <a:solidFill>
            <a:srgbClr val="A22C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Results April 2017 ( in 18 months) </a:t>
            </a:r>
            <a:endParaRPr lang="en-GB" sz="3200" b="1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4"/>
            <a:ext cx="2038351" cy="55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4" y="939338"/>
            <a:ext cx="4104456" cy="313234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1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black"/>
                </a:solidFill>
              </a:rPr>
              <a:t>Initial 135 patients analysis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1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black"/>
                </a:solidFill>
              </a:rPr>
              <a:t>49% chose more independent HD (n=66)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1" dirty="0">
              <a:solidFill>
                <a:prstClr val="black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black"/>
                </a:solidFill>
              </a:rPr>
              <a:t>20 </a:t>
            </a:r>
            <a:r>
              <a:rPr lang="en-GB" sz="1800" dirty="0">
                <a:solidFill>
                  <a:prstClr val="black"/>
                </a:solidFill>
              </a:rPr>
              <a:t>Home HD, 46 Self/Shared-care </a:t>
            </a:r>
            <a:endParaRPr lang="en-GB" sz="1800" dirty="0" smtClean="0">
              <a:solidFill>
                <a:prstClr val="black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black"/>
                </a:solidFill>
              </a:rPr>
              <a:t>35 since have shifted their modality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black"/>
                </a:solidFill>
              </a:rPr>
              <a:t>13 trained or training for Home HD in 18 months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</a:rPr>
              <a:t>2</a:t>
            </a:r>
            <a:r>
              <a:rPr lang="en-GB" sz="1800" dirty="0" smtClean="0">
                <a:solidFill>
                  <a:prstClr val="black"/>
                </a:solidFill>
              </a:rPr>
              <a:t> self-care patients waiting for rehousing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dirty="0" smtClean="0">
                <a:solidFill>
                  <a:prstClr val="black"/>
                </a:solidFill>
              </a:rPr>
              <a:t>20 patients trained or training for in-centre shared/self-care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srgbClr val="1F497D">
                  <a:lumMod val="50000"/>
                </a:srgb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44714"/>
              </p:ext>
            </p:extLst>
          </p:nvPr>
        </p:nvGraphicFramePr>
        <p:xfrm>
          <a:off x="4283968" y="1252243"/>
          <a:ext cx="4464496" cy="261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6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en-GB" sz="1200" baseline="0" dirty="0" smtClean="0"/>
                        <a:t>HD Modality shift</a:t>
                      </a:r>
                    </a:p>
                    <a:p>
                      <a:r>
                        <a:rPr lang="en-GB" sz="1200" baseline="0" dirty="0" smtClean="0"/>
                        <a:t>Oct 15 – April 17</a:t>
                      </a:r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/>
                        <a:t>Impact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/>
                        <a:t>Shift %</a:t>
                      </a:r>
                      <a:endParaRPr lang="en-GB" sz="1200" dirty="0" smtClean="0"/>
                    </a:p>
                    <a:p>
                      <a:endParaRPr lang="en-GB" sz="1200" b="1" dirty="0"/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678">
                <a:tc>
                  <a:txBody>
                    <a:bodyPr/>
                    <a:lstStyle/>
                    <a:p>
                      <a:r>
                        <a:rPr lang="en-GB" sz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Home </a:t>
                      </a:r>
                      <a:endParaRPr lang="en-GB" sz="1200" baseline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+47%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111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Fully Self Care In-centre</a:t>
                      </a:r>
                      <a:endParaRPr lang="en-GB" sz="12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79%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049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Shared-care</a:t>
                      </a:r>
                      <a:endParaRPr lang="en-GB" sz="12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60%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607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Discharges from Training unit </a:t>
                      </a:r>
                      <a:endParaRPr lang="en-GB" sz="12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x3 fold increase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036452" y="4071686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Drop offs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 patients stopped training for </a:t>
            </a:r>
            <a:r>
              <a:rPr lang="en-GB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Shared </a:t>
            </a: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care, </a:t>
            </a:r>
            <a:endParaRPr lang="en-GB" sz="16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 </a:t>
            </a: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patient </a:t>
            </a:r>
            <a:r>
              <a:rPr lang="en-GB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failed HHD </a:t>
            </a: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training, </a:t>
            </a:r>
            <a:endParaRPr lang="en-GB" sz="16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 </a:t>
            </a: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patient </a:t>
            </a:r>
            <a:r>
              <a:rPr lang="en-GB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failed with Self-care after </a:t>
            </a: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first 2 </a:t>
            </a:r>
            <a:r>
              <a:rPr lang="en-GB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weeks</a:t>
            </a:r>
            <a:endParaRPr lang="en-GB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7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51570"/>
            <a:ext cx="8445624" cy="3186354"/>
          </a:xfrm>
        </p:spPr>
        <p:txBody>
          <a:bodyPr>
            <a:normAutofit fontScale="40000" lnSpcReduction="20000"/>
          </a:bodyPr>
          <a:lstStyle/>
          <a:p>
            <a:pPr marL="0" indent="0" eaLnBrk="1" hangingPunct="1">
              <a:buNone/>
            </a:pPr>
            <a:endParaRPr lang="en-US" sz="4400" b="1" u="sng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r>
              <a:rPr lang="en-US" sz="1600" b="1" dirty="0" smtClean="0"/>
              <a:t> </a:t>
            </a:r>
            <a:endParaRPr lang="en-US" sz="1600" b="1" dirty="0"/>
          </a:p>
          <a:p>
            <a:pPr marL="0" indent="0" eaLnBrk="1" hangingPunct="1">
              <a:buNone/>
            </a:pPr>
            <a:endParaRPr lang="en-US" sz="3600" b="1" dirty="0"/>
          </a:p>
          <a:p>
            <a:pPr marL="0" indent="0" eaLnBrk="1" hangingPunct="1">
              <a:buNone/>
            </a:pPr>
            <a:endParaRPr lang="en-US" sz="3600" b="1" dirty="0"/>
          </a:p>
          <a:p>
            <a:pPr marL="0" indent="0" eaLnBrk="1" hangingPunct="1">
              <a:buNone/>
            </a:pPr>
            <a:endParaRPr lang="en-US" sz="4500" b="1" u="sng" dirty="0"/>
          </a:p>
          <a:p>
            <a:pPr marL="0" indent="0" eaLnBrk="1" hangingPunct="1">
              <a:buNone/>
            </a:pPr>
            <a:endParaRPr lang="en-US" sz="4500" b="1" dirty="0"/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endParaRPr lang="en-US" sz="1600" b="1" dirty="0"/>
          </a:p>
        </p:txBody>
      </p:sp>
      <p:sp>
        <p:nvSpPr>
          <p:cNvPr id="5123" name="Freeform 5"/>
          <p:cNvSpPr>
            <a:spLocks/>
          </p:cNvSpPr>
          <p:nvPr/>
        </p:nvSpPr>
        <p:spPr bwMode="auto">
          <a:xfrm>
            <a:off x="2060578" y="262113"/>
            <a:ext cx="7083425" cy="527447"/>
          </a:xfrm>
          <a:custGeom>
            <a:avLst/>
            <a:gdLst>
              <a:gd name="T0" fmla="*/ 7083425 w 4724"/>
              <a:gd name="T1" fmla="*/ 0 h 473"/>
              <a:gd name="T2" fmla="*/ 145447 w 4724"/>
              <a:gd name="T3" fmla="*/ 0 h 473"/>
              <a:gd name="T4" fmla="*/ 0 w 4724"/>
              <a:gd name="T5" fmla="*/ 703263 h 473"/>
              <a:gd name="T6" fmla="*/ 7083425 w 4724"/>
              <a:gd name="T7" fmla="*/ 703263 h 473"/>
              <a:gd name="T8" fmla="*/ 7083425 w 4724"/>
              <a:gd name="T9" fmla="*/ 0 h 4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24" h="473">
                <a:moveTo>
                  <a:pt x="4724" y="0"/>
                </a:moveTo>
                <a:lnTo>
                  <a:pt x="97" y="0"/>
                </a:lnTo>
                <a:lnTo>
                  <a:pt x="0" y="473"/>
                </a:lnTo>
                <a:lnTo>
                  <a:pt x="4724" y="473"/>
                </a:lnTo>
                <a:lnTo>
                  <a:pt x="4724" y="0"/>
                </a:lnTo>
                <a:close/>
              </a:path>
            </a:pathLst>
          </a:custGeom>
          <a:solidFill>
            <a:srgbClr val="A22C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Oct 2015 - Jan 2018</a:t>
            </a:r>
            <a:r>
              <a:rPr lang="en-GB" sz="2800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 </a:t>
            </a:r>
            <a:endParaRPr lang="en-GB" sz="2800" b="1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4"/>
            <a:ext cx="2038351" cy="55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42680"/>
              </p:ext>
            </p:extLst>
          </p:nvPr>
        </p:nvGraphicFramePr>
        <p:xfrm>
          <a:off x="5292105" y="1107143"/>
          <a:ext cx="3744417" cy="1783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583513"/>
                <a:gridCol w="581030"/>
                <a:gridCol w="645589"/>
                <a:gridCol w="710149"/>
              </a:tblGrid>
              <a:tr h="5829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Modality</a:t>
                      </a:r>
                      <a:endParaRPr lang="en-GB" sz="1400" dirty="0"/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Oct 2015</a:t>
                      </a:r>
                      <a:endParaRPr lang="en-GB" sz="1100" dirty="0"/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Sept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dirty="0" smtClean="0"/>
                        <a:t>2016</a:t>
                      </a:r>
                    </a:p>
                    <a:p>
                      <a:endParaRPr lang="en-GB" sz="1100" dirty="0"/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Sept</a:t>
                      </a:r>
                      <a:r>
                        <a:rPr lang="en-GB" sz="1100" baseline="0" dirty="0" smtClean="0"/>
                        <a:t> 2017</a:t>
                      </a:r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Jan</a:t>
                      </a:r>
                      <a:r>
                        <a:rPr lang="en-GB" sz="1100" baseline="0" dirty="0" smtClean="0"/>
                        <a:t> </a:t>
                      </a:r>
                    </a:p>
                    <a:p>
                      <a:r>
                        <a:rPr lang="en-GB" sz="1100" dirty="0" smtClean="0"/>
                        <a:t>2018</a:t>
                      </a:r>
                    </a:p>
                    <a:p>
                      <a:endParaRPr lang="en-GB" sz="1100" dirty="0"/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48116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Home HD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36</a:t>
                      </a:r>
                      <a:endParaRPr lang="en-GB" sz="1200" b="1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52</a:t>
                      </a:r>
                      <a:endParaRPr lang="en-GB" sz="1200" b="1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57</a:t>
                      </a:r>
                      <a:endParaRPr lang="en-GB" sz="1200" b="1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63</a:t>
                      </a:r>
                      <a:endParaRPr lang="en-GB" sz="1200" b="1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  <a:tr h="418497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Self</a:t>
                      </a:r>
                      <a:r>
                        <a:rPr lang="en-GB" sz="1200" baseline="0" dirty="0" smtClean="0">
                          <a:solidFill>
                            <a:schemeClr val="bg1"/>
                          </a:solidFill>
                        </a:rPr>
                        <a:t>-care</a:t>
                      </a:r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14</a:t>
                      </a:r>
                      <a:endParaRPr lang="en-GB" sz="1200" b="1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21</a:t>
                      </a:r>
                      <a:endParaRPr lang="en-GB" sz="1200" b="1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29</a:t>
                      </a:r>
                      <a:endParaRPr lang="en-GB" sz="1200" b="1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32</a:t>
                      </a:r>
                      <a:endParaRPr lang="en-GB" sz="1200" b="1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Shared-care Level 2+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3</a:t>
                      </a:r>
                      <a:endParaRPr lang="en-GB" sz="1200" b="1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5</a:t>
                      </a:r>
                      <a:endParaRPr lang="en-GB" sz="1200" b="1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16</a:t>
                      </a:r>
                      <a:endParaRPr lang="en-GB" sz="1200" b="1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18</a:t>
                      </a:r>
                      <a:endParaRPr lang="en-GB" sz="1200" b="1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466863"/>
              </p:ext>
            </p:extLst>
          </p:nvPr>
        </p:nvGraphicFramePr>
        <p:xfrm>
          <a:off x="683568" y="3381841"/>
          <a:ext cx="7776864" cy="165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5688632"/>
              </a:tblGrid>
              <a:tr h="239219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Level  of self/shared-care</a:t>
                      </a:r>
                      <a:endParaRPr lang="en-GB" sz="9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Tasks performed</a:t>
                      </a:r>
                      <a:endParaRPr lang="en-GB" sz="9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47821">
                <a:tc>
                  <a:txBody>
                    <a:bodyPr/>
                    <a:lstStyle/>
                    <a:p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 smtClean="0"/>
                        <a:t>BP, pulse,</a:t>
                      </a:r>
                      <a:r>
                        <a:rPr lang="en-GB" sz="900" b="1" baseline="0" dirty="0" smtClean="0"/>
                        <a:t> </a:t>
                      </a:r>
                      <a:r>
                        <a:rPr lang="en-GB" sz="900" b="1" dirty="0" smtClean="0"/>
                        <a:t>temp, weight, oxygen saturations (if appropriate)</a:t>
                      </a:r>
                      <a:r>
                        <a:rPr lang="en-GB" sz="900" b="1" baseline="0" dirty="0" smtClean="0"/>
                        <a:t>, document these.</a:t>
                      </a:r>
                      <a:endParaRPr lang="en-GB" sz="9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2751">
                <a:tc>
                  <a:txBody>
                    <a:bodyPr/>
                    <a:lstStyle/>
                    <a:p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 smtClean="0">
                          <a:solidFill>
                            <a:schemeClr val="tx1"/>
                          </a:solidFill>
                        </a:rPr>
                        <a:t>Level 1, plus preparing table, lining machine, priming</a:t>
                      </a:r>
                      <a:r>
                        <a:rPr lang="en-GB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900" b="1" dirty="0" smtClean="0">
                          <a:solidFill>
                            <a:schemeClr val="tx1"/>
                          </a:solidFill>
                        </a:rPr>
                        <a:t>machine and cleaning arm. </a:t>
                      </a:r>
                      <a:endParaRPr lang="en-GB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1949">
                <a:tc>
                  <a:txBody>
                    <a:bodyPr/>
                    <a:lstStyle/>
                    <a:p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 smtClean="0">
                          <a:solidFill>
                            <a:schemeClr val="tx1"/>
                          </a:solidFill>
                        </a:rPr>
                        <a:t>Level 2, troubleshooting with machine alarms, stripping the machine</a:t>
                      </a:r>
                      <a:r>
                        <a:rPr lang="en-GB" sz="900" b="1" dirty="0" smtClean="0"/>
                        <a:t>.</a:t>
                      </a:r>
                      <a:endParaRPr lang="en-GB" sz="9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GB" sz="900" b="1" dirty="0" smtClean="0">
                          <a:solidFill>
                            <a:schemeClr val="bg1"/>
                          </a:solidFill>
                        </a:rPr>
                        <a:t>4 </a:t>
                      </a:r>
                      <a:endParaRPr lang="en-GB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 smtClean="0">
                          <a:solidFill>
                            <a:schemeClr val="tx1"/>
                          </a:solidFill>
                        </a:rPr>
                        <a:t>Level 3 plus inserting and removing own needles/unlocking or</a:t>
                      </a:r>
                      <a:r>
                        <a:rPr lang="en-GB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900" b="1" dirty="0" smtClean="0">
                          <a:solidFill>
                            <a:schemeClr val="tx1"/>
                          </a:solidFill>
                        </a:rPr>
                        <a:t>locking</a:t>
                      </a:r>
                      <a:r>
                        <a:rPr lang="en-GB" sz="900" b="1" baseline="0" dirty="0" smtClean="0">
                          <a:solidFill>
                            <a:schemeClr val="tx1"/>
                          </a:solidFill>
                        </a:rPr>
                        <a:t> central venous catheter, connecting and disconnecting to access and documenting the full dialysis session</a:t>
                      </a:r>
                      <a:endParaRPr lang="en-GB" sz="900" b="1" baseline="0" dirty="0" smtClean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910482"/>
              </p:ext>
            </p:extLst>
          </p:nvPr>
        </p:nvGraphicFramePr>
        <p:xfrm>
          <a:off x="14708" y="897564"/>
          <a:ext cx="5133357" cy="22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4347" y="1045809"/>
            <a:ext cx="172540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 smtClean="0">
                <a:solidFill>
                  <a:srgbClr val="00B050"/>
                </a:solidFill>
              </a:rPr>
              <a:t>ShC</a:t>
            </a:r>
            <a:r>
              <a:rPr lang="en-GB" sz="1200" b="1" dirty="0">
                <a:solidFill>
                  <a:prstClr val="black"/>
                </a:solidFill>
              </a:rPr>
              <a:t> </a:t>
            </a:r>
            <a:r>
              <a:rPr lang="en-GB" sz="1200" b="1" dirty="0" smtClean="0">
                <a:solidFill>
                  <a:prstClr val="black"/>
                </a:solidFill>
              </a:rPr>
              <a:t>   </a:t>
            </a:r>
            <a:r>
              <a:rPr lang="en-GB" sz="1200" b="1" dirty="0" smtClean="0">
                <a:solidFill>
                  <a:srgbClr val="C00000"/>
                </a:solidFill>
              </a:rPr>
              <a:t>Self Care   </a:t>
            </a:r>
            <a:r>
              <a:rPr lang="en-GB" sz="12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Home</a:t>
            </a:r>
            <a:r>
              <a:rPr lang="en-GB" sz="1200" dirty="0" smtClean="0">
                <a:solidFill>
                  <a:prstClr val="black"/>
                </a:solidFill>
              </a:rPr>
              <a:t> 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962798"/>
            <a:ext cx="4248472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white"/>
                </a:solidFill>
              </a:rPr>
              <a:t>2015                       2016                        2017                        2018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528" y="411518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Home Therapies Data - 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North West Regional </a:t>
            </a:r>
            <a:r>
              <a:rPr lang="en-GB" dirty="0" smtClean="0"/>
              <a:t>Day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	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 smtClean="0"/>
              <a:t>Retha Steenkamp</a:t>
            </a:r>
          </a:p>
          <a:p>
            <a:pPr algn="l"/>
            <a:r>
              <a:rPr lang="en-GB" dirty="0" smtClean="0"/>
              <a:t>Head of Operations UKRR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4103058"/>
            <a:ext cx="1296144" cy="10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35546"/>
            <a:ext cx="8712968" cy="426647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/>
              <a:t>Lack of confidence </a:t>
            </a:r>
            <a:r>
              <a:rPr lang="en-US" sz="1600" dirty="0"/>
              <a:t>(in their own ability to train or with regards to their health status</a:t>
            </a:r>
            <a:r>
              <a:rPr lang="en-US" sz="1600" dirty="0" smtClean="0"/>
              <a:t>) 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/>
              <a:t>Change not necessary:</a:t>
            </a:r>
            <a:r>
              <a:rPr lang="en-US" sz="1600" dirty="0" smtClean="0"/>
              <a:t> Happy </a:t>
            </a:r>
            <a:r>
              <a:rPr lang="en-US" sz="1600" dirty="0"/>
              <a:t>where they are and with </a:t>
            </a:r>
            <a:r>
              <a:rPr lang="en-US" sz="1600" dirty="0" smtClean="0"/>
              <a:t>the present </a:t>
            </a:r>
            <a:r>
              <a:rPr lang="en-US" sz="1600" dirty="0"/>
              <a:t>care </a:t>
            </a:r>
            <a:r>
              <a:rPr lang="en-US" sz="1600" dirty="0" smtClean="0"/>
              <a:t>provided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/>
              <a:t>Concerns </a:t>
            </a:r>
            <a:r>
              <a:rPr lang="en-US" sz="1600" b="1" dirty="0"/>
              <a:t>for </a:t>
            </a:r>
            <a:r>
              <a:rPr lang="en-US" sz="1600" b="1" dirty="0" smtClean="0"/>
              <a:t>safety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/>
              <a:t>Needling fears</a:t>
            </a:r>
            <a:endParaRPr lang="en-US" sz="1600" b="1" dirty="0"/>
          </a:p>
          <a:p>
            <a:pPr eaLnBrk="1" hangingPunct="1">
              <a:lnSpc>
                <a:spcPct val="110000"/>
              </a:lnSpc>
            </a:pPr>
            <a:r>
              <a:rPr lang="en-US" sz="1600" b="1" dirty="0" smtClean="0"/>
              <a:t>Logistics/Convenience: </a:t>
            </a:r>
            <a:r>
              <a:rPr lang="en-US" sz="1600" dirty="0" smtClean="0"/>
              <a:t>Travelling </a:t>
            </a:r>
            <a:r>
              <a:rPr lang="en-US" sz="1600" dirty="0"/>
              <a:t>to </a:t>
            </a:r>
            <a:r>
              <a:rPr lang="en-US" sz="1600" dirty="0" smtClean="0"/>
              <a:t>the </a:t>
            </a:r>
            <a:r>
              <a:rPr lang="en-US" sz="1600" dirty="0"/>
              <a:t>training </a:t>
            </a:r>
            <a:r>
              <a:rPr lang="en-US" sz="1600" dirty="0" smtClean="0"/>
              <a:t>unit. No </a:t>
            </a:r>
            <a:r>
              <a:rPr lang="en-US" sz="1600" dirty="0"/>
              <a:t>late shift available for </a:t>
            </a:r>
            <a:r>
              <a:rPr lang="en-US" sz="1600" dirty="0" smtClean="0"/>
              <a:t>training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b="1" dirty="0" smtClean="0"/>
              <a:t>Home circumstances:</a:t>
            </a:r>
            <a:r>
              <a:rPr lang="en-US" sz="1600" dirty="0" smtClean="0"/>
              <a:t> </a:t>
            </a:r>
            <a:r>
              <a:rPr lang="en-US" sz="1600" dirty="0"/>
              <a:t>No room, Social and personal/relationship </a:t>
            </a:r>
            <a:r>
              <a:rPr lang="en-US" sz="1600" dirty="0" smtClean="0"/>
              <a:t>issues</a:t>
            </a:r>
            <a:endParaRPr lang="en-US" sz="1600" dirty="0"/>
          </a:p>
          <a:p>
            <a:pPr eaLnBrk="1" hangingPunct="1">
              <a:lnSpc>
                <a:spcPct val="110000"/>
              </a:lnSpc>
            </a:pPr>
            <a:r>
              <a:rPr lang="en-US" sz="1600" b="1" dirty="0" smtClean="0"/>
              <a:t>Misconceptions (Patients and staff)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Spare room required at home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Lone dx not allowed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AVF required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Can’t have home dx if got other health problems/co-morbidities</a:t>
            </a:r>
          </a:p>
          <a:p>
            <a:pPr eaLnBrk="1" hangingPunct="1">
              <a:lnSpc>
                <a:spcPct val="110000"/>
              </a:lnSpc>
            </a:pPr>
            <a:endParaRPr lang="en-US" sz="1800" dirty="0"/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sz="2400" dirty="0"/>
          </a:p>
        </p:txBody>
      </p:sp>
      <p:sp>
        <p:nvSpPr>
          <p:cNvPr id="5123" name="Freeform 5"/>
          <p:cNvSpPr>
            <a:spLocks/>
          </p:cNvSpPr>
          <p:nvPr/>
        </p:nvSpPr>
        <p:spPr bwMode="auto">
          <a:xfrm>
            <a:off x="2051052" y="97008"/>
            <a:ext cx="7083425" cy="527447"/>
          </a:xfrm>
          <a:custGeom>
            <a:avLst/>
            <a:gdLst>
              <a:gd name="T0" fmla="*/ 7083425 w 4724"/>
              <a:gd name="T1" fmla="*/ 0 h 473"/>
              <a:gd name="T2" fmla="*/ 145447 w 4724"/>
              <a:gd name="T3" fmla="*/ 0 h 473"/>
              <a:gd name="T4" fmla="*/ 0 w 4724"/>
              <a:gd name="T5" fmla="*/ 703263 h 473"/>
              <a:gd name="T6" fmla="*/ 7083425 w 4724"/>
              <a:gd name="T7" fmla="*/ 703263 h 473"/>
              <a:gd name="T8" fmla="*/ 7083425 w 4724"/>
              <a:gd name="T9" fmla="*/ 0 h 4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24" h="473">
                <a:moveTo>
                  <a:pt x="4724" y="0"/>
                </a:moveTo>
                <a:lnTo>
                  <a:pt x="97" y="0"/>
                </a:lnTo>
                <a:lnTo>
                  <a:pt x="0" y="473"/>
                </a:lnTo>
                <a:lnTo>
                  <a:pt x="4724" y="473"/>
                </a:lnTo>
                <a:lnTo>
                  <a:pt x="4724" y="0"/>
                </a:lnTo>
                <a:close/>
              </a:path>
            </a:pathLst>
          </a:custGeom>
          <a:solidFill>
            <a:srgbClr val="A22C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</a:t>
            </a:r>
            <a:r>
              <a:rPr lang="en-GB" sz="3200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Barriers and Biases </a:t>
            </a:r>
            <a:r>
              <a:rPr lang="en-GB" sz="3200" b="1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– </a:t>
            </a:r>
            <a:r>
              <a:rPr lang="en-GB" sz="3200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Main </a:t>
            </a:r>
            <a:r>
              <a:rPr lang="en-GB" sz="3200" b="1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themes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76"/>
            <a:ext cx="2038351" cy="55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4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reeform 5"/>
          <p:cNvSpPr>
            <a:spLocks/>
          </p:cNvSpPr>
          <p:nvPr/>
        </p:nvSpPr>
        <p:spPr bwMode="auto">
          <a:xfrm>
            <a:off x="2060576" y="276239"/>
            <a:ext cx="7083425" cy="527447"/>
          </a:xfrm>
          <a:custGeom>
            <a:avLst/>
            <a:gdLst>
              <a:gd name="T0" fmla="*/ 7083425 w 4724"/>
              <a:gd name="T1" fmla="*/ 0 h 473"/>
              <a:gd name="T2" fmla="*/ 145447 w 4724"/>
              <a:gd name="T3" fmla="*/ 0 h 473"/>
              <a:gd name="T4" fmla="*/ 0 w 4724"/>
              <a:gd name="T5" fmla="*/ 703263 h 473"/>
              <a:gd name="T6" fmla="*/ 7083425 w 4724"/>
              <a:gd name="T7" fmla="*/ 703263 h 473"/>
              <a:gd name="T8" fmla="*/ 7083425 w 4724"/>
              <a:gd name="T9" fmla="*/ 0 h 4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24" h="473">
                <a:moveTo>
                  <a:pt x="4724" y="0"/>
                </a:moveTo>
                <a:lnTo>
                  <a:pt x="97" y="0"/>
                </a:lnTo>
                <a:lnTo>
                  <a:pt x="0" y="473"/>
                </a:lnTo>
                <a:lnTo>
                  <a:pt x="4724" y="473"/>
                </a:lnTo>
                <a:lnTo>
                  <a:pt x="4724" y="0"/>
                </a:lnTo>
                <a:close/>
              </a:path>
            </a:pathLst>
          </a:custGeom>
          <a:solidFill>
            <a:srgbClr val="A22C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914400" lvl="2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 Summarising  My </a:t>
            </a:r>
            <a:r>
              <a:rPr lang="en-GB" sz="3200" b="1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Role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4"/>
            <a:ext cx="2038351" cy="55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856984" cy="3672408"/>
          </a:xfrm>
        </p:spPr>
        <p:txBody>
          <a:bodyPr>
            <a:normAutofit fontScale="25000" lnSpcReduction="20000"/>
          </a:bodyPr>
          <a:lstStyle/>
          <a:p>
            <a:r>
              <a:rPr lang="en-GB" sz="6400" dirty="0"/>
              <a:t>Developed a bespoke database to characterise patient </a:t>
            </a:r>
            <a:r>
              <a:rPr lang="en-GB" sz="6400" dirty="0" smtClean="0"/>
              <a:t>phenotype</a:t>
            </a:r>
            <a:r>
              <a:rPr lang="en-GB" sz="6400" dirty="0"/>
              <a:t> </a:t>
            </a:r>
            <a:r>
              <a:rPr lang="en-GB" sz="6400" dirty="0" smtClean="0"/>
              <a:t>&amp; preferences</a:t>
            </a:r>
            <a:endParaRPr lang="en-GB" sz="6400" dirty="0"/>
          </a:p>
          <a:p>
            <a:endParaRPr lang="en-GB" sz="6400" dirty="0"/>
          </a:p>
          <a:p>
            <a:r>
              <a:rPr lang="en-GB" sz="6400" dirty="0"/>
              <a:t>One to one patient contact across the network</a:t>
            </a:r>
          </a:p>
          <a:p>
            <a:endParaRPr lang="en-GB" sz="6400" dirty="0"/>
          </a:p>
          <a:p>
            <a:r>
              <a:rPr lang="en-GB" sz="6400" dirty="0"/>
              <a:t>Provide education around home </a:t>
            </a:r>
            <a:r>
              <a:rPr lang="en-GB" sz="6400" dirty="0" smtClean="0"/>
              <a:t>dialysis</a:t>
            </a:r>
            <a:endParaRPr lang="en-GB" sz="6400" dirty="0"/>
          </a:p>
          <a:p>
            <a:endParaRPr lang="en-GB" sz="6400" dirty="0"/>
          </a:p>
          <a:p>
            <a:r>
              <a:rPr lang="en-GB" sz="6400" dirty="0"/>
              <a:t>Troubleshooting barriers at a patient </a:t>
            </a:r>
            <a:r>
              <a:rPr lang="en-GB" sz="6400" dirty="0" smtClean="0"/>
              <a:t>level (Myths </a:t>
            </a:r>
            <a:r>
              <a:rPr lang="en-GB" sz="6400" dirty="0"/>
              <a:t>and </a:t>
            </a:r>
            <a:r>
              <a:rPr lang="en-GB" sz="6400" dirty="0" smtClean="0"/>
              <a:t>Facts</a:t>
            </a:r>
            <a:r>
              <a:rPr lang="en-GB" sz="6400" dirty="0"/>
              <a:t>)</a:t>
            </a:r>
          </a:p>
          <a:p>
            <a:endParaRPr lang="en-GB" sz="6400" dirty="0"/>
          </a:p>
          <a:p>
            <a:r>
              <a:rPr lang="en-GB" sz="6400" dirty="0"/>
              <a:t>Guide patients through the </a:t>
            </a:r>
            <a:r>
              <a:rPr lang="en-GB" sz="6400" dirty="0" smtClean="0"/>
              <a:t>Decision </a:t>
            </a:r>
            <a:r>
              <a:rPr lang="en-GB" sz="6400" dirty="0"/>
              <a:t>making process </a:t>
            </a:r>
            <a:r>
              <a:rPr lang="en-GB" sz="6400" dirty="0" smtClean="0"/>
              <a:t>[Transition to Training and discharge]</a:t>
            </a:r>
          </a:p>
          <a:p>
            <a:pPr marL="0" indent="0">
              <a:buNone/>
            </a:pPr>
            <a:r>
              <a:rPr lang="en-GB" sz="6400" dirty="0" smtClean="0"/>
              <a:t> </a:t>
            </a:r>
          </a:p>
          <a:p>
            <a:r>
              <a:rPr lang="en-GB" sz="6400" dirty="0" smtClean="0"/>
              <a:t>Support to unit nursing teams for shared-care and the </a:t>
            </a:r>
            <a:r>
              <a:rPr lang="en-GB" sz="6400" dirty="0" err="1"/>
              <a:t>S</a:t>
            </a:r>
            <a:r>
              <a:rPr lang="en-GB" sz="6400" dirty="0" err="1" smtClean="0"/>
              <a:t>hareHD</a:t>
            </a:r>
            <a:r>
              <a:rPr lang="en-GB" sz="6400" dirty="0" smtClean="0"/>
              <a:t> initiative</a:t>
            </a:r>
            <a:endParaRPr lang="en-GB" sz="6400" dirty="0"/>
          </a:p>
          <a:p>
            <a:endParaRPr lang="en-GB" sz="6400" dirty="0"/>
          </a:p>
          <a:p>
            <a:r>
              <a:rPr lang="en-GB" sz="6400" dirty="0"/>
              <a:t>Handover to the home teams </a:t>
            </a:r>
            <a:r>
              <a:rPr lang="en-GB" sz="6400" dirty="0" smtClean="0"/>
              <a:t>customised </a:t>
            </a:r>
            <a:r>
              <a:rPr lang="en-GB" sz="6400" dirty="0"/>
              <a:t>to individual preferences</a:t>
            </a:r>
          </a:p>
          <a:p>
            <a:endParaRPr lang="en-GB" sz="6400" dirty="0"/>
          </a:p>
          <a:p>
            <a:r>
              <a:rPr lang="en-GB" sz="6400" dirty="0"/>
              <a:t>R</a:t>
            </a:r>
            <a:r>
              <a:rPr lang="en-GB" sz="6400" dirty="0" smtClean="0"/>
              <a:t>eporting </a:t>
            </a:r>
            <a:r>
              <a:rPr lang="en-GB" sz="6400" dirty="0"/>
              <a:t>of data </a:t>
            </a:r>
            <a:r>
              <a:rPr lang="en-GB" sz="6400" dirty="0" smtClean="0"/>
              <a:t>to </a:t>
            </a:r>
            <a:r>
              <a:rPr lang="en-GB" sz="6400" dirty="0"/>
              <a:t>S</a:t>
            </a:r>
            <a:r>
              <a:rPr lang="en-GB" sz="6400" dirty="0" smtClean="0"/>
              <a:t>enior </a:t>
            </a:r>
            <a:r>
              <a:rPr lang="en-GB" sz="6400" dirty="0"/>
              <a:t>management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1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80187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2800" dirty="0"/>
          </a:p>
        </p:txBody>
      </p:sp>
      <p:sp>
        <p:nvSpPr>
          <p:cNvPr id="5123" name="Freeform 5"/>
          <p:cNvSpPr>
            <a:spLocks/>
          </p:cNvSpPr>
          <p:nvPr/>
        </p:nvSpPr>
        <p:spPr bwMode="auto">
          <a:xfrm>
            <a:off x="2038352" y="247650"/>
            <a:ext cx="7083425" cy="527447"/>
          </a:xfrm>
          <a:custGeom>
            <a:avLst/>
            <a:gdLst>
              <a:gd name="T0" fmla="*/ 7083425 w 4724"/>
              <a:gd name="T1" fmla="*/ 0 h 473"/>
              <a:gd name="T2" fmla="*/ 145447 w 4724"/>
              <a:gd name="T3" fmla="*/ 0 h 473"/>
              <a:gd name="T4" fmla="*/ 0 w 4724"/>
              <a:gd name="T5" fmla="*/ 703263 h 473"/>
              <a:gd name="T6" fmla="*/ 7083425 w 4724"/>
              <a:gd name="T7" fmla="*/ 703263 h 473"/>
              <a:gd name="T8" fmla="*/ 7083425 w 4724"/>
              <a:gd name="T9" fmla="*/ 0 h 4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24" h="473">
                <a:moveTo>
                  <a:pt x="4724" y="0"/>
                </a:moveTo>
                <a:lnTo>
                  <a:pt x="97" y="0"/>
                </a:lnTo>
                <a:lnTo>
                  <a:pt x="0" y="473"/>
                </a:lnTo>
                <a:lnTo>
                  <a:pt x="4724" y="473"/>
                </a:lnTo>
                <a:lnTo>
                  <a:pt x="4724" y="0"/>
                </a:lnTo>
                <a:close/>
              </a:path>
            </a:pathLst>
          </a:custGeom>
          <a:solidFill>
            <a:srgbClr val="A22C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  ICHD.. to </a:t>
            </a:r>
            <a:r>
              <a:rPr lang="en-GB" sz="3200" b="1" dirty="0" err="1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ShC</a:t>
            </a:r>
            <a:r>
              <a:rPr lang="en-GB" sz="3200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 HD.. to HHD</a:t>
            </a:r>
            <a:endParaRPr lang="en-GB" sz="3200" b="1" i="1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4"/>
            <a:ext cx="2038351" cy="55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79300"/>
            <a:ext cx="5660758" cy="310590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5364088" y="806883"/>
            <a:ext cx="3600400" cy="2659367"/>
          </a:xfrm>
          <a:prstGeom prst="wedgeEllipseCallout">
            <a:avLst>
              <a:gd name="adj1" fmla="val -78821"/>
              <a:gd name="adj2" fmla="val 75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i="1" dirty="0">
                <a:solidFill>
                  <a:prstClr val="black"/>
                </a:solidFill>
              </a:rPr>
              <a:t>“I was on regular hospital dialysis for 2 ½ years. I then did shared-care on my unit. This gave me confidence to change to home dialysis. I can now fit the dialysis around my life. I feel better and healthier on home dialysis</a:t>
            </a:r>
            <a:r>
              <a:rPr lang="en-GB" sz="1400" b="1" i="1" dirty="0">
                <a:solidFill>
                  <a:prstClr val="black"/>
                </a:solidFill>
              </a:rPr>
              <a:t>”</a:t>
            </a:r>
            <a:endParaRPr lang="en-GB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Take </a:t>
            </a:r>
            <a:r>
              <a:rPr lang="en-GB" dirty="0"/>
              <a:t>h</a:t>
            </a:r>
            <a:r>
              <a:rPr lang="en-GB" dirty="0" smtClean="0"/>
              <a:t>ome message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9582"/>
            <a:ext cx="6948264" cy="349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8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Home dialysis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Breakout session</a:t>
            </a:r>
          </a:p>
        </p:txBody>
      </p:sp>
    </p:spTree>
    <p:extLst>
      <p:ext uri="{BB962C8B-B14F-4D97-AF65-F5344CB8AC3E}">
        <p14:creationId xmlns:p14="http://schemas.microsoft.com/office/powerpoint/2010/main" val="2337531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want to think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the challenge</a:t>
            </a:r>
          </a:p>
          <a:p>
            <a:endParaRPr lang="en-GB" dirty="0"/>
          </a:p>
          <a:p>
            <a:pPr lvl="1"/>
            <a:r>
              <a:rPr lang="en-GB" dirty="0"/>
              <a:t>Diagnostics</a:t>
            </a:r>
          </a:p>
          <a:p>
            <a:pPr lvl="2"/>
            <a:r>
              <a:rPr lang="en-GB" dirty="0"/>
              <a:t>Do we know why we are where we are?</a:t>
            </a:r>
          </a:p>
          <a:p>
            <a:pPr lvl="2"/>
            <a:r>
              <a:rPr lang="en-GB" dirty="0"/>
              <a:t>What should we measure?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Can we identify aspects of practice to generate change?</a:t>
            </a:r>
          </a:p>
          <a:p>
            <a:pPr lvl="2"/>
            <a:r>
              <a:rPr lang="en-GB" dirty="0"/>
              <a:t>What do we do well?</a:t>
            </a:r>
          </a:p>
          <a:p>
            <a:pPr lvl="2"/>
            <a:r>
              <a:rPr lang="en-GB" dirty="0"/>
              <a:t>Where can we learn from?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How do we do it?</a:t>
            </a:r>
          </a:p>
        </p:txBody>
      </p:sp>
    </p:spTree>
    <p:extLst>
      <p:ext uri="{BB962C8B-B14F-4D97-AF65-F5344CB8AC3E}">
        <p14:creationId xmlns:p14="http://schemas.microsoft.com/office/powerpoint/2010/main" val="449615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 now?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43" y="1669774"/>
            <a:ext cx="2579204" cy="25941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EBE0B19-072B-4F4F-973B-61DF36DE256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8880151"/>
              </p:ext>
            </p:extLst>
          </p:nvPr>
        </p:nvGraphicFramePr>
        <p:xfrm>
          <a:off x="4629150" y="1368427"/>
          <a:ext cx="388620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0550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 about patient flow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664" y="1379899"/>
            <a:ext cx="3886200" cy="3263504"/>
          </a:xfrm>
        </p:spPr>
        <p:txBody>
          <a:bodyPr/>
          <a:lstStyle/>
          <a:p>
            <a:r>
              <a:rPr lang="en-GB" dirty="0"/>
              <a:t>Selection</a:t>
            </a:r>
          </a:p>
          <a:p>
            <a:endParaRPr lang="en-GB" dirty="0"/>
          </a:p>
          <a:p>
            <a:r>
              <a:rPr lang="en-GB" dirty="0"/>
              <a:t>Initiation</a:t>
            </a:r>
          </a:p>
          <a:p>
            <a:endParaRPr lang="en-GB" dirty="0"/>
          </a:p>
          <a:p>
            <a:r>
              <a:rPr lang="en-GB" dirty="0"/>
              <a:t>Maintenance</a:t>
            </a:r>
          </a:p>
          <a:p>
            <a:endParaRPr lang="en-GB" dirty="0"/>
          </a:p>
          <a:p>
            <a:r>
              <a:rPr lang="en-GB" dirty="0"/>
              <a:t>Drop out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2778551"/>
              </p:ext>
            </p:extLst>
          </p:nvPr>
        </p:nvGraphicFramePr>
        <p:xfrm>
          <a:off x="1019909" y="1037502"/>
          <a:ext cx="3027130" cy="3288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411023"/>
            <a:ext cx="138564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7640" y="4517895"/>
            <a:ext cx="4588436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x-none" altLang="x-none" sz="9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Figure 4 PD pathway adapted from Perit Dial Int. 2013 May-Jun;33(3):233-41.</a:t>
            </a:r>
            <a:endParaRPr lang="en-GB" altLang="x-none" sz="9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defTabSz="685800" eaLnBrk="0" hangingPunct="0"/>
            <a:r>
              <a:rPr lang="x-none" altLang="x-none" sz="9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doi: 10.3747/pdi.2012.00119.Peritoneal dialysis and the process of modality selection. </a:t>
            </a:r>
            <a:endParaRPr lang="en-GB" altLang="x-none" sz="9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defTabSz="685800" eaLnBrk="0" hangingPunct="0"/>
            <a:r>
              <a:rPr lang="x-none" altLang="x-none" sz="9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Blake PG, Quinn RR, Oliver MJ.</a:t>
            </a:r>
          </a:p>
        </p:txBody>
      </p:sp>
    </p:spTree>
    <p:extLst>
      <p:ext uri="{BB962C8B-B14F-4D97-AF65-F5344CB8AC3E}">
        <p14:creationId xmlns:p14="http://schemas.microsoft.com/office/powerpoint/2010/main" val="232719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86469" y="482601"/>
            <a:ext cx="5571065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5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05"/>
    </mc:Choice>
    <mc:Fallback xmlns="">
      <p:transition spd="slow" advTm="3050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structure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‘Co production’ </a:t>
            </a:r>
            <a:r>
              <a:rPr lang="mr-IN" dirty="0"/>
              <a:t>–</a:t>
            </a:r>
            <a:r>
              <a:rPr lang="en-GB" dirty="0"/>
              <a:t> patients involved at the start and at every level</a:t>
            </a:r>
          </a:p>
          <a:p>
            <a:endParaRPr lang="en-GB" dirty="0"/>
          </a:p>
          <a:p>
            <a:r>
              <a:rPr lang="en-GB" dirty="0"/>
              <a:t>A regional team to coordinate the work, representative of the region</a:t>
            </a:r>
          </a:p>
          <a:p>
            <a:endParaRPr lang="en-GB" dirty="0"/>
          </a:p>
          <a:p>
            <a:r>
              <a:rPr lang="en-GB" dirty="0"/>
              <a:t>Each centre to form a project team</a:t>
            </a:r>
          </a:p>
          <a:p>
            <a:endParaRPr lang="en-GB" dirty="0"/>
          </a:p>
          <a:p>
            <a:r>
              <a:rPr lang="en-GB" dirty="0"/>
              <a:t>Support from </a:t>
            </a:r>
            <a:r>
              <a:rPr lang="en-GB" dirty="0" err="1"/>
              <a:t>KQuIP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Project management, expertise, measurement</a:t>
            </a:r>
          </a:p>
        </p:txBody>
      </p:sp>
    </p:spTree>
    <p:extLst>
      <p:ext uri="{BB962C8B-B14F-4D97-AF65-F5344CB8AC3E}">
        <p14:creationId xmlns:p14="http://schemas.microsoft.com/office/powerpoint/2010/main" val="124454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507040"/>
            <a:ext cx="755576" cy="60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4" y="148193"/>
            <a:ext cx="8353425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dirty="0" smtClean="0">
                <a:solidFill>
                  <a:sysClr val="windowText" lastClr="000000"/>
                </a:solidFill>
              </a:rPr>
              <a:t>Percentage of prevalent dialysis patients by modality, 2011 and 2016</a:t>
            </a:r>
            <a:endParaRPr lang="en-GB" altLang="en-US" sz="4000" dirty="0" smtClean="0">
              <a:solidFill>
                <a:srgbClr val="777777"/>
              </a:solidFill>
              <a:cs typeface="Calibri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549116"/>
              </p:ext>
            </p:extLst>
          </p:nvPr>
        </p:nvGraphicFramePr>
        <p:xfrm>
          <a:off x="773325" y="937943"/>
          <a:ext cx="7992887" cy="3858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51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project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Research and discovery</a:t>
            </a:r>
          </a:p>
          <a:p>
            <a:pPr lvl="1"/>
            <a:r>
              <a:rPr lang="en-GB" dirty="0"/>
              <a:t>Consider barriers and evidence</a:t>
            </a:r>
          </a:p>
          <a:p>
            <a:pPr lvl="1"/>
            <a:endParaRPr lang="en-GB" dirty="0"/>
          </a:p>
          <a:p>
            <a:r>
              <a:rPr lang="en-GB" dirty="0"/>
              <a:t>Consider solutions and ideas</a:t>
            </a:r>
          </a:p>
          <a:p>
            <a:pPr lvl="1"/>
            <a:r>
              <a:rPr lang="en-GB" dirty="0"/>
              <a:t>Long list</a:t>
            </a:r>
          </a:p>
          <a:p>
            <a:pPr lvl="1"/>
            <a:r>
              <a:rPr lang="en-GB" dirty="0"/>
              <a:t>Short list</a:t>
            </a:r>
          </a:p>
          <a:p>
            <a:pPr lvl="1"/>
            <a:endParaRPr lang="en-GB" dirty="0"/>
          </a:p>
          <a:p>
            <a:r>
              <a:rPr lang="en-GB" dirty="0"/>
              <a:t>Test ideas</a:t>
            </a:r>
          </a:p>
          <a:p>
            <a:pPr lvl="1"/>
            <a:r>
              <a:rPr lang="en-GB" dirty="0"/>
              <a:t>Test, evaluate, share</a:t>
            </a:r>
          </a:p>
          <a:p>
            <a:pPr lvl="1"/>
            <a:endParaRPr lang="en-GB" dirty="0"/>
          </a:p>
          <a:p>
            <a:r>
              <a:rPr lang="en-GB" dirty="0"/>
              <a:t>Review and report then repeat process</a:t>
            </a:r>
          </a:p>
        </p:txBody>
      </p:sp>
    </p:spTree>
    <p:extLst>
      <p:ext uri="{BB962C8B-B14F-4D97-AF65-F5344CB8AC3E}">
        <p14:creationId xmlns:p14="http://schemas.microsoft.com/office/powerpoint/2010/main" val="1389829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Content Placeholder 6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r="5225"/>
          <a:stretch/>
        </p:blipFill>
        <p:spPr bwMode="auto">
          <a:xfrm>
            <a:off x="16" y="12"/>
            <a:ext cx="3479785" cy="5143493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479800" y="0"/>
            <a:ext cx="5664200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455" y="273843"/>
            <a:ext cx="4629150" cy="137160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Your task: think about the change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02455" y="1741932"/>
            <a:ext cx="4629150" cy="2894076"/>
          </a:xfrm>
        </p:spPr>
        <p:txBody>
          <a:bodyPr vert="horz" lIns="68580" tIns="34290" rIns="68580" bIns="34290" rtlCol="0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For each of the elements of the change model consider what you need to do, within your </a:t>
            </a:r>
            <a:r>
              <a:rPr lang="en-US" sz="1800" dirty="0" err="1">
                <a:solidFill>
                  <a:schemeClr val="bg1"/>
                </a:solidFill>
              </a:rPr>
              <a:t>centre</a:t>
            </a:r>
            <a:r>
              <a:rPr lang="en-US" sz="1800" dirty="0">
                <a:solidFill>
                  <a:schemeClr val="bg1"/>
                </a:solidFill>
              </a:rPr>
              <a:t> and across the region.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Concentrate on measurement, leadership and how you will engage and spread across the region and within your service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Metrics – process, outcomes, balancing measures</a:t>
            </a:r>
          </a:p>
        </p:txBody>
      </p:sp>
    </p:spTree>
    <p:extLst>
      <p:ext uri="{BB962C8B-B14F-4D97-AF65-F5344CB8AC3E}">
        <p14:creationId xmlns:p14="http://schemas.microsoft.com/office/powerpoint/2010/main" val="404074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KQuIP/UKRR Regional Day</a:t>
            </a:r>
            <a:endParaRPr lang="en-GB" b="0" dirty="0"/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North West </a:t>
            </a:r>
            <a:endParaRPr lang="en-GB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GB" sz="1400" dirty="0" smtClean="0">
                <a:solidFill>
                  <a:schemeClr val="bg1"/>
                </a:solidFill>
              </a:rPr>
              <a:t>12:30 – 13.20 </a:t>
            </a:r>
            <a:endParaRPr lang="en-GB" sz="1400" dirty="0">
              <a:solidFill>
                <a:schemeClr val="bg1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bg1"/>
                </a:solidFill>
              </a:rPr>
              <a:t>Group </a:t>
            </a:r>
            <a:r>
              <a:rPr lang="en-GB" sz="1400" dirty="0">
                <a:solidFill>
                  <a:schemeClr val="bg1"/>
                </a:solidFill>
              </a:rPr>
              <a:t>Work – Review of </a:t>
            </a:r>
            <a:r>
              <a:rPr lang="en-GB" sz="1400" dirty="0" smtClean="0">
                <a:solidFill>
                  <a:schemeClr val="bg1"/>
                </a:solidFill>
              </a:rPr>
              <a:t>Home Therapies data </a:t>
            </a:r>
            <a:r>
              <a:rPr lang="en-GB" sz="1400" dirty="0">
                <a:solidFill>
                  <a:schemeClr val="bg1"/>
                </a:solidFill>
              </a:rPr>
              <a:t>locally</a:t>
            </a:r>
          </a:p>
        </p:txBody>
      </p:sp>
    </p:spTree>
    <p:extLst>
      <p:ext uri="{BB962C8B-B14F-4D97-AF65-F5344CB8AC3E}">
        <p14:creationId xmlns:p14="http://schemas.microsoft.com/office/powerpoint/2010/main" val="30963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47664" y="483519"/>
            <a:ext cx="6192382" cy="3230498"/>
          </a:xfrm>
        </p:spPr>
        <p:txBody>
          <a:bodyPr/>
          <a:lstStyle/>
          <a:p>
            <a:r>
              <a:rPr lang="en-GB" dirty="0" smtClean="0"/>
              <a:t>KQuIP/UKRR Regional Day</a:t>
            </a:r>
            <a:endParaRPr lang="en-GB" b="0" dirty="0"/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North West </a:t>
            </a:r>
            <a:endParaRPr lang="en-GB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GB" sz="1400" dirty="0" smtClean="0">
                <a:solidFill>
                  <a:schemeClr val="bg1"/>
                </a:solidFill>
              </a:rPr>
              <a:t>Group </a:t>
            </a:r>
            <a:r>
              <a:rPr lang="en-GB" sz="1400" dirty="0">
                <a:solidFill>
                  <a:schemeClr val="bg1"/>
                </a:solidFill>
              </a:rPr>
              <a:t>Work </a:t>
            </a:r>
            <a:r>
              <a:rPr lang="en-GB" sz="1400" dirty="0" smtClean="0">
                <a:solidFill>
                  <a:schemeClr val="bg1"/>
                </a:solidFill>
              </a:rPr>
              <a:t>Questions </a:t>
            </a:r>
            <a:r>
              <a:rPr lang="en-GB" sz="1400" dirty="0">
                <a:solidFill>
                  <a:schemeClr val="bg1"/>
                </a:solidFill>
              </a:rPr>
              <a:t>for Consideration</a:t>
            </a:r>
            <a:r>
              <a:rPr lang="en-GB" sz="1400" dirty="0" smtClean="0">
                <a:solidFill>
                  <a:schemeClr val="bg1"/>
                </a:solidFill>
              </a:rPr>
              <a:t>: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bg1"/>
                </a:solidFill>
              </a:rPr>
              <a:t>What </a:t>
            </a:r>
            <a:r>
              <a:rPr lang="en-GB" sz="1400" dirty="0">
                <a:solidFill>
                  <a:schemeClr val="bg1"/>
                </a:solidFill>
              </a:rPr>
              <a:t>is the data telling us, what works well and what are the important issue’s to address?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bg1"/>
                </a:solidFill>
              </a:rPr>
              <a:t>Do </a:t>
            </a:r>
            <a:r>
              <a:rPr lang="en-GB" sz="1400" dirty="0">
                <a:solidFill>
                  <a:schemeClr val="bg1"/>
                </a:solidFill>
              </a:rPr>
              <a:t>we need any more data? What are the barriers?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bg1"/>
                </a:solidFill>
              </a:rPr>
              <a:t>Have </a:t>
            </a:r>
            <a:r>
              <a:rPr lang="en-GB" sz="1400" dirty="0">
                <a:solidFill>
                  <a:schemeClr val="bg1"/>
                </a:solidFill>
              </a:rPr>
              <a:t>we any examples of interventions that worked and where is the evidence? 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bg1"/>
                </a:solidFill>
              </a:rPr>
              <a:t>What </a:t>
            </a:r>
            <a:r>
              <a:rPr lang="en-GB" sz="1400" dirty="0">
                <a:solidFill>
                  <a:schemeClr val="bg1"/>
                </a:solidFill>
              </a:rPr>
              <a:t>are the next steps?</a:t>
            </a:r>
          </a:p>
          <a:p>
            <a:pPr lvl="1"/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KQuIP/UKRR Regional Day</a:t>
            </a:r>
            <a:endParaRPr lang="en-GB" b="0" dirty="0"/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North West </a:t>
            </a:r>
            <a:endParaRPr lang="en-GB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GB" sz="1400" dirty="0" smtClean="0">
                <a:solidFill>
                  <a:schemeClr val="bg1"/>
                </a:solidFill>
              </a:rPr>
              <a:t>13:20 – 13:50 </a:t>
            </a:r>
            <a:endParaRPr lang="en-GB" sz="1400" dirty="0">
              <a:solidFill>
                <a:schemeClr val="bg1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bg1"/>
                </a:solidFill>
              </a:rPr>
              <a:t>Feedback from </a:t>
            </a:r>
            <a:r>
              <a:rPr lang="en-GB" sz="1400" dirty="0">
                <a:solidFill>
                  <a:schemeClr val="bg1"/>
                </a:solidFill>
              </a:rPr>
              <a:t>each group</a:t>
            </a:r>
          </a:p>
        </p:txBody>
      </p:sp>
    </p:spTree>
    <p:extLst>
      <p:ext uri="{BB962C8B-B14F-4D97-AF65-F5344CB8AC3E}">
        <p14:creationId xmlns:p14="http://schemas.microsoft.com/office/powerpoint/2010/main" val="15504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KQuIP/UKRR Regional Day</a:t>
            </a:r>
            <a:endParaRPr lang="en-GB" b="0" dirty="0"/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North West </a:t>
            </a:r>
            <a:endParaRPr lang="en-GB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GB" sz="1400" dirty="0" smtClean="0">
                <a:solidFill>
                  <a:schemeClr val="bg1"/>
                </a:solidFill>
              </a:rPr>
              <a:t>13:50 – 14:20 </a:t>
            </a:r>
            <a:endParaRPr lang="en-GB" sz="1400" dirty="0">
              <a:solidFill>
                <a:schemeClr val="bg1"/>
              </a:solidFill>
            </a:endParaRPr>
          </a:p>
          <a:p>
            <a:pPr lvl="1"/>
            <a:r>
              <a:rPr lang="en-GB" sz="1400" dirty="0" smtClean="0">
                <a:solidFill>
                  <a:schemeClr val="bg1"/>
                </a:solidFill>
              </a:rPr>
              <a:t>Lunch and refreshments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507040"/>
            <a:ext cx="755576" cy="60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4" y="148193"/>
            <a:ext cx="8353425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dirty="0" smtClean="0">
                <a:solidFill>
                  <a:sysClr val="windowText" lastClr="000000"/>
                </a:solidFill>
              </a:rPr>
              <a:t>Median age in prevalent dialysis patients by dialysis modality and centre on 31 December 2016</a:t>
            </a:r>
            <a:endParaRPr lang="en-GB" altLang="en-US" sz="4000" dirty="0" smtClean="0">
              <a:solidFill>
                <a:srgbClr val="777777"/>
              </a:solidFill>
              <a:cs typeface="Calibri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655703"/>
              </p:ext>
            </p:extLst>
          </p:nvPr>
        </p:nvGraphicFramePr>
        <p:xfrm>
          <a:off x="755576" y="850271"/>
          <a:ext cx="7453634" cy="380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63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507040"/>
            <a:ext cx="755576" cy="60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4" y="148193"/>
            <a:ext cx="8353425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dirty="0" smtClean="0">
                <a:solidFill>
                  <a:sysClr val="windowText" lastClr="000000"/>
                </a:solidFill>
              </a:rPr>
              <a:t>Percentage of prevalent dialysis patients by modality, age and gender on 31 December 2016</a:t>
            </a:r>
            <a:endParaRPr lang="en-GB" altLang="en-US" sz="4000" dirty="0" smtClean="0">
              <a:solidFill>
                <a:srgbClr val="777777"/>
              </a:solidFill>
              <a:cs typeface="Calibri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236887"/>
              </p:ext>
            </p:extLst>
          </p:nvPr>
        </p:nvGraphicFramePr>
        <p:xfrm>
          <a:off x="971600" y="951580"/>
          <a:ext cx="7180460" cy="370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640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507040"/>
            <a:ext cx="755576" cy="60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4" y="148193"/>
            <a:ext cx="8353425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dirty="0" smtClean="0">
                <a:solidFill>
                  <a:sysClr val="windowText" lastClr="000000"/>
                </a:solidFill>
              </a:rPr>
              <a:t>Percentage of prevalent dialysis patients by modality and ethnicity on 31 December 2016</a:t>
            </a:r>
            <a:endParaRPr lang="en-GB" altLang="en-US" sz="4000" dirty="0" smtClean="0">
              <a:solidFill>
                <a:srgbClr val="777777"/>
              </a:solidFill>
              <a:cs typeface="Calibri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821883"/>
              </p:ext>
            </p:extLst>
          </p:nvPr>
        </p:nvGraphicFramePr>
        <p:xfrm>
          <a:off x="179512" y="862043"/>
          <a:ext cx="8424936" cy="3960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6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507040"/>
            <a:ext cx="755576" cy="60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4" y="148193"/>
            <a:ext cx="8353425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dirty="0" smtClean="0">
                <a:solidFill>
                  <a:sysClr val="windowText" lastClr="000000"/>
                </a:solidFill>
              </a:rPr>
              <a:t>Percentage of prevalent dialysis patients by treatment modality and social deprivation, 31/12/2015</a:t>
            </a:r>
            <a:endParaRPr lang="en-GB" altLang="en-US" sz="4000" dirty="0" smtClean="0">
              <a:solidFill>
                <a:srgbClr val="777777"/>
              </a:solidFill>
              <a:cs typeface="Calibri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7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39224"/>
              </p:ext>
            </p:extLst>
          </p:nvPr>
        </p:nvGraphicFramePr>
        <p:xfrm>
          <a:off x="1011039" y="862165"/>
          <a:ext cx="7410450" cy="372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14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507040"/>
            <a:ext cx="755576" cy="60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4" y="148193"/>
            <a:ext cx="8353425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dirty="0" smtClean="0">
                <a:solidFill>
                  <a:sysClr val="windowText" lastClr="000000"/>
                </a:solidFill>
              </a:rPr>
              <a:t>Percentage of prevalent dialysis patients by treatment modality and comorbidity, 2011 and 2016</a:t>
            </a:r>
            <a:endParaRPr lang="en-GB" altLang="en-US" sz="4000" dirty="0" smtClean="0">
              <a:solidFill>
                <a:srgbClr val="777777"/>
              </a:solidFill>
              <a:cs typeface="Calibri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330137"/>
              </p:ext>
            </p:extLst>
          </p:nvPr>
        </p:nvGraphicFramePr>
        <p:xfrm>
          <a:off x="1126034" y="1021560"/>
          <a:ext cx="7180460" cy="3788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41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76" y="1437624"/>
            <a:ext cx="4627265" cy="378042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solidFill>
                  <a:srgbClr val="C00000"/>
                </a:solidFill>
              </a:rPr>
              <a:t>Acknowledgements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977684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Thank you to all renal units that submit data to the UKRR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Thank you also to all the people at the UKRR who work in the background to make all this possible.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191931"/>
            <a:ext cx="1008112" cy="83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1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NHS TK Theme Colours">
      <a:dk1>
        <a:sysClr val="windowText" lastClr="000000"/>
      </a:dk1>
      <a:lt1>
        <a:sysClr val="window" lastClr="FFFFFF"/>
      </a:lt1>
      <a:dk2>
        <a:srgbClr val="800040"/>
      </a:dk2>
      <a:lt2>
        <a:srgbClr val="DDDDDD"/>
      </a:lt2>
      <a:accent1>
        <a:srgbClr val="F8991E"/>
      </a:accent1>
      <a:accent2>
        <a:srgbClr val="56008C"/>
      </a:accent2>
      <a:accent3>
        <a:srgbClr val="930054"/>
      </a:accent3>
      <a:accent4>
        <a:srgbClr val="00ADC6"/>
      </a:accent4>
      <a:accent5>
        <a:srgbClr val="E97710"/>
      </a:accent5>
      <a:accent6>
        <a:srgbClr val="4F4C4D"/>
      </a:accent6>
      <a:hlink>
        <a:srgbClr val="999596"/>
      </a:hlink>
      <a:folHlink>
        <a:srgbClr val="CECC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E125038C-FA94-2842-BBC7-0A19037950A1}" vid="{35F8C28B-7248-4243-8A0A-CFE569E00D94}"/>
    </a:ext>
  </a:extLst>
</a:theme>
</file>

<file path=ppt/theme/theme3.xml><?xml version="1.0" encoding="utf-8"?>
<a:theme xmlns:a="http://schemas.openxmlformats.org/drawingml/2006/main" name="3_Office Theme">
  <a:themeElements>
    <a:clrScheme name="NHS TK Theme Colours">
      <a:dk1>
        <a:sysClr val="windowText" lastClr="000000"/>
      </a:dk1>
      <a:lt1>
        <a:sysClr val="window" lastClr="FFFFFF"/>
      </a:lt1>
      <a:dk2>
        <a:srgbClr val="800040"/>
      </a:dk2>
      <a:lt2>
        <a:srgbClr val="DDDDDD"/>
      </a:lt2>
      <a:accent1>
        <a:srgbClr val="F8991E"/>
      </a:accent1>
      <a:accent2>
        <a:srgbClr val="56008C"/>
      </a:accent2>
      <a:accent3>
        <a:srgbClr val="930054"/>
      </a:accent3>
      <a:accent4>
        <a:srgbClr val="00ADC6"/>
      </a:accent4>
      <a:accent5>
        <a:srgbClr val="E97710"/>
      </a:accent5>
      <a:accent6>
        <a:srgbClr val="4F4C4D"/>
      </a:accent6>
      <a:hlink>
        <a:srgbClr val="999596"/>
      </a:hlink>
      <a:folHlink>
        <a:srgbClr val="CECC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E125038C-FA94-2842-BBC7-0A19037950A1}" vid="{35F8C28B-7248-4243-8A0A-CFE569E00D94}"/>
    </a:ext>
  </a:extLst>
</a:theme>
</file>

<file path=ppt/theme/theme4.xml><?xml version="1.0" encoding="utf-8"?>
<a:theme xmlns:a="http://schemas.openxmlformats.org/drawingml/2006/main" name="4_Office Theme">
  <a:themeElements>
    <a:clrScheme name="NHS TK Theme Colours">
      <a:dk1>
        <a:sysClr val="windowText" lastClr="000000"/>
      </a:dk1>
      <a:lt1>
        <a:sysClr val="window" lastClr="FFFFFF"/>
      </a:lt1>
      <a:dk2>
        <a:srgbClr val="800040"/>
      </a:dk2>
      <a:lt2>
        <a:srgbClr val="DDDDDD"/>
      </a:lt2>
      <a:accent1>
        <a:srgbClr val="F8991E"/>
      </a:accent1>
      <a:accent2>
        <a:srgbClr val="56008C"/>
      </a:accent2>
      <a:accent3>
        <a:srgbClr val="930054"/>
      </a:accent3>
      <a:accent4>
        <a:srgbClr val="00ADC6"/>
      </a:accent4>
      <a:accent5>
        <a:srgbClr val="E97710"/>
      </a:accent5>
      <a:accent6>
        <a:srgbClr val="4F4C4D"/>
      </a:accent6>
      <a:hlink>
        <a:srgbClr val="999596"/>
      </a:hlink>
      <a:folHlink>
        <a:srgbClr val="CECC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E125038C-FA94-2842-BBC7-0A19037950A1}" vid="{35F8C28B-7248-4243-8A0A-CFE569E00D94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NHS TK Theme Colours">
      <a:dk1>
        <a:sysClr val="windowText" lastClr="000000"/>
      </a:dk1>
      <a:lt1>
        <a:sysClr val="window" lastClr="FFFFFF"/>
      </a:lt1>
      <a:dk2>
        <a:srgbClr val="800040"/>
      </a:dk2>
      <a:lt2>
        <a:srgbClr val="DDDDDD"/>
      </a:lt2>
      <a:accent1>
        <a:srgbClr val="F8991E"/>
      </a:accent1>
      <a:accent2>
        <a:srgbClr val="56008C"/>
      </a:accent2>
      <a:accent3>
        <a:srgbClr val="930054"/>
      </a:accent3>
      <a:accent4>
        <a:srgbClr val="00ADC6"/>
      </a:accent4>
      <a:accent5>
        <a:srgbClr val="E97710"/>
      </a:accent5>
      <a:accent6>
        <a:srgbClr val="4F4C4D"/>
      </a:accent6>
      <a:hlink>
        <a:srgbClr val="999596"/>
      </a:hlink>
      <a:folHlink>
        <a:srgbClr val="CECC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E125038C-FA94-2842-BBC7-0A19037950A1}" vid="{35F8C28B-7248-4243-8A0A-CFE569E00D94}"/>
    </a:ext>
  </a:extLst>
</a:theme>
</file>

<file path=ppt/theme/theme7.xml><?xml version="1.0" encoding="utf-8"?>
<a:theme xmlns:a="http://schemas.openxmlformats.org/drawingml/2006/main" name="9_Office Theme">
  <a:themeElements>
    <a:clrScheme name="NHS TK Theme Colours">
      <a:dk1>
        <a:sysClr val="windowText" lastClr="000000"/>
      </a:dk1>
      <a:lt1>
        <a:sysClr val="window" lastClr="FFFFFF"/>
      </a:lt1>
      <a:dk2>
        <a:srgbClr val="800040"/>
      </a:dk2>
      <a:lt2>
        <a:srgbClr val="DDDDDD"/>
      </a:lt2>
      <a:accent1>
        <a:srgbClr val="F8991E"/>
      </a:accent1>
      <a:accent2>
        <a:srgbClr val="56008C"/>
      </a:accent2>
      <a:accent3>
        <a:srgbClr val="930054"/>
      </a:accent3>
      <a:accent4>
        <a:srgbClr val="00ADC6"/>
      </a:accent4>
      <a:accent5>
        <a:srgbClr val="E97710"/>
      </a:accent5>
      <a:accent6>
        <a:srgbClr val="4F4C4D"/>
      </a:accent6>
      <a:hlink>
        <a:srgbClr val="999596"/>
      </a:hlink>
      <a:folHlink>
        <a:srgbClr val="CECC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E125038C-FA94-2842-BBC7-0A19037950A1}" vid="{35F8C28B-7248-4243-8A0A-CFE569E00D94}"/>
    </a:ext>
  </a:extLst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05D7A20FA0B43B52C62A0AEE65FE0" ma:contentTypeVersion="0" ma:contentTypeDescription="Create a new document." ma:contentTypeScope="" ma:versionID="0e6bfb5fd91197f328a0f93b68e56ee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2C11EA-8486-466C-9D90-B3936625F7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21BA55E-5A15-436E-A8C3-DCB566ECEBCE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D92F07B-CA65-4545-9761-5CBD70570C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3476</TotalTime>
  <Words>1517</Words>
  <Application>Microsoft Office PowerPoint</Application>
  <PresentationFormat>On-screen Show (16:9)</PresentationFormat>
  <Paragraphs>362</Paragraphs>
  <Slides>35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Office Theme</vt:lpstr>
      <vt:lpstr>2_Office Theme</vt:lpstr>
      <vt:lpstr>3_Office Theme</vt:lpstr>
      <vt:lpstr>4_Office Theme</vt:lpstr>
      <vt:lpstr>Custom Design</vt:lpstr>
      <vt:lpstr>8_Office Theme</vt:lpstr>
      <vt:lpstr>9_Office Theme</vt:lpstr>
      <vt:lpstr>1_Custom Design</vt:lpstr>
      <vt:lpstr>1_Office Theme</vt:lpstr>
      <vt:lpstr>6_Office Theme</vt:lpstr>
      <vt:lpstr>5_Office Theme</vt:lpstr>
      <vt:lpstr>7_Office Theme</vt:lpstr>
      <vt:lpstr>PowerPoint Presentation</vt:lpstr>
      <vt:lpstr>  Home Therapies Data -   North West Regional Day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Take home message </vt:lpstr>
      <vt:lpstr>Home dialysis</vt:lpstr>
      <vt:lpstr>What do we want to think about?</vt:lpstr>
      <vt:lpstr>Where are we now?</vt:lpstr>
      <vt:lpstr>Think about patient flow</vt:lpstr>
      <vt:lpstr>PowerPoint Presentation</vt:lpstr>
      <vt:lpstr>Project structure</vt:lpstr>
      <vt:lpstr>The project cycle</vt:lpstr>
      <vt:lpstr>Your task: think about the change model</vt:lpstr>
      <vt:lpstr>PowerPoint Presentation</vt:lpstr>
      <vt:lpstr>PowerPoint Presentation</vt:lpstr>
      <vt:lpstr>PowerPoint Presentation</vt:lpstr>
      <vt:lpstr>PowerPoint Presentation</vt:lpstr>
    </vt:vector>
  </TitlesOfParts>
  <Company>Cabinet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Presentation-standard</dc:title>
  <dc:creator>Anjna Mistry</dc:creator>
  <cp:lastModifiedBy>Victoria Powell</cp:lastModifiedBy>
  <cp:revision>347</cp:revision>
  <cp:lastPrinted>2017-03-29T09:59:08Z</cp:lastPrinted>
  <dcterms:created xsi:type="dcterms:W3CDTF">2012-10-10T09:02:29Z</dcterms:created>
  <dcterms:modified xsi:type="dcterms:W3CDTF">2018-01-31T08:15:58Z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0x010100BFF05D7A20FA0B43B52C62A0AEE65FE0</vt:lpwstr>
  </property>
</Properties>
</file>