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9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1E32"/>
    <a:srgbClr val="E8B5A8"/>
    <a:srgbClr val="F5E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38" autoAdjust="0"/>
    <p:restoredTop sz="91921" autoAdjust="0"/>
  </p:normalViewPr>
  <p:slideViewPr>
    <p:cSldViewPr snapToGrid="0">
      <p:cViewPr>
        <p:scale>
          <a:sx n="100" d="100"/>
          <a:sy n="100" d="100"/>
        </p:scale>
        <p:origin x="-516" y="-72"/>
      </p:cViewPr>
      <p:guideLst>
        <p:guide orient="horz" pos="463"/>
        <p:guide orient="horz" pos="4303"/>
        <p:guide orient="horz" pos="3409"/>
        <p:guide pos="258"/>
        <p:guide pos="2400"/>
        <p:guide pos="5370"/>
        <p:guide pos="38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-196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5217C-142F-4D14-8C11-947A4C18C95E}" type="datetimeFigureOut">
              <a:rPr lang="en-GB" smtClean="0"/>
              <a:t>26/02/2016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A7981-E523-400E-8828-88F37CB83F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71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3531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6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54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124744"/>
            <a:ext cx="758152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209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676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115403" y="1052736"/>
            <a:ext cx="1088445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2" t="3763" r="-1450"/>
          <a:stretch/>
        </p:blipFill>
        <p:spPr bwMode="auto">
          <a:xfrm>
            <a:off x="467544" y="914399"/>
            <a:ext cx="1719618" cy="163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12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911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268760"/>
            <a:ext cx="729349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357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95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2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196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696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560" y="233203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D2B05-5717-473E-9314-40FF05DFCAC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F3A38-F0E0-48B2-A86C-642EB8179EE5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304319" y="779941"/>
            <a:ext cx="2808312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47664" y="1124744"/>
            <a:ext cx="72934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76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3810000" y="5133975"/>
            <a:ext cx="4714875" cy="1381124"/>
          </a:xfrm>
          <a:prstGeom prst="roundRect">
            <a:avLst>
              <a:gd name="adj" fmla="val 16257"/>
            </a:avLst>
          </a:prstGeom>
          <a:solidFill>
            <a:srgbClr val="F5E2DB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931027"/>
            <a:ext cx="9144000" cy="996696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195735" y="1271472"/>
            <a:ext cx="6469800" cy="914404"/>
          </a:xfrm>
          <a:prstGeom prst="roundRect">
            <a:avLst>
              <a:gd name="adj" fmla="val 41773"/>
            </a:avLst>
          </a:prstGeom>
          <a:solidFill>
            <a:srgbClr val="F5E2DB"/>
          </a:solidFill>
          <a:ln w="28575">
            <a:solidFill>
              <a:srgbClr val="C51E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0983" y="1342911"/>
            <a:ext cx="5869174" cy="725088"/>
          </a:xfrm>
        </p:spPr>
        <p:txBody>
          <a:bodyPr>
            <a:noAutofit/>
          </a:bodyPr>
          <a:lstStyle/>
          <a:p>
            <a:r>
              <a:rPr lang="en-GB" sz="3800" b="1" dirty="0" smtClean="0">
                <a:solidFill>
                  <a:srgbClr val="C51E32"/>
                </a:solidFill>
              </a:rPr>
              <a:t>Tackling Acute Kidney Injury </a:t>
            </a:r>
            <a:endParaRPr lang="en-GB" sz="3800" b="1" dirty="0">
              <a:solidFill>
                <a:srgbClr val="C51E32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1658" y="583448"/>
            <a:ext cx="2321625" cy="23216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97" y="589491"/>
            <a:ext cx="2318346" cy="2309539"/>
          </a:xfrm>
          <a:prstGeom prst="rect">
            <a:avLst/>
          </a:prstGeom>
          <a:ln>
            <a:noFill/>
          </a:ln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576260" y="3112391"/>
            <a:ext cx="2690815" cy="23549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GB" sz="2800" b="1" dirty="0" smtClean="0">
                <a:solidFill>
                  <a:srgbClr val="C51E32"/>
                </a:solidFill>
              </a:rPr>
              <a:t>Aim 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GB" sz="2000" spc="-20" dirty="0" smtClean="0">
                <a:solidFill>
                  <a:schemeClr val="tx1"/>
                </a:solidFill>
              </a:rPr>
              <a:t>Improve the prevention, detection, management and rehabilitation of patients with AKI, thereby reducing patient morbidity and mortality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3175" y="2276475"/>
            <a:ext cx="6048376" cy="466726"/>
          </a:xfrm>
        </p:spPr>
        <p:txBody>
          <a:bodyPr>
            <a:noAutofit/>
          </a:bodyPr>
          <a:lstStyle/>
          <a:p>
            <a:r>
              <a:rPr lang="en-GB" sz="1800" b="1" dirty="0" smtClean="0">
                <a:solidFill>
                  <a:schemeClr val="tx1"/>
                </a:solidFill>
              </a:rPr>
              <a:t>A </a:t>
            </a:r>
            <a:r>
              <a:rPr lang="en-GB" sz="1800" b="1" i="1" dirty="0" smtClean="0">
                <a:solidFill>
                  <a:schemeClr val="tx1"/>
                </a:solidFill>
              </a:rPr>
              <a:t>collaborative </a:t>
            </a:r>
            <a:r>
              <a:rPr lang="en-GB" sz="1800" b="1" i="1" dirty="0">
                <a:solidFill>
                  <a:schemeClr val="tx1"/>
                </a:solidFill>
              </a:rPr>
              <a:t>project </a:t>
            </a:r>
            <a:r>
              <a:rPr lang="en-GB" sz="1800" b="1" dirty="0">
                <a:solidFill>
                  <a:schemeClr val="tx1"/>
                </a:solidFill>
              </a:rPr>
              <a:t>supported </a:t>
            </a:r>
            <a:r>
              <a:rPr lang="en-GB" sz="1800" b="1" dirty="0" smtClean="0">
                <a:solidFill>
                  <a:schemeClr val="tx1"/>
                </a:solidFill>
              </a:rPr>
              <a:t>by </a:t>
            </a:r>
            <a:br>
              <a:rPr lang="en-GB" sz="1800" b="1" dirty="0" smtClean="0">
                <a:solidFill>
                  <a:schemeClr val="tx1"/>
                </a:solidFill>
              </a:rPr>
            </a:br>
            <a:r>
              <a:rPr lang="en-GB" sz="1800" b="1" dirty="0" smtClean="0">
                <a:solidFill>
                  <a:schemeClr val="tx1"/>
                </a:solidFill>
              </a:rPr>
              <a:t>The </a:t>
            </a:r>
            <a:r>
              <a:rPr lang="en-GB" sz="1800" b="1" dirty="0">
                <a:solidFill>
                  <a:schemeClr val="tx1"/>
                </a:solidFill>
              </a:rPr>
              <a:t>Health </a:t>
            </a:r>
            <a:r>
              <a:rPr lang="en-GB" sz="1800" b="1" dirty="0" smtClean="0">
                <a:solidFill>
                  <a:schemeClr val="tx1"/>
                </a:solidFill>
              </a:rPr>
              <a:t>Foundation</a:t>
            </a:r>
            <a:endParaRPr lang="en-GB" sz="1800" b="1" dirty="0">
              <a:solidFill>
                <a:schemeClr val="tx1"/>
              </a:solidFill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3702174" y="3112391"/>
            <a:ext cx="2527176" cy="16501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GB" sz="2800" b="1" dirty="0" smtClean="0">
                <a:solidFill>
                  <a:srgbClr val="C51E32"/>
                </a:solidFill>
              </a:rPr>
              <a:t>How 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solidFill>
                  <a:schemeClr val="tx1"/>
                </a:solidFill>
              </a:rPr>
              <a:t>Awareness, education, electronic alert, care management plan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6585942" y="3112391"/>
            <a:ext cx="2091333" cy="12691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GB" sz="2800" b="1" dirty="0" smtClean="0">
                <a:solidFill>
                  <a:srgbClr val="C51E32"/>
                </a:solidFill>
              </a:rPr>
              <a:t>When</a:t>
            </a:r>
          </a:p>
          <a:p>
            <a:pPr algn="l">
              <a:spcBef>
                <a:spcPts val="0"/>
              </a:spcBef>
            </a:pPr>
            <a:r>
              <a:rPr lang="en-GB" sz="2000" dirty="0" smtClean="0">
                <a:solidFill>
                  <a:schemeClr val="tx1"/>
                </a:solidFill>
              </a:rPr>
              <a:t>LGI - March 2016</a:t>
            </a:r>
          </a:p>
          <a:p>
            <a:pPr algn="l">
              <a:spcBef>
                <a:spcPts val="0"/>
              </a:spcBef>
            </a:pPr>
            <a:r>
              <a:rPr lang="en-GB" sz="2000" dirty="0" smtClean="0">
                <a:solidFill>
                  <a:schemeClr val="tx1"/>
                </a:solidFill>
              </a:rPr>
              <a:t>SJUH- June 2016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666750" y="3629025"/>
            <a:ext cx="2533650" cy="0"/>
          </a:xfrm>
          <a:prstGeom prst="line">
            <a:avLst/>
          </a:prstGeom>
          <a:ln w="19050">
            <a:solidFill>
              <a:srgbClr val="C51E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813820" y="3629025"/>
            <a:ext cx="2301230" cy="0"/>
          </a:xfrm>
          <a:prstGeom prst="line">
            <a:avLst/>
          </a:prstGeom>
          <a:ln w="19050">
            <a:solidFill>
              <a:srgbClr val="C51E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660232" y="3629025"/>
            <a:ext cx="1864643" cy="0"/>
          </a:xfrm>
          <a:prstGeom prst="line">
            <a:avLst/>
          </a:prstGeom>
          <a:ln w="19050">
            <a:solidFill>
              <a:srgbClr val="C51E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7162799" y="6240975"/>
            <a:ext cx="1362075" cy="501019"/>
            <a:chOff x="7238148" y="6191559"/>
            <a:chExt cx="1496420" cy="550436"/>
          </a:xfrm>
        </p:grpSpPr>
        <p:sp>
          <p:nvSpPr>
            <p:cNvPr id="33" name="Rounded Rectangle 32"/>
            <p:cNvSpPr/>
            <p:nvPr/>
          </p:nvSpPr>
          <p:spPr>
            <a:xfrm>
              <a:off x="7238148" y="6191559"/>
              <a:ext cx="1496420" cy="550436"/>
            </a:xfrm>
            <a:prstGeom prst="roundRect">
              <a:avLst>
                <a:gd name="adj" fmla="val 115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4826" y="6233356"/>
              <a:ext cx="1395603" cy="469401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3986212" y="5167739"/>
            <a:ext cx="43719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F</a:t>
            </a:r>
            <a:r>
              <a:rPr lang="en-GB" sz="1600" dirty="0" smtClean="0"/>
              <a:t>or </a:t>
            </a:r>
            <a:r>
              <a:rPr lang="en-GB" sz="1600" dirty="0"/>
              <a:t>further information about the </a:t>
            </a:r>
            <a:r>
              <a:rPr lang="en-GB" sz="1600" b="1" dirty="0" smtClean="0">
                <a:solidFill>
                  <a:srgbClr val="C51E32"/>
                </a:solidFill>
              </a:rPr>
              <a:t>Stop AKI </a:t>
            </a:r>
            <a:r>
              <a:rPr lang="en-GB" sz="1600" dirty="0"/>
              <a:t>project please contact Dr Andy Lewington </a:t>
            </a:r>
            <a:r>
              <a:rPr lang="en-GB" sz="1600" b="1" dirty="0" smtClean="0"/>
              <a:t>andrew.lewington@nhs.net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23191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931027"/>
            <a:ext cx="9144000" cy="996696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312000" y="1142999"/>
            <a:ext cx="4126650" cy="880951"/>
          </a:xfrm>
          <a:prstGeom prst="roundRect">
            <a:avLst>
              <a:gd name="adj" fmla="val 49342"/>
            </a:avLst>
          </a:prstGeom>
          <a:solidFill>
            <a:srgbClr val="F5E2DB"/>
          </a:solidFill>
          <a:ln w="28575">
            <a:solidFill>
              <a:srgbClr val="C51E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902" y="1231773"/>
            <a:ext cx="4309096" cy="429272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97582" y="1171228"/>
            <a:ext cx="3600400" cy="74329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algn="ctr"/>
            <a:r>
              <a:rPr lang="en-GB" sz="5400" b="1" dirty="0" smtClean="0">
                <a:solidFill>
                  <a:srgbClr val="C51E32"/>
                </a:solidFill>
              </a:rPr>
              <a:t>STOP AKI</a:t>
            </a:r>
          </a:p>
        </p:txBody>
      </p:sp>
      <p:sp>
        <p:nvSpPr>
          <p:cNvPr id="6" name="Rectangle 5"/>
          <p:cNvSpPr/>
          <p:nvPr/>
        </p:nvSpPr>
        <p:spPr>
          <a:xfrm>
            <a:off x="1134294" y="4619278"/>
            <a:ext cx="2799531" cy="117192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r>
              <a:rPr lang="en-US" sz="2000" b="1" i="1" dirty="0" smtClean="0"/>
              <a:t>- Identify cause</a:t>
            </a:r>
          </a:p>
          <a:p>
            <a:r>
              <a:rPr lang="en-US" sz="2000" b="1" i="1" dirty="0" smtClean="0"/>
              <a:t>- Treat complications</a:t>
            </a:r>
          </a:p>
          <a:p>
            <a:r>
              <a:rPr lang="en-US" sz="2000" b="1" i="1" dirty="0" smtClean="0"/>
              <a:t>- Review medication doses</a:t>
            </a:r>
          </a:p>
          <a:p>
            <a:r>
              <a:rPr lang="en-US" sz="2000" b="1" i="1" dirty="0" smtClean="0"/>
              <a:t>- Review fluid prescription</a:t>
            </a:r>
            <a:endParaRPr lang="en-GB" sz="2000" b="1" i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834008" y="2142777"/>
            <a:ext cx="2899792" cy="295309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ts val="4900"/>
              </a:lnSpc>
            </a:pPr>
            <a:r>
              <a:rPr lang="en-GB" sz="4800" b="1" i="1" dirty="0" smtClean="0">
                <a:solidFill>
                  <a:srgbClr val="C51E32"/>
                </a:solidFill>
              </a:rPr>
              <a:t>S</a:t>
            </a:r>
            <a:r>
              <a:rPr lang="en-GB" sz="3200" b="1" i="1" dirty="0" smtClean="0"/>
              <a:t>EPSIS</a:t>
            </a:r>
            <a:r>
              <a:rPr lang="en-GB" sz="3200" b="1" dirty="0" smtClean="0"/>
              <a:t> - </a:t>
            </a:r>
            <a:r>
              <a:rPr lang="en-GB" sz="2400" b="1" i="1" dirty="0" smtClean="0"/>
              <a:t>treat</a:t>
            </a:r>
            <a:r>
              <a:rPr lang="en-GB" sz="2400" b="1" dirty="0" smtClean="0"/>
              <a:t> </a:t>
            </a:r>
          </a:p>
          <a:p>
            <a:pPr>
              <a:lnSpc>
                <a:spcPts val="4900"/>
              </a:lnSpc>
            </a:pPr>
            <a:r>
              <a:rPr lang="en-GB" sz="4800" b="1" i="1" dirty="0" smtClean="0">
                <a:solidFill>
                  <a:srgbClr val="C51E32"/>
                </a:solidFill>
              </a:rPr>
              <a:t>T</a:t>
            </a:r>
            <a:r>
              <a:rPr lang="en-GB" sz="3200" b="1" i="1" dirty="0" smtClean="0"/>
              <a:t>OXINS </a:t>
            </a:r>
            <a:r>
              <a:rPr lang="en-GB" sz="3200" b="1" dirty="0" smtClean="0"/>
              <a:t>- </a:t>
            </a:r>
            <a:r>
              <a:rPr lang="en-GB" sz="2400" b="1" i="1" dirty="0" smtClean="0"/>
              <a:t>avoid</a:t>
            </a:r>
          </a:p>
          <a:p>
            <a:pPr>
              <a:lnSpc>
                <a:spcPts val="4900"/>
              </a:lnSpc>
            </a:pPr>
            <a:r>
              <a:rPr lang="en-GB" sz="4800" b="1" i="1" dirty="0" smtClean="0">
                <a:solidFill>
                  <a:srgbClr val="C51E32"/>
                </a:solidFill>
              </a:rPr>
              <a:t>O</a:t>
            </a:r>
            <a:r>
              <a:rPr lang="en-GB" sz="3200" b="1" i="1" dirty="0" smtClean="0"/>
              <a:t>PTIMISE BP</a:t>
            </a:r>
          </a:p>
          <a:p>
            <a:pPr>
              <a:lnSpc>
                <a:spcPts val="4900"/>
              </a:lnSpc>
            </a:pPr>
            <a:r>
              <a:rPr lang="en-GB" sz="4800" b="1" i="1" dirty="0" smtClean="0">
                <a:solidFill>
                  <a:srgbClr val="C51E32"/>
                </a:solidFill>
              </a:rPr>
              <a:t>P</a:t>
            </a:r>
            <a:r>
              <a:rPr lang="en-GB" sz="3200" b="1" i="1" dirty="0" smtClean="0"/>
              <a:t>REVENT HARM</a:t>
            </a:r>
            <a:endParaRPr lang="en-US" sz="32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362450" y="6146582"/>
            <a:ext cx="4600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F</a:t>
            </a:r>
            <a:r>
              <a:rPr lang="en-GB" dirty="0" smtClean="0">
                <a:solidFill>
                  <a:schemeClr val="bg1"/>
                </a:solidFill>
              </a:rPr>
              <a:t>or more information 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please email: </a:t>
            </a:r>
            <a:r>
              <a:rPr lang="en-GB" u="sng" dirty="0" smtClean="0">
                <a:solidFill>
                  <a:schemeClr val="bg1"/>
                </a:solidFill>
              </a:rPr>
              <a:t>andrew.lewington@nhs.net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13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3959</TotalTime>
  <Words>92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1_Office Theme</vt:lpstr>
      <vt:lpstr>Tackling Acute Kidney Injury </vt:lpstr>
      <vt:lpstr>PowerPoint Presentation</vt:lpstr>
    </vt:vector>
  </TitlesOfParts>
  <Company>Bradford Teaching Hospitals NHS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Jackson</dc:creator>
  <cp:lastModifiedBy>Gillian Victoria Pearce</cp:lastModifiedBy>
  <cp:revision>111</cp:revision>
  <dcterms:created xsi:type="dcterms:W3CDTF">2015-09-10T08:36:37Z</dcterms:created>
  <dcterms:modified xsi:type="dcterms:W3CDTF">2016-02-26T16:55:23Z</dcterms:modified>
</cp:coreProperties>
</file>