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D2B05-5717-473E-9314-40FF05DFCAC8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01/03/2016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A38-F0E0-48B2-A86C-642EB8179EE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6816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D2B05-5717-473E-9314-40FF05DFCAC8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01/03/2016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A38-F0E0-48B2-A86C-642EB8179EE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3990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D2B05-5717-473E-9314-40FF05DFCAC8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01/03/2016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A38-F0E0-48B2-A86C-642EB8179EE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796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124744"/>
            <a:ext cx="758152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D2B05-5717-473E-9314-40FF05DFCAC8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01/03/2016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A38-F0E0-48B2-A86C-642EB8179EE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4856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D2B05-5717-473E-9314-40FF05DFCAC8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01/03/2016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A38-F0E0-48B2-A86C-642EB8179EE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2610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115403" y="1052736"/>
            <a:ext cx="1088445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D2B05-5717-473E-9314-40FF05DFCAC8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01/03/2016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A38-F0E0-48B2-A86C-642EB8179EE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2" t="3763" r="-1450"/>
          <a:stretch/>
        </p:blipFill>
        <p:spPr bwMode="auto">
          <a:xfrm>
            <a:off x="467544" y="914399"/>
            <a:ext cx="1719618" cy="163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4527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D2B05-5717-473E-9314-40FF05DFCAC8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01/03/2016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A38-F0E0-48B2-A86C-642EB8179EE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7499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1268760"/>
            <a:ext cx="7293496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D2B05-5717-473E-9314-40FF05DFCAC8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01/03/2016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A38-F0E0-48B2-A86C-642EB8179EE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9542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D2B05-5717-473E-9314-40FF05DFCAC8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01/03/2016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A38-F0E0-48B2-A86C-642EB8179EE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1924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D2B05-5717-473E-9314-40FF05DFCAC8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01/03/2016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A38-F0E0-48B2-A86C-642EB8179EE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812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D2B05-5717-473E-9314-40FF05DFCAC8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01/03/2016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A38-F0E0-48B2-A86C-642EB8179EE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3790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96696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60" y="23320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8ED2B05-5717-473E-9314-40FF05DFCAC8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01/03/2016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3E0F3A38-F0E0-48B2-A86C-642EB8179EE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04319" y="779941"/>
            <a:ext cx="2808312" cy="11521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47664" y="1124744"/>
            <a:ext cx="72934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5918454"/>
            <a:ext cx="9144000" cy="99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758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12000" y="1142999"/>
            <a:ext cx="4126650" cy="880951"/>
          </a:xfrm>
          <a:prstGeom prst="roundRect">
            <a:avLst>
              <a:gd name="adj" fmla="val 49342"/>
            </a:avLst>
          </a:prstGeom>
          <a:solidFill>
            <a:srgbClr val="F5E2DB"/>
          </a:solidFill>
          <a:ln w="28575">
            <a:solidFill>
              <a:srgbClr val="C51E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3902" y="1231773"/>
            <a:ext cx="4309096" cy="429272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97582" y="1171228"/>
            <a:ext cx="3600400" cy="74329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 defTabSz="914400"/>
            <a:r>
              <a:rPr lang="en-GB" sz="5400" b="1" dirty="0">
                <a:solidFill>
                  <a:srgbClr val="C51E32"/>
                </a:solidFill>
                <a:latin typeface="Calibri"/>
              </a:rPr>
              <a:t>STOP AKI</a:t>
            </a:r>
          </a:p>
        </p:txBody>
      </p:sp>
      <p:sp>
        <p:nvSpPr>
          <p:cNvPr id="6" name="Rectangle 5"/>
          <p:cNvSpPr/>
          <p:nvPr/>
        </p:nvSpPr>
        <p:spPr>
          <a:xfrm>
            <a:off x="1134294" y="4619278"/>
            <a:ext cx="2799531" cy="117192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defTabSz="914400"/>
            <a:r>
              <a:rPr lang="en-US" sz="2000" b="1" i="1" dirty="0">
                <a:solidFill>
                  <a:prstClr val="black"/>
                </a:solidFill>
                <a:latin typeface="Calibri"/>
              </a:rPr>
              <a:t>- Identify cause</a:t>
            </a:r>
          </a:p>
          <a:p>
            <a:pPr defTabSz="914400"/>
            <a:r>
              <a:rPr lang="en-US" sz="2000" b="1" i="1" dirty="0">
                <a:solidFill>
                  <a:prstClr val="black"/>
                </a:solidFill>
                <a:latin typeface="Calibri"/>
              </a:rPr>
              <a:t>- Treat complications</a:t>
            </a:r>
          </a:p>
          <a:p>
            <a:pPr defTabSz="914400"/>
            <a:r>
              <a:rPr lang="en-US" sz="2000" b="1" i="1" dirty="0">
                <a:solidFill>
                  <a:prstClr val="black"/>
                </a:solidFill>
                <a:latin typeface="Calibri"/>
              </a:rPr>
              <a:t>- Review medication doses</a:t>
            </a:r>
          </a:p>
          <a:p>
            <a:pPr defTabSz="914400"/>
            <a:r>
              <a:rPr lang="en-US" sz="2000" b="1" i="1" dirty="0">
                <a:solidFill>
                  <a:prstClr val="black"/>
                </a:solidFill>
                <a:latin typeface="Calibri"/>
              </a:rPr>
              <a:t>- Review fluid prescription</a:t>
            </a:r>
            <a:endParaRPr lang="en-GB" sz="2000" b="1" i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4008" y="2142777"/>
            <a:ext cx="3340828" cy="295309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defTabSz="914400">
              <a:lnSpc>
                <a:spcPts val="4900"/>
              </a:lnSpc>
            </a:pPr>
            <a:r>
              <a:rPr lang="en-GB" sz="4800" b="1" i="1" dirty="0">
                <a:solidFill>
                  <a:srgbClr val="C51E32"/>
                </a:solidFill>
                <a:latin typeface="Calibri"/>
              </a:rPr>
              <a:t>S</a:t>
            </a:r>
            <a:r>
              <a:rPr lang="en-GB" sz="3200" b="1" i="1" dirty="0">
                <a:solidFill>
                  <a:prstClr val="black"/>
                </a:solidFill>
                <a:latin typeface="Calibri"/>
              </a:rPr>
              <a:t>EPSIS</a:t>
            </a:r>
            <a:r>
              <a:rPr lang="en-GB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GB" sz="3200" b="1" dirty="0" smtClean="0">
                <a:solidFill>
                  <a:prstClr val="black"/>
                </a:solidFill>
                <a:latin typeface="Calibri"/>
              </a:rPr>
              <a:t>– </a:t>
            </a:r>
            <a:r>
              <a:rPr lang="en-GB" sz="2400" b="1" i="1" dirty="0" smtClean="0">
                <a:solidFill>
                  <a:prstClr val="black"/>
                </a:solidFill>
                <a:latin typeface="Calibri"/>
              </a:rPr>
              <a:t>think &amp; treat</a:t>
            </a:r>
            <a:r>
              <a:rPr lang="en-GB" sz="2400" b="1" dirty="0" smtClean="0">
                <a:solidFill>
                  <a:prstClr val="black"/>
                </a:solidFill>
                <a:latin typeface="Calibri"/>
              </a:rPr>
              <a:t> </a:t>
            </a:r>
            <a:endParaRPr lang="en-GB" sz="2400" b="1" dirty="0">
              <a:solidFill>
                <a:prstClr val="black"/>
              </a:solidFill>
              <a:latin typeface="Calibri"/>
            </a:endParaRPr>
          </a:p>
          <a:p>
            <a:pPr defTabSz="914400">
              <a:lnSpc>
                <a:spcPts val="4900"/>
              </a:lnSpc>
            </a:pPr>
            <a:r>
              <a:rPr lang="en-GB" sz="4800" b="1" i="1" dirty="0">
                <a:solidFill>
                  <a:srgbClr val="C51E32"/>
                </a:solidFill>
                <a:latin typeface="Calibri"/>
              </a:rPr>
              <a:t>T</a:t>
            </a:r>
            <a:r>
              <a:rPr lang="en-GB" sz="3200" b="1" i="1" dirty="0">
                <a:solidFill>
                  <a:prstClr val="black"/>
                </a:solidFill>
                <a:latin typeface="Calibri"/>
              </a:rPr>
              <a:t>OXINS </a:t>
            </a:r>
            <a:r>
              <a:rPr lang="en-GB" sz="3200" b="1" dirty="0">
                <a:solidFill>
                  <a:prstClr val="black"/>
                </a:solidFill>
                <a:latin typeface="Calibri"/>
              </a:rPr>
              <a:t>- </a:t>
            </a:r>
            <a:r>
              <a:rPr lang="en-GB" sz="2400" b="1" i="1" dirty="0">
                <a:solidFill>
                  <a:prstClr val="black"/>
                </a:solidFill>
                <a:latin typeface="Calibri"/>
              </a:rPr>
              <a:t>avoid</a:t>
            </a:r>
          </a:p>
          <a:p>
            <a:pPr defTabSz="914400">
              <a:lnSpc>
                <a:spcPts val="4900"/>
              </a:lnSpc>
            </a:pPr>
            <a:r>
              <a:rPr lang="en-GB" sz="4800" b="1" i="1" dirty="0">
                <a:solidFill>
                  <a:srgbClr val="C51E32"/>
                </a:solidFill>
                <a:latin typeface="Calibri"/>
              </a:rPr>
              <a:t>O</a:t>
            </a:r>
            <a:r>
              <a:rPr lang="en-GB" sz="3200" b="1" i="1" dirty="0">
                <a:solidFill>
                  <a:prstClr val="black"/>
                </a:solidFill>
                <a:latin typeface="Calibri"/>
              </a:rPr>
              <a:t>PTIMISE BP</a:t>
            </a:r>
          </a:p>
          <a:p>
            <a:pPr defTabSz="914400">
              <a:lnSpc>
                <a:spcPts val="4900"/>
              </a:lnSpc>
            </a:pPr>
            <a:r>
              <a:rPr lang="en-GB" sz="4800" b="1" i="1" dirty="0">
                <a:solidFill>
                  <a:srgbClr val="C51E32"/>
                </a:solidFill>
                <a:latin typeface="Calibri"/>
              </a:rPr>
              <a:t>P</a:t>
            </a:r>
            <a:r>
              <a:rPr lang="en-GB" sz="3200" b="1" i="1" dirty="0">
                <a:solidFill>
                  <a:prstClr val="black"/>
                </a:solidFill>
                <a:latin typeface="Calibri"/>
              </a:rPr>
              <a:t>REVENT HARM</a:t>
            </a:r>
            <a:endParaRPr lang="en-US" sz="3200" i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925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015" y="973155"/>
            <a:ext cx="2898656" cy="28876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5881" y="1488241"/>
            <a:ext cx="877878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i="1" dirty="0">
                <a:solidFill>
                  <a:srgbClr val="C51E32"/>
                </a:solidFill>
              </a:rPr>
              <a:t>D</a:t>
            </a:r>
            <a:r>
              <a:rPr lang="en-GB" sz="3600" b="1" i="1" dirty="0" smtClean="0">
                <a:solidFill>
                  <a:srgbClr val="C51E32"/>
                </a:solidFill>
              </a:rPr>
              <a:t>on’t forget to include:</a:t>
            </a:r>
            <a:endParaRPr lang="en-GB" sz="3600" dirty="0" smtClean="0"/>
          </a:p>
          <a:p>
            <a:pPr marL="457200" indent="-457200">
              <a:buFont typeface="Wingdings" pitchFamily="2" charset="2"/>
              <a:buChar char="ü"/>
            </a:pPr>
            <a:endParaRPr lang="en-GB" sz="1600" dirty="0" smtClean="0"/>
          </a:p>
          <a:p>
            <a:pPr marL="457200" indent="-457200">
              <a:buFont typeface="Wingdings" pitchFamily="2" charset="2"/>
              <a:buChar char="ü"/>
            </a:pPr>
            <a:r>
              <a:rPr lang="en-GB" sz="3000" dirty="0" smtClean="0"/>
              <a:t>The </a:t>
            </a:r>
            <a:r>
              <a:rPr lang="en-GB" sz="3000" b="1" dirty="0" smtClean="0">
                <a:solidFill>
                  <a:srgbClr val="C00000"/>
                </a:solidFill>
              </a:rPr>
              <a:t>stage</a:t>
            </a:r>
            <a:r>
              <a:rPr lang="en-GB" sz="3000" dirty="0" smtClean="0"/>
              <a:t> of AKI</a:t>
            </a:r>
          </a:p>
          <a:p>
            <a:endParaRPr lang="en-GB" sz="1200" dirty="0" smtClean="0"/>
          </a:p>
          <a:p>
            <a:pPr marL="457200" indent="-457200">
              <a:buFont typeface="Wingdings" pitchFamily="2" charset="2"/>
              <a:buChar char="ü"/>
            </a:pPr>
            <a:r>
              <a:rPr lang="en-GB" sz="3000" dirty="0" smtClean="0"/>
              <a:t>The </a:t>
            </a:r>
            <a:r>
              <a:rPr lang="en-GB" sz="3000" b="1" dirty="0" smtClean="0">
                <a:solidFill>
                  <a:srgbClr val="C00000"/>
                </a:solidFill>
              </a:rPr>
              <a:t>cause</a:t>
            </a:r>
            <a:r>
              <a:rPr lang="en-GB" sz="3000" dirty="0" smtClean="0"/>
              <a:t> of AKI</a:t>
            </a:r>
          </a:p>
          <a:p>
            <a:pPr marL="457200" indent="-457200">
              <a:buFont typeface="Wingdings" pitchFamily="2" charset="2"/>
              <a:buChar char="ü"/>
            </a:pPr>
            <a:endParaRPr lang="en-GB" sz="1200" dirty="0" smtClean="0"/>
          </a:p>
          <a:p>
            <a:pPr marL="457200" indent="-457200">
              <a:buFont typeface="Wingdings" pitchFamily="2" charset="2"/>
              <a:buChar char="ü"/>
            </a:pPr>
            <a:r>
              <a:rPr lang="en-GB" sz="3000" dirty="0" smtClean="0"/>
              <a:t>Advice to GP re </a:t>
            </a:r>
            <a:r>
              <a:rPr lang="en-GB" sz="3000" b="1" dirty="0" smtClean="0">
                <a:solidFill>
                  <a:srgbClr val="C00000"/>
                </a:solidFill>
              </a:rPr>
              <a:t>medication changes</a:t>
            </a:r>
          </a:p>
          <a:p>
            <a:pPr marL="457200" indent="-457200">
              <a:buFont typeface="Wingdings" pitchFamily="2" charset="2"/>
              <a:buChar char="ü"/>
            </a:pPr>
            <a:endParaRPr lang="en-GB" sz="1200" dirty="0" smtClean="0"/>
          </a:p>
          <a:p>
            <a:pPr marL="457200" indent="-457200">
              <a:buFont typeface="Wingdings" pitchFamily="2" charset="2"/>
              <a:buChar char="ü"/>
            </a:pPr>
            <a:r>
              <a:rPr lang="en-GB" sz="3000" dirty="0" smtClean="0"/>
              <a:t>Type &amp; frequency of </a:t>
            </a:r>
            <a:r>
              <a:rPr lang="en-GB" sz="3000" b="1" dirty="0" smtClean="0">
                <a:solidFill>
                  <a:srgbClr val="C00000"/>
                </a:solidFill>
              </a:rPr>
              <a:t>bloods</a:t>
            </a:r>
            <a:r>
              <a:rPr lang="en-GB" sz="3000" dirty="0" smtClean="0"/>
              <a:t> needed for monitoring</a:t>
            </a:r>
            <a:endParaRPr lang="en-US" sz="2000" dirty="0"/>
          </a:p>
          <a:p>
            <a:endParaRPr lang="en-GB" sz="1200" dirty="0" smtClean="0"/>
          </a:p>
          <a:p>
            <a:pPr marL="457200" indent="-457200">
              <a:buFont typeface="Wingdings" pitchFamily="2" charset="2"/>
              <a:buChar char="ü"/>
            </a:pPr>
            <a:r>
              <a:rPr lang="en-GB" sz="3000" dirty="0" smtClean="0"/>
              <a:t>Any </a:t>
            </a:r>
            <a:r>
              <a:rPr lang="en-GB" sz="3000" b="1" dirty="0" smtClean="0">
                <a:solidFill>
                  <a:srgbClr val="C00000"/>
                </a:solidFill>
              </a:rPr>
              <a:t>follow up </a:t>
            </a:r>
            <a:r>
              <a:rPr lang="en-GB" sz="3000" dirty="0" smtClean="0"/>
              <a:t>required</a:t>
            </a:r>
          </a:p>
          <a:p>
            <a:pPr marL="457200" indent="-457200">
              <a:buFont typeface="Wingdings" pitchFamily="2" charset="2"/>
              <a:buChar char="ü"/>
            </a:pPr>
            <a:endParaRPr lang="en-GB" sz="1400" dirty="0" smtClean="0"/>
          </a:p>
          <a:p>
            <a:pPr marL="457200" indent="-457200"/>
            <a:r>
              <a:rPr lang="en-GB" sz="2000" b="1" dirty="0" smtClean="0">
                <a:solidFill>
                  <a:srgbClr val="C00000"/>
                </a:solidFill>
              </a:rPr>
              <a:t>Remember</a:t>
            </a:r>
            <a:r>
              <a:rPr lang="en-GB" sz="2000" dirty="0" smtClean="0"/>
              <a:t>: If </a:t>
            </a:r>
            <a:r>
              <a:rPr lang="en-US" sz="2000" dirty="0" smtClean="0"/>
              <a:t>bloods &lt;1 week : </a:t>
            </a:r>
            <a:r>
              <a:rPr lang="en-US" sz="2000" b="1" dirty="0" smtClean="0">
                <a:solidFill>
                  <a:srgbClr val="C00000"/>
                </a:solidFill>
              </a:rPr>
              <a:t>Hospitals</a:t>
            </a:r>
            <a:r>
              <a:rPr lang="en-US" sz="2000" dirty="0" smtClean="0"/>
              <a:t> responsibility to organise and review </a:t>
            </a:r>
            <a:endParaRPr lang="en-GB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245882" y="607290"/>
            <a:ext cx="2155573" cy="880951"/>
          </a:xfrm>
          <a:prstGeom prst="roundRect">
            <a:avLst>
              <a:gd name="adj" fmla="val 49342"/>
            </a:avLst>
          </a:prstGeom>
          <a:solidFill>
            <a:srgbClr val="F5E2DB"/>
          </a:solidFill>
          <a:ln w="28575">
            <a:solidFill>
              <a:srgbClr val="C51E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sz="4000" b="1" dirty="0" err="1" smtClean="0">
                <a:solidFill>
                  <a:srgbClr val="C51E32"/>
                </a:solidFill>
              </a:rPr>
              <a:t>eDAN</a:t>
            </a:r>
            <a:r>
              <a:rPr lang="en-GB" sz="4000" b="1" dirty="0" smtClean="0">
                <a:solidFill>
                  <a:srgbClr val="C51E32"/>
                </a:solidFill>
              </a:rPr>
              <a:t>?</a:t>
            </a:r>
            <a:endParaRPr lang="en-GB" sz="4000" b="1" dirty="0">
              <a:solidFill>
                <a:srgbClr val="C51E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42842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75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AKI EDAN DATA ENTRY</dc:title>
  <dc:creator>Andy</dc:creator>
  <cp:lastModifiedBy>Gillian Victoria Pearce</cp:lastModifiedBy>
  <cp:revision>5</cp:revision>
  <dcterms:created xsi:type="dcterms:W3CDTF">2016-02-24T23:16:00Z</dcterms:created>
  <dcterms:modified xsi:type="dcterms:W3CDTF">2016-03-01T09:03:52Z</dcterms:modified>
</cp:coreProperties>
</file>