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404050" cy="43205400"/>
  <p:notesSz cx="6808788" cy="9940925"/>
  <p:defaultTextStyle>
    <a:defPPr>
      <a:defRPr lang="en-U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228" y="5304"/>
      </p:cViewPr>
      <p:guideLst>
        <p:guide orient="horz" pos="13608"/>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304" y="13421680"/>
            <a:ext cx="27543443" cy="9261158"/>
          </a:xfrm>
        </p:spPr>
        <p:txBody>
          <a:bodyPr/>
          <a:lstStyle/>
          <a:p>
            <a:r>
              <a:rPr lang="en-US" smtClean="0"/>
              <a:t>Click to edit Master title style</a:t>
            </a:r>
            <a:endParaRPr lang="en-GB"/>
          </a:p>
        </p:txBody>
      </p:sp>
      <p:sp>
        <p:nvSpPr>
          <p:cNvPr id="3" name="Subtitle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58FBB66-80DB-4F79-B96E-AD57CBD00CE9}" type="datetimeFigureOut">
              <a:rPr lang="en-GB" smtClean="0"/>
              <a:t>01/06/2016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B7BB90-A259-452C-89D8-6725A6260F3D}" type="slidenum">
              <a:rPr lang="en-GB" smtClean="0"/>
              <a:t>‹#›</a:t>
            </a:fld>
            <a:endParaRPr lang="en-GB"/>
          </a:p>
        </p:txBody>
      </p:sp>
    </p:spTree>
    <p:extLst>
      <p:ext uri="{BB962C8B-B14F-4D97-AF65-F5344CB8AC3E}">
        <p14:creationId xmlns:p14="http://schemas.microsoft.com/office/powerpoint/2010/main" val="219410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8FBB66-80DB-4F79-B96E-AD57CBD00CE9}" type="datetimeFigureOut">
              <a:rPr lang="en-GB" smtClean="0"/>
              <a:t>01/06/2016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B7BB90-A259-452C-89D8-6725A6260F3D}" type="slidenum">
              <a:rPr lang="en-GB" smtClean="0"/>
              <a:t>‹#›</a:t>
            </a:fld>
            <a:endParaRPr lang="en-GB"/>
          </a:p>
        </p:txBody>
      </p:sp>
    </p:spTree>
    <p:extLst>
      <p:ext uri="{BB962C8B-B14F-4D97-AF65-F5344CB8AC3E}">
        <p14:creationId xmlns:p14="http://schemas.microsoft.com/office/powerpoint/2010/main" val="179489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254782" y="10901365"/>
            <a:ext cx="25833229" cy="23224902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743847" y="10901365"/>
            <a:ext cx="76970870" cy="2322490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8FBB66-80DB-4F79-B96E-AD57CBD00CE9}" type="datetimeFigureOut">
              <a:rPr lang="en-GB" smtClean="0"/>
              <a:t>01/06/2016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B7BB90-A259-452C-89D8-6725A6260F3D}" type="slidenum">
              <a:rPr lang="en-GB" smtClean="0"/>
              <a:t>‹#›</a:t>
            </a:fld>
            <a:endParaRPr lang="en-GB"/>
          </a:p>
        </p:txBody>
      </p:sp>
    </p:spTree>
    <p:extLst>
      <p:ext uri="{BB962C8B-B14F-4D97-AF65-F5344CB8AC3E}">
        <p14:creationId xmlns:p14="http://schemas.microsoft.com/office/powerpoint/2010/main" val="26497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8FBB66-80DB-4F79-B96E-AD57CBD00CE9}" type="datetimeFigureOut">
              <a:rPr lang="en-GB" smtClean="0"/>
              <a:t>01/06/2016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B7BB90-A259-452C-89D8-6725A6260F3D}" type="slidenum">
              <a:rPr lang="en-GB" smtClean="0"/>
              <a:t>‹#›</a:t>
            </a:fld>
            <a:endParaRPr lang="en-GB"/>
          </a:p>
        </p:txBody>
      </p:sp>
    </p:spTree>
    <p:extLst>
      <p:ext uri="{BB962C8B-B14F-4D97-AF65-F5344CB8AC3E}">
        <p14:creationId xmlns:p14="http://schemas.microsoft.com/office/powerpoint/2010/main" val="208398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696" y="27763473"/>
            <a:ext cx="27543443" cy="8581073"/>
          </a:xfrm>
        </p:spPr>
        <p:txBody>
          <a:bodyPr anchor="t"/>
          <a:lstStyle>
            <a:lvl1pPr algn="l">
              <a:defRPr sz="18900" b="1" cap="all"/>
            </a:lvl1pPr>
          </a:lstStyle>
          <a:p>
            <a:r>
              <a:rPr lang="en-US" smtClean="0"/>
              <a:t>Click to edit Master title style</a:t>
            </a:r>
            <a:endParaRPr lang="en-GB"/>
          </a:p>
        </p:txBody>
      </p:sp>
      <p:sp>
        <p:nvSpPr>
          <p:cNvPr id="3" name="Text Placeholder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FBB66-80DB-4F79-B96E-AD57CBD00CE9}" type="datetimeFigureOut">
              <a:rPr lang="en-GB" smtClean="0"/>
              <a:t>01/06/2016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B7BB90-A259-452C-89D8-6725A6260F3D}" type="slidenum">
              <a:rPr lang="en-GB" smtClean="0"/>
              <a:t>‹#›</a:t>
            </a:fld>
            <a:endParaRPr lang="en-GB"/>
          </a:p>
        </p:txBody>
      </p:sp>
    </p:spTree>
    <p:extLst>
      <p:ext uri="{BB962C8B-B14F-4D97-AF65-F5344CB8AC3E}">
        <p14:creationId xmlns:p14="http://schemas.microsoft.com/office/powerpoint/2010/main" val="372840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743846" y="63507940"/>
            <a:ext cx="51402048"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7685960" y="63507940"/>
            <a:ext cx="51402051"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58FBB66-80DB-4F79-B96E-AD57CBD00CE9}" type="datetimeFigureOut">
              <a:rPr lang="en-GB" smtClean="0"/>
              <a:t>01/06/2016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B7BB90-A259-452C-89D8-6725A6260F3D}" type="slidenum">
              <a:rPr lang="en-GB" smtClean="0"/>
              <a:t>‹#›</a:t>
            </a:fld>
            <a:endParaRPr lang="en-GB"/>
          </a:p>
        </p:txBody>
      </p:sp>
    </p:spTree>
    <p:extLst>
      <p:ext uri="{BB962C8B-B14F-4D97-AF65-F5344CB8AC3E}">
        <p14:creationId xmlns:p14="http://schemas.microsoft.com/office/powerpoint/2010/main" val="75643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0203" y="1730219"/>
            <a:ext cx="29163645" cy="72009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58FBB66-80DB-4F79-B96E-AD57CBD00CE9}" type="datetimeFigureOut">
              <a:rPr lang="en-GB" smtClean="0"/>
              <a:t>01/06/2016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B7BB90-A259-452C-89D8-6725A6260F3D}" type="slidenum">
              <a:rPr lang="en-GB" smtClean="0"/>
              <a:t>‹#›</a:t>
            </a:fld>
            <a:endParaRPr lang="en-GB"/>
          </a:p>
        </p:txBody>
      </p:sp>
    </p:spTree>
    <p:extLst>
      <p:ext uri="{BB962C8B-B14F-4D97-AF65-F5344CB8AC3E}">
        <p14:creationId xmlns:p14="http://schemas.microsoft.com/office/powerpoint/2010/main" val="236972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58FBB66-80DB-4F79-B96E-AD57CBD00CE9}" type="datetimeFigureOut">
              <a:rPr lang="en-GB" smtClean="0"/>
              <a:t>01/06/2016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B7BB90-A259-452C-89D8-6725A6260F3D}" type="slidenum">
              <a:rPr lang="en-GB" smtClean="0"/>
              <a:t>‹#›</a:t>
            </a:fld>
            <a:endParaRPr lang="en-GB"/>
          </a:p>
        </p:txBody>
      </p:sp>
    </p:spTree>
    <p:extLst>
      <p:ext uri="{BB962C8B-B14F-4D97-AF65-F5344CB8AC3E}">
        <p14:creationId xmlns:p14="http://schemas.microsoft.com/office/powerpoint/2010/main" val="420653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FBB66-80DB-4F79-B96E-AD57CBD00CE9}" type="datetimeFigureOut">
              <a:rPr lang="en-GB" smtClean="0"/>
              <a:t>01/06/2016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B7BB90-A259-452C-89D8-6725A6260F3D}" type="slidenum">
              <a:rPr lang="en-GB" smtClean="0"/>
              <a:t>‹#›</a:t>
            </a:fld>
            <a:endParaRPr lang="en-GB"/>
          </a:p>
        </p:txBody>
      </p:sp>
    </p:spTree>
    <p:extLst>
      <p:ext uri="{BB962C8B-B14F-4D97-AF65-F5344CB8AC3E}">
        <p14:creationId xmlns:p14="http://schemas.microsoft.com/office/powerpoint/2010/main" val="2708438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204" y="1720215"/>
            <a:ext cx="10660709" cy="7320915"/>
          </a:xfrm>
        </p:spPr>
        <p:txBody>
          <a:bodyPr anchor="b"/>
          <a:lstStyle>
            <a:lvl1pPr algn="l">
              <a:defRPr sz="9500" b="1"/>
            </a:lvl1pPr>
          </a:lstStyle>
          <a:p>
            <a:r>
              <a:rPr lang="en-US" smtClean="0"/>
              <a:t>Click to edit Master title style</a:t>
            </a:r>
            <a:endParaRPr lang="en-GB"/>
          </a:p>
        </p:txBody>
      </p:sp>
      <p:sp>
        <p:nvSpPr>
          <p:cNvPr id="3" name="Content Placeholder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FBB66-80DB-4F79-B96E-AD57CBD00CE9}" type="datetimeFigureOut">
              <a:rPr lang="en-GB" smtClean="0"/>
              <a:t>01/06/2016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B7BB90-A259-452C-89D8-6725A6260F3D}" type="slidenum">
              <a:rPr lang="en-GB" smtClean="0"/>
              <a:t>‹#›</a:t>
            </a:fld>
            <a:endParaRPr lang="en-GB"/>
          </a:p>
        </p:txBody>
      </p:sp>
    </p:spTree>
    <p:extLst>
      <p:ext uri="{BB962C8B-B14F-4D97-AF65-F5344CB8AC3E}">
        <p14:creationId xmlns:p14="http://schemas.microsoft.com/office/powerpoint/2010/main" val="262767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1421" y="30243780"/>
            <a:ext cx="19442430" cy="3570449"/>
          </a:xfrm>
        </p:spPr>
        <p:txBody>
          <a:bodyPr anchor="b"/>
          <a:lstStyle>
            <a:lvl1pPr algn="l">
              <a:defRPr sz="9500" b="1"/>
            </a:lvl1pPr>
          </a:lstStyle>
          <a:p>
            <a:r>
              <a:rPr lang="en-US" smtClean="0"/>
              <a:t>Click to edit Master title style</a:t>
            </a:r>
            <a:endParaRPr lang="en-GB"/>
          </a:p>
        </p:txBody>
      </p:sp>
      <p:sp>
        <p:nvSpPr>
          <p:cNvPr id="3" name="Picture Placeholder 2"/>
          <p:cNvSpPr>
            <a:spLocks noGrp="1"/>
          </p:cNvSpPr>
          <p:nvPr>
            <p:ph type="pic" idx="1"/>
          </p:nvPr>
        </p:nvSpPr>
        <p:spPr>
          <a:xfrm>
            <a:off x="6351421" y="3860483"/>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en-GB"/>
          </a:p>
        </p:txBody>
      </p:sp>
      <p:sp>
        <p:nvSpPr>
          <p:cNvPr id="4" name="Text Placeholder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FBB66-80DB-4F79-B96E-AD57CBD00CE9}" type="datetimeFigureOut">
              <a:rPr lang="en-GB" smtClean="0"/>
              <a:t>01/06/2016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B7BB90-A259-452C-89D8-6725A6260F3D}" type="slidenum">
              <a:rPr lang="en-GB" smtClean="0"/>
              <a:t>‹#›</a:t>
            </a:fld>
            <a:endParaRPr lang="en-GB"/>
          </a:p>
        </p:txBody>
      </p:sp>
    </p:spTree>
    <p:extLst>
      <p:ext uri="{BB962C8B-B14F-4D97-AF65-F5344CB8AC3E}">
        <p14:creationId xmlns:p14="http://schemas.microsoft.com/office/powerpoint/2010/main" val="70858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620203" y="10081263"/>
            <a:ext cx="29163645" cy="28513567"/>
          </a:xfrm>
          <a:prstGeom prst="rect">
            <a:avLst/>
          </a:prstGeom>
        </p:spPr>
        <p:txBody>
          <a:bodyPr vert="horz" lIns="432054" tIns="216027" rIns="432054" bIns="2160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620203" y="40045008"/>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758FBB66-80DB-4F79-B96E-AD57CBD00CE9}" type="datetimeFigureOut">
              <a:rPr lang="en-GB" smtClean="0"/>
              <a:t>01/06/2016</a:t>
            </a:fld>
            <a:endParaRPr lang="en-GB"/>
          </a:p>
        </p:txBody>
      </p:sp>
      <p:sp>
        <p:nvSpPr>
          <p:cNvPr id="5" name="Footer Placeholder 4"/>
          <p:cNvSpPr>
            <a:spLocks noGrp="1"/>
          </p:cNvSpPr>
          <p:nvPr>
            <p:ph type="ftr" sz="quarter" idx="3"/>
          </p:nvPr>
        </p:nvSpPr>
        <p:spPr>
          <a:xfrm>
            <a:off x="11071384" y="40045008"/>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3222903" y="40045008"/>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42B7BB90-A259-452C-89D8-6725A6260F3D}" type="slidenum">
              <a:rPr lang="en-GB" smtClean="0"/>
              <a:t>‹#›</a:t>
            </a:fld>
            <a:endParaRPr lang="en-GB"/>
          </a:p>
        </p:txBody>
      </p:sp>
    </p:spTree>
    <p:extLst>
      <p:ext uri="{BB962C8B-B14F-4D97-AF65-F5344CB8AC3E}">
        <p14:creationId xmlns:p14="http://schemas.microsoft.com/office/powerpoint/2010/main" val="3401223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anose="020B0604020202020204"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9pPr>
    </p:bodyStyle>
    <p:otherStyle>
      <a:defPPr>
        <a:defRPr lang="en-U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tmp"/><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4717" y="1642158"/>
            <a:ext cx="22762564" cy="2449048"/>
          </a:xfrm>
        </p:spPr>
        <p:style>
          <a:lnRef idx="1">
            <a:schemeClr val="accent4"/>
          </a:lnRef>
          <a:fillRef idx="3">
            <a:schemeClr val="accent4"/>
          </a:fillRef>
          <a:effectRef idx="2">
            <a:schemeClr val="accent4"/>
          </a:effectRef>
          <a:fontRef idx="minor">
            <a:schemeClr val="lt1"/>
          </a:fontRef>
        </p:style>
        <p:txBody>
          <a:bodyPr>
            <a:noAutofit/>
          </a:bodyPr>
          <a:lstStyle/>
          <a:p>
            <a:r>
              <a:rPr lang="en-GB" sz="7400" cap="all" dirty="0"/>
              <a:t>Transplant First: Addressing inequality of access to transplantation across the West </a:t>
            </a:r>
            <a:r>
              <a:rPr lang="en-GB" sz="7400" cap="all" dirty="0" smtClean="0"/>
              <a:t>Midlands</a:t>
            </a:r>
            <a:endParaRPr lang="en-GB" sz="7400" dirty="0"/>
          </a:p>
        </p:txBody>
      </p:sp>
      <p:sp>
        <p:nvSpPr>
          <p:cNvPr id="3" name="Subtitle 2"/>
          <p:cNvSpPr>
            <a:spLocks noGrp="1"/>
          </p:cNvSpPr>
          <p:nvPr>
            <p:ph type="subTitle" idx="1"/>
          </p:nvPr>
        </p:nvSpPr>
        <p:spPr>
          <a:xfrm>
            <a:off x="5616624" y="4680820"/>
            <a:ext cx="20666521" cy="1800200"/>
          </a:xfrm>
        </p:spPr>
        <p:txBody>
          <a:bodyPr>
            <a:normAutofit fontScale="25000" lnSpcReduction="20000"/>
          </a:bodyPr>
          <a:lstStyle/>
          <a:p>
            <a:pPr algn="l"/>
            <a:r>
              <a:rPr lang="en-GB" sz="12800" dirty="0" smtClean="0"/>
              <a:t>AUTHORS: Dr </a:t>
            </a:r>
            <a:r>
              <a:rPr lang="en-GB" sz="12800" dirty="0"/>
              <a:t>Kerry Tomlinson, Project Co-Lead for Transplant First and Clinical Lead &amp; Consultant Nephrologist, </a:t>
            </a:r>
            <a:r>
              <a:rPr lang="en-GB" sz="12800" dirty="0" smtClean="0"/>
              <a:t>UHNM</a:t>
            </a:r>
            <a:endParaRPr lang="en-GB" sz="12800" dirty="0"/>
          </a:p>
          <a:p>
            <a:pPr algn="l" defTabSz="1797050"/>
            <a:r>
              <a:rPr lang="en-GB" sz="12800" dirty="0"/>
              <a:t>	</a:t>
            </a:r>
            <a:r>
              <a:rPr lang="en-GB" sz="12800" dirty="0" smtClean="0"/>
              <a:t>Cecily </a:t>
            </a:r>
            <a:r>
              <a:rPr lang="en-GB" sz="12800" dirty="0"/>
              <a:t>Hollingworth, Quality Improvement Officer, </a:t>
            </a:r>
            <a:r>
              <a:rPr lang="en-GB" sz="12800" dirty="0" smtClean="0"/>
              <a:t>West Midlands </a:t>
            </a:r>
            <a:r>
              <a:rPr lang="en-GB" sz="12800" dirty="0"/>
              <a:t>Clinical Network</a:t>
            </a:r>
          </a:p>
          <a:p>
            <a:pPr algn="l" defTabSz="1797050"/>
            <a:r>
              <a:rPr lang="en-GB" sz="12800" dirty="0"/>
              <a:t>	</a:t>
            </a:r>
            <a:r>
              <a:rPr lang="en-GB" sz="12800" dirty="0" smtClean="0"/>
              <a:t>Helen </a:t>
            </a:r>
            <a:r>
              <a:rPr lang="en-GB" sz="12800" dirty="0"/>
              <a:t>Spooner, </a:t>
            </a:r>
            <a:r>
              <a:rPr lang="en-GB" sz="12800" dirty="0" smtClean="0"/>
              <a:t>Project Co-Lead &amp; Advanced </a:t>
            </a:r>
            <a:r>
              <a:rPr lang="en-GB" sz="12800" dirty="0"/>
              <a:t>Nurse Practitioner, Royal Wolverhampton NHS Trust</a:t>
            </a:r>
          </a:p>
          <a:p>
            <a:endParaRPr lang="en-GB" dirty="0"/>
          </a:p>
        </p:txBody>
      </p:sp>
      <p:sp>
        <p:nvSpPr>
          <p:cNvPr id="4" name="TextBox 3"/>
          <p:cNvSpPr txBox="1"/>
          <p:nvPr/>
        </p:nvSpPr>
        <p:spPr>
          <a:xfrm>
            <a:off x="1812450" y="7561140"/>
            <a:ext cx="13267898" cy="5262979"/>
          </a:xfrm>
          <a:prstGeom prst="rect">
            <a:avLst/>
          </a:prstGeom>
          <a:noFill/>
        </p:spPr>
        <p:txBody>
          <a:bodyPr wrap="square" rtlCol="0">
            <a:spAutoFit/>
          </a:bodyPr>
          <a:lstStyle/>
          <a:p>
            <a:r>
              <a:rPr lang="en-GB" sz="4800" dirty="0"/>
              <a:t>INTRODUCTION: </a:t>
            </a:r>
            <a:r>
              <a:rPr lang="en-GB" sz="3600" dirty="0"/>
              <a:t>Renal Registry and NHSBT data have highlighted major concerns with access to transplantation in our </a:t>
            </a:r>
            <a:r>
              <a:rPr lang="en-GB" sz="3600" dirty="0" smtClean="0"/>
              <a:t>region, specifically rates </a:t>
            </a:r>
            <a:r>
              <a:rPr lang="en-GB" sz="3600" dirty="0"/>
              <a:t>of pre-emptive transplant listing and transplantation, </a:t>
            </a:r>
            <a:r>
              <a:rPr lang="en-GB" sz="3600" dirty="0" smtClean="0"/>
              <a:t>time </a:t>
            </a:r>
            <a:r>
              <a:rPr lang="en-GB" sz="3600" dirty="0"/>
              <a:t>to listing, </a:t>
            </a:r>
            <a:r>
              <a:rPr lang="en-GB" sz="3600" dirty="0" smtClean="0"/>
              <a:t>wait </a:t>
            </a:r>
            <a:r>
              <a:rPr lang="en-GB" sz="3600" dirty="0"/>
              <a:t>time while listed, and consequently overall transplant rates </a:t>
            </a:r>
            <a:r>
              <a:rPr lang="en-GB" sz="3600" dirty="0" smtClean="0"/>
              <a:t>were </a:t>
            </a:r>
            <a:r>
              <a:rPr lang="en-GB" sz="3600" dirty="0"/>
              <a:t>worse in the West Midlands than the national average. A multi- disciplinary region wide project </a:t>
            </a:r>
            <a:r>
              <a:rPr lang="en-GB" sz="3600" dirty="0" smtClean="0"/>
              <a:t>was set </a:t>
            </a:r>
            <a:r>
              <a:rPr lang="en-GB" sz="3600" dirty="0"/>
              <a:t>up </a:t>
            </a:r>
            <a:r>
              <a:rPr lang="en-GB" sz="3600" dirty="0" smtClean="0"/>
              <a:t>in May 2015 to </a:t>
            </a:r>
            <a:r>
              <a:rPr lang="en-GB" sz="3600" dirty="0"/>
              <a:t>address these problems with the aim of improving access </a:t>
            </a:r>
            <a:r>
              <a:rPr lang="en-GB" sz="3600" dirty="0" smtClean="0"/>
              <a:t>to transplantation </a:t>
            </a:r>
            <a:r>
              <a:rPr lang="en-GB" sz="3600" dirty="0"/>
              <a:t>and reducing exaggerated wait times. Early progress is reported here.</a:t>
            </a:r>
          </a:p>
        </p:txBody>
      </p:sp>
      <p:sp>
        <p:nvSpPr>
          <p:cNvPr id="5" name="TextBox 4"/>
          <p:cNvSpPr txBox="1"/>
          <p:nvPr/>
        </p:nvSpPr>
        <p:spPr>
          <a:xfrm>
            <a:off x="21890657" y="6836992"/>
            <a:ext cx="8712968" cy="2308324"/>
          </a:xfrm>
          <a:prstGeom prst="rect">
            <a:avLst/>
          </a:prstGeom>
          <a:noFill/>
        </p:spPr>
        <p:txBody>
          <a:bodyPr wrap="square" rtlCol="0">
            <a:spAutoFit/>
          </a:bodyPr>
          <a:lstStyle/>
          <a:p>
            <a:r>
              <a:rPr lang="en-GB" sz="2400" dirty="0" smtClean="0"/>
              <a:t>Further members of Sponsor team :</a:t>
            </a:r>
          </a:p>
          <a:p>
            <a:r>
              <a:rPr lang="en-GB" sz="2400" dirty="0" smtClean="0"/>
              <a:t>Dr Clara Day, Renal Clinical Director, West Midlands Clinical Network</a:t>
            </a:r>
          </a:p>
          <a:p>
            <a:r>
              <a:rPr lang="en-GB" sz="2400" dirty="0" smtClean="0"/>
              <a:t>Mr Nick Inston, Renal Surgery – Consultant, UHBFT</a:t>
            </a:r>
          </a:p>
          <a:p>
            <a:r>
              <a:rPr lang="en-GB" sz="2400" dirty="0" smtClean="0"/>
              <a:t>Dr Nithya Krishnan, Consultant Transplant Nephrologist, UHCW</a:t>
            </a:r>
          </a:p>
          <a:p>
            <a:r>
              <a:rPr lang="en-GB" sz="2400" dirty="0" smtClean="0"/>
              <a:t>Ron Cullen, Chief Executive, UK Renal Registry</a:t>
            </a:r>
          </a:p>
          <a:p>
            <a:r>
              <a:rPr lang="en-GB" sz="2400" dirty="0" smtClean="0"/>
              <a:t>Dr David </a:t>
            </a:r>
            <a:r>
              <a:rPr lang="en-GB" sz="2400" dirty="0" err="1" smtClean="0"/>
              <a:t>Dimeloe</a:t>
            </a:r>
            <a:r>
              <a:rPr lang="en-GB" sz="2400" dirty="0" smtClean="0"/>
              <a:t>, Donor Representative</a:t>
            </a:r>
            <a:endParaRPr lang="en-GB" sz="2400" dirty="0"/>
          </a:p>
        </p:txBody>
      </p:sp>
      <p:sp>
        <p:nvSpPr>
          <p:cNvPr id="6" name="TextBox 5"/>
          <p:cNvSpPr txBox="1"/>
          <p:nvPr/>
        </p:nvSpPr>
        <p:spPr>
          <a:xfrm>
            <a:off x="1812450" y="13719557"/>
            <a:ext cx="13267898" cy="6924973"/>
          </a:xfrm>
          <a:prstGeom prst="rect">
            <a:avLst/>
          </a:prstGeom>
          <a:noFill/>
        </p:spPr>
        <p:txBody>
          <a:bodyPr wrap="square" rtlCol="0">
            <a:spAutoFit/>
          </a:bodyPr>
          <a:lstStyle/>
          <a:p>
            <a:r>
              <a:rPr lang="en-GB" sz="4800" dirty="0"/>
              <a:t>METHODS: </a:t>
            </a:r>
            <a:r>
              <a:rPr lang="en-GB" sz="3600" dirty="0"/>
              <a:t>The project encompasses all renal and transplant units across the region. CEOs from each Trust have given commitment to the project. The project </a:t>
            </a:r>
            <a:r>
              <a:rPr lang="en-GB" sz="3600" dirty="0" smtClean="0"/>
              <a:t>has been </a:t>
            </a:r>
            <a:r>
              <a:rPr lang="en-GB" sz="3600" dirty="0"/>
              <a:t>facilitated by the </a:t>
            </a:r>
            <a:r>
              <a:rPr lang="en-GB" sz="3600" dirty="0" smtClean="0"/>
              <a:t>West Midlands Clinical </a:t>
            </a:r>
            <a:r>
              <a:rPr lang="en-GB" sz="3600" dirty="0"/>
              <a:t>Network </a:t>
            </a:r>
            <a:r>
              <a:rPr lang="en-GB" sz="3600" dirty="0" smtClean="0"/>
              <a:t>(WMCN</a:t>
            </a:r>
            <a:r>
              <a:rPr lang="en-GB" sz="3600" dirty="0"/>
              <a:t>) and endorsed by the Renal </a:t>
            </a:r>
            <a:r>
              <a:rPr lang="en-GB" sz="3600" dirty="0" smtClean="0"/>
              <a:t>Registry (RR), </a:t>
            </a:r>
            <a:r>
              <a:rPr lang="en-GB" sz="3600" dirty="0"/>
              <a:t>ODT and </a:t>
            </a:r>
            <a:r>
              <a:rPr lang="en-GB" sz="3600" dirty="0" smtClean="0"/>
              <a:t>KQUIP. </a:t>
            </a:r>
            <a:r>
              <a:rPr lang="en-GB" sz="3600" dirty="0"/>
              <a:t>The sponsor team is multidisciplinary and patients are included at every level and in every work stream (Data, Pathways, Standards, Patient information and Education). The project aims to equip each contributing unit with the means and skills to improve quality. Data </a:t>
            </a:r>
            <a:r>
              <a:rPr lang="en-GB" sz="3600" dirty="0" smtClean="0"/>
              <a:t>shared </a:t>
            </a:r>
            <a:r>
              <a:rPr lang="en-GB" sz="3600" dirty="0"/>
              <a:t>openly, Quality </a:t>
            </a:r>
            <a:r>
              <a:rPr lang="en-GB" sz="3600" dirty="0" smtClean="0"/>
              <a:t>Improvement </a:t>
            </a:r>
            <a:r>
              <a:rPr lang="en-GB" sz="3600" dirty="0"/>
              <a:t>training </a:t>
            </a:r>
            <a:r>
              <a:rPr lang="en-GB" sz="3600" dirty="0" smtClean="0"/>
              <a:t>provided</a:t>
            </a:r>
            <a:r>
              <a:rPr lang="en-GB" sz="3600" dirty="0"/>
              <a:t>, information and guidance as well as good </a:t>
            </a:r>
            <a:r>
              <a:rPr lang="en-GB" sz="3600" dirty="0" smtClean="0"/>
              <a:t>practice </a:t>
            </a:r>
            <a:r>
              <a:rPr lang="en-GB" sz="3600" dirty="0"/>
              <a:t>shared. Each unit is in turn able to identify whatever local solutions and changes are required.</a:t>
            </a:r>
          </a:p>
        </p:txBody>
      </p:sp>
      <p:sp>
        <p:nvSpPr>
          <p:cNvPr id="7" name="TextBox 6"/>
          <p:cNvSpPr txBox="1"/>
          <p:nvPr/>
        </p:nvSpPr>
        <p:spPr>
          <a:xfrm>
            <a:off x="17714193" y="9447090"/>
            <a:ext cx="13105456" cy="19666922"/>
          </a:xfrm>
          <a:prstGeom prst="rect">
            <a:avLst/>
          </a:prstGeom>
          <a:noFill/>
        </p:spPr>
        <p:txBody>
          <a:bodyPr wrap="square" rtlCol="0">
            <a:spAutoFit/>
          </a:bodyPr>
          <a:lstStyle/>
          <a:p>
            <a:r>
              <a:rPr lang="en-GB" sz="4800" dirty="0"/>
              <a:t>OUTCOMES: </a:t>
            </a:r>
            <a:r>
              <a:rPr lang="en-GB" sz="3600" dirty="0"/>
              <a:t>At the launch event in June 2015 data was shared showing variable median times to transplant listing. Elements of local changes in </a:t>
            </a:r>
            <a:r>
              <a:rPr lang="en-GB" sz="3600" dirty="0" smtClean="0"/>
              <a:t>practice </a:t>
            </a:r>
            <a:r>
              <a:rPr lang="en-GB" sz="3600" dirty="0"/>
              <a:t>that had contributed to reduced time to listing included dedicated listing clinics, low </a:t>
            </a:r>
            <a:r>
              <a:rPr lang="en-GB" sz="3600" dirty="0" err="1"/>
              <a:t>eGFR</a:t>
            </a:r>
            <a:r>
              <a:rPr lang="en-GB" sz="3600" dirty="0"/>
              <a:t> MDTs and good IT. Barriers to improvement were identified as poor IT, time taken to collect data and audit, delay in cardiac investigations and patient DNA rate. An enhanced Quality dashboard, to run in parallel with the NHSE dashboard, including a brief RCA for all patients who miss transplant listing at the start of RRT has been developed in conjunction with the RR. Data collection </a:t>
            </a:r>
            <a:r>
              <a:rPr lang="en-GB" sz="3600" dirty="0" smtClean="0"/>
              <a:t>began </a:t>
            </a:r>
            <a:r>
              <a:rPr lang="en-GB" sz="3600" dirty="0"/>
              <a:t>in February 2016. </a:t>
            </a:r>
            <a:endParaRPr lang="en-GB" sz="3600" dirty="0" smtClean="0"/>
          </a:p>
          <a:p>
            <a:endParaRPr lang="en-GB" sz="3600" dirty="0"/>
          </a:p>
          <a:p>
            <a:r>
              <a:rPr lang="en-GB" sz="3600" dirty="0" smtClean="0"/>
              <a:t>Pathway </a:t>
            </a:r>
            <a:r>
              <a:rPr lang="en-GB" sz="3600" dirty="0"/>
              <a:t>redesign workshops involving training in QI and real time support for units making change </a:t>
            </a:r>
            <a:r>
              <a:rPr lang="en-GB" sz="3600" dirty="0" smtClean="0"/>
              <a:t>ran in Feb and April 2016. Units reported already making changes to pathways with further changes planned. Simple solutions such as adding mobile numbers to referral letters and authorising early workup of donors were identified, while other more challenging work will go on at the various units.</a:t>
            </a:r>
          </a:p>
          <a:p>
            <a:endParaRPr lang="en-GB" sz="3600" dirty="0"/>
          </a:p>
          <a:p>
            <a:r>
              <a:rPr lang="en-GB" sz="3600" dirty="0" smtClean="0"/>
              <a:t>Groups </a:t>
            </a:r>
            <a:r>
              <a:rPr lang="en-GB" sz="3600" dirty="0"/>
              <a:t>are working on Standards and Patient information with the aim of increasing clarity and pooling scarce resource. In addition to the overarching project </a:t>
            </a:r>
            <a:r>
              <a:rPr lang="en-GB" sz="3600" dirty="0" smtClean="0"/>
              <a:t>aims, </a:t>
            </a:r>
            <a:r>
              <a:rPr lang="en-GB" sz="3600" dirty="0"/>
              <a:t>specific goals have been set which are:</a:t>
            </a:r>
          </a:p>
          <a:p>
            <a:pPr marL="571500" indent="-571500">
              <a:buFont typeface="Arial" panose="020B0604020202020204" pitchFamily="34" charset="0"/>
              <a:buChar char="•"/>
            </a:pPr>
            <a:r>
              <a:rPr lang="en-GB" sz="3600" dirty="0"/>
              <a:t>95% of CKD5 patients will have a documented transplant decision</a:t>
            </a:r>
          </a:p>
          <a:p>
            <a:pPr marL="571500" indent="-571500">
              <a:buFont typeface="Arial" panose="020B0604020202020204" pitchFamily="34" charset="0"/>
              <a:buChar char="•"/>
            </a:pPr>
            <a:r>
              <a:rPr lang="en-GB" sz="3600" dirty="0"/>
              <a:t>95% of know patients starting RRT will have a transplant status</a:t>
            </a:r>
          </a:p>
          <a:p>
            <a:pPr marL="571500" indent="-571500">
              <a:buFont typeface="Arial" panose="020B0604020202020204" pitchFamily="34" charset="0"/>
              <a:buChar char="•"/>
            </a:pPr>
            <a:r>
              <a:rPr lang="en-GB" sz="3600" dirty="0"/>
              <a:t>&gt;50% of listed patients will be listed </a:t>
            </a:r>
            <a:r>
              <a:rPr lang="en-GB" sz="3600" dirty="0" smtClean="0"/>
              <a:t>pre-emptively</a:t>
            </a:r>
            <a:endParaRPr lang="en-GB" sz="3600" dirty="0"/>
          </a:p>
          <a:p>
            <a:pPr marL="571500" indent="-571500">
              <a:buFont typeface="Arial" panose="020B0604020202020204" pitchFamily="34" charset="0"/>
              <a:buChar char="•"/>
            </a:pPr>
            <a:r>
              <a:rPr lang="en-GB" sz="3600" dirty="0"/>
              <a:t>The West Midlands will have the highest rate of pre-emptive transplant listing in the </a:t>
            </a:r>
            <a:r>
              <a:rPr lang="en-GB" sz="3600" dirty="0" smtClean="0"/>
              <a:t>UK</a:t>
            </a:r>
            <a:endParaRPr lang="en-GB" sz="3600" dirty="0"/>
          </a:p>
          <a:p>
            <a:pPr marL="571500" indent="-571500">
              <a:buFont typeface="Arial" panose="020B0604020202020204" pitchFamily="34" charset="0"/>
              <a:buChar char="•"/>
            </a:pPr>
            <a:r>
              <a:rPr lang="en-GB" sz="3600" dirty="0"/>
              <a:t>West Midlands transplant units will be in the top 50% nationally for pre-emptive </a:t>
            </a:r>
            <a:r>
              <a:rPr lang="en-GB" sz="3600" dirty="0" smtClean="0"/>
              <a:t>transplants</a:t>
            </a:r>
          </a:p>
          <a:p>
            <a:endParaRPr lang="en-GB" sz="3600" dirty="0"/>
          </a:p>
          <a:p>
            <a:r>
              <a:rPr lang="en-GB" sz="3600" dirty="0" smtClean="0"/>
              <a:t>In conjunction with the RR, ‘Donor View’, an online programme to support live donors through the donation process, is in development.</a:t>
            </a:r>
          </a:p>
          <a:p>
            <a:endParaRPr lang="en-GB" sz="3600" dirty="0"/>
          </a:p>
          <a:p>
            <a:r>
              <a:rPr lang="en-GB" sz="3600" dirty="0" smtClean="0"/>
              <a:t>Patients have contributed a powerful voice  and been a vital element of the project.</a:t>
            </a:r>
            <a:endParaRPr lang="en-GB" sz="3600" dirty="0"/>
          </a:p>
        </p:txBody>
      </p:sp>
      <p:sp>
        <p:nvSpPr>
          <p:cNvPr id="8" name="TextBox 7"/>
          <p:cNvSpPr txBox="1"/>
          <p:nvPr/>
        </p:nvSpPr>
        <p:spPr>
          <a:xfrm>
            <a:off x="2312517" y="37228436"/>
            <a:ext cx="27325437" cy="3046988"/>
          </a:xfrm>
          <a:prstGeom prst="rect">
            <a:avLst/>
          </a:prstGeom>
          <a:noFill/>
        </p:spPr>
        <p:txBody>
          <a:bodyPr wrap="square" rtlCol="0">
            <a:spAutoFit/>
          </a:bodyPr>
          <a:lstStyle/>
          <a:p>
            <a:r>
              <a:rPr lang="en-GB" sz="4800" dirty="0"/>
              <a:t>CONCLUSION: </a:t>
            </a:r>
            <a:r>
              <a:rPr lang="en-GB" sz="3600" dirty="0"/>
              <a:t>In this project a large multidisciplinary team are striving to improve access to transplantation for patients in the West Midlands. The West </a:t>
            </a:r>
            <a:r>
              <a:rPr lang="en-GB" sz="3600" dirty="0" smtClean="0"/>
              <a:t>Midlands renal community </a:t>
            </a:r>
            <a:r>
              <a:rPr lang="en-GB" sz="3600" dirty="0"/>
              <a:t>has a </a:t>
            </a:r>
            <a:r>
              <a:rPr lang="en-GB" sz="3600"/>
              <a:t>history </a:t>
            </a:r>
            <a:r>
              <a:rPr lang="en-GB" sz="3600" smtClean="0"/>
              <a:t>of</a:t>
            </a:r>
            <a:r>
              <a:rPr lang="en-GB" sz="3600" smtClean="0"/>
              <a:t> </a:t>
            </a:r>
            <a:r>
              <a:rPr lang="en-GB" sz="3600" dirty="0"/>
              <a:t>delivering whole scale change, for example in improving access to home therapies. This project demonstrates the vital role of </a:t>
            </a:r>
            <a:r>
              <a:rPr lang="en-GB" sz="3600" dirty="0" smtClean="0"/>
              <a:t>Clinical Networks </a:t>
            </a:r>
            <a:r>
              <a:rPr lang="en-GB" sz="3600" dirty="0"/>
              <a:t>in delivering </a:t>
            </a:r>
            <a:r>
              <a:rPr lang="en-GB" sz="3600" dirty="0" smtClean="0"/>
              <a:t>Quality Improvement. </a:t>
            </a:r>
            <a:r>
              <a:rPr lang="en-GB" sz="3600" dirty="0"/>
              <a:t>In addition to benefits for local </a:t>
            </a:r>
            <a:r>
              <a:rPr lang="en-GB" sz="3600" dirty="0" smtClean="0"/>
              <a:t>patients, there </a:t>
            </a:r>
            <a:r>
              <a:rPr lang="en-GB" sz="3600" dirty="0"/>
              <a:t>is an opportunity to roll out learning (lessons for a large QI project) and resource (e.g. enhanced data collection) nationally at the conclusion of the project. Our patients and partners (RR, ODT, </a:t>
            </a:r>
            <a:r>
              <a:rPr lang="en-GB" sz="3600" dirty="0" err="1" smtClean="0"/>
              <a:t>KQuIP</a:t>
            </a:r>
            <a:r>
              <a:rPr lang="en-GB" sz="3600" dirty="0" smtClean="0"/>
              <a:t>, NHS England) </a:t>
            </a:r>
            <a:r>
              <a:rPr lang="en-GB" sz="3600" dirty="0"/>
              <a:t>await the outcome with interest.</a:t>
            </a:r>
          </a:p>
        </p:txBody>
      </p:sp>
      <p:sp>
        <p:nvSpPr>
          <p:cNvPr id="9" name="TextBox 8"/>
          <p:cNvSpPr txBox="1"/>
          <p:nvPr/>
        </p:nvSpPr>
        <p:spPr>
          <a:xfrm>
            <a:off x="19802425" y="40997729"/>
            <a:ext cx="11449272" cy="830997"/>
          </a:xfrm>
          <a:prstGeom prst="rect">
            <a:avLst/>
          </a:prstGeom>
          <a:noFill/>
        </p:spPr>
        <p:txBody>
          <a:bodyPr wrap="square" rtlCol="0">
            <a:spAutoFit/>
          </a:bodyPr>
          <a:lstStyle/>
          <a:p>
            <a:r>
              <a:rPr lang="en-GB" sz="4800" b="1" i="1" dirty="0"/>
              <a:t>Service Delivery, Quality &amp; Innovation </a:t>
            </a:r>
            <a:endParaRPr lang="en-GB" sz="4800" dirty="0"/>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450" y="21016979"/>
            <a:ext cx="12137878" cy="613033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4764" y="28187054"/>
            <a:ext cx="4115564" cy="307397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2323" y="32336148"/>
            <a:ext cx="4378016" cy="3283512"/>
          </a:xfrm>
          <a:prstGeom prst="rect">
            <a:avLst/>
          </a:prstGeom>
        </p:spPr>
      </p:pic>
      <p:sp>
        <p:nvSpPr>
          <p:cNvPr id="20" name="TextBox 19"/>
          <p:cNvSpPr txBox="1"/>
          <p:nvPr/>
        </p:nvSpPr>
        <p:spPr>
          <a:xfrm>
            <a:off x="13405738" y="32115868"/>
            <a:ext cx="17413911" cy="4154984"/>
          </a:xfrm>
          <a:prstGeom prst="rect">
            <a:avLst/>
          </a:prstGeom>
          <a:noFill/>
        </p:spPr>
        <p:txBody>
          <a:bodyPr wrap="square" rtlCol="0">
            <a:spAutoFit/>
          </a:bodyPr>
          <a:lstStyle/>
          <a:p>
            <a:r>
              <a:rPr lang="en-GB" sz="4800" dirty="0" smtClean="0"/>
              <a:t>CHALLENGES: </a:t>
            </a:r>
            <a:r>
              <a:rPr lang="en-GB" sz="3600" dirty="0" smtClean="0"/>
              <a:t>Although the project has given permission for teams to take time out, they see this as a scarce resource and need the time to be used productively. Resource in terms of clinic time, staffing levels and, at times, money is seen as a barrier to some changes. As with any large group there have been tensions and conflicting views but the process of running the project has allowed these to be openly discussed and, in general, agreement reached. Process mapping events made it clear that individual behaviour can make change difficult but can be actively changed.</a:t>
            </a:r>
            <a:endParaRPr lang="en-GB" sz="3600" dirty="0"/>
          </a:p>
        </p:txBody>
      </p:sp>
      <p:grpSp>
        <p:nvGrpSpPr>
          <p:cNvPr id="22" name="Group 21"/>
          <p:cNvGrpSpPr/>
          <p:nvPr/>
        </p:nvGrpSpPr>
        <p:grpSpPr>
          <a:xfrm>
            <a:off x="22034673" y="29014248"/>
            <a:ext cx="7853938" cy="2093508"/>
            <a:chOff x="21784017" y="29167516"/>
            <a:chExt cx="7853938" cy="2093508"/>
          </a:xfrm>
        </p:grpSpPr>
        <p:grpSp>
          <p:nvGrpSpPr>
            <p:cNvPr id="21" name="Group 20"/>
            <p:cNvGrpSpPr/>
            <p:nvPr/>
          </p:nvGrpSpPr>
          <p:grpSpPr>
            <a:xfrm>
              <a:off x="21784017" y="29167516"/>
              <a:ext cx="7853938" cy="2084256"/>
              <a:chOff x="21784017" y="29176768"/>
              <a:chExt cx="7853938" cy="2084256"/>
            </a:xfrm>
          </p:grpSpPr>
          <p:sp>
            <p:nvSpPr>
              <p:cNvPr id="23" name="Rectangle 22"/>
              <p:cNvSpPr/>
              <p:nvPr/>
            </p:nvSpPr>
            <p:spPr>
              <a:xfrm>
                <a:off x="21784017" y="29176768"/>
                <a:ext cx="7853938" cy="20842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24" name="TextBox 23"/>
              <p:cNvSpPr txBox="1"/>
              <p:nvPr/>
            </p:nvSpPr>
            <p:spPr>
              <a:xfrm>
                <a:off x="24770977" y="29595588"/>
                <a:ext cx="4693133" cy="1200329"/>
              </a:xfrm>
              <a:prstGeom prst="rect">
                <a:avLst/>
              </a:prstGeom>
              <a:noFill/>
            </p:spPr>
            <p:txBody>
              <a:bodyPr wrap="square" rtlCol="0">
                <a:spAutoFit/>
              </a:bodyPr>
              <a:lstStyle/>
              <a:p>
                <a:r>
                  <a:rPr lang="en-GB" sz="7200" dirty="0" smtClean="0">
                    <a:solidFill>
                      <a:schemeClr val="bg1"/>
                    </a:solidFill>
                  </a:rPr>
                  <a:t>Donor View</a:t>
                </a:r>
                <a:endParaRPr lang="en-GB" sz="7200" dirty="0">
                  <a:solidFill>
                    <a:schemeClr val="bg1"/>
                  </a:solidFill>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84017" y="29199108"/>
              <a:ext cx="2801982" cy="2061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517" y="28919964"/>
            <a:ext cx="4816500" cy="5949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39328" y="1404811"/>
            <a:ext cx="3049564" cy="1899146"/>
          </a:xfrm>
          <a:prstGeom prst="rect">
            <a:avLst/>
          </a:prstGeom>
        </p:spPr>
      </p:pic>
      <p:sp>
        <p:nvSpPr>
          <p:cNvPr id="25" name="Rectangle 24"/>
          <p:cNvSpPr/>
          <p:nvPr/>
        </p:nvSpPr>
        <p:spPr>
          <a:xfrm>
            <a:off x="2901780" y="1237487"/>
            <a:ext cx="1548255" cy="153449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240066" y="2866682"/>
            <a:ext cx="1487709" cy="152087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Placeholder 12" descr="Screen Shot 2015-11-29 at 14.57.04.png"/>
          <p:cNvPicPr>
            <a:picLocks noChangeAspect="1"/>
          </p:cNvPicPr>
          <p:nvPr/>
        </p:nvPicPr>
        <p:blipFill>
          <a:blip r:embed="rId8" cstate="print">
            <a:extLst>
              <a:ext uri="{28A0092B-C50C-407E-A947-70E740481C1C}">
                <a14:useLocalDpi xmlns:a14="http://schemas.microsoft.com/office/drawing/2010/main" val="0"/>
              </a:ext>
            </a:extLst>
          </a:blip>
          <a:srcRect l="6967" r="6967"/>
          <a:stretch>
            <a:fillRect/>
          </a:stretch>
        </p:blipFill>
        <p:spPr>
          <a:xfrm>
            <a:off x="1224361" y="1237486"/>
            <a:ext cx="1548255" cy="1534493"/>
          </a:xfrm>
          <a:prstGeom prst="rect">
            <a:avLst/>
          </a:prstGeom>
        </p:spPr>
      </p:pic>
      <p:pic>
        <p:nvPicPr>
          <p:cNvPr id="28" name="Picture Placeholder 9" descr="Screen Shot 2015-11-29 at 14.56.20.png"/>
          <p:cNvPicPr>
            <a:picLocks noChangeAspect="1"/>
          </p:cNvPicPr>
          <p:nvPr/>
        </p:nvPicPr>
        <p:blipFill>
          <a:blip r:embed="rId9" cstate="print">
            <a:extLst>
              <a:ext uri="{28A0092B-C50C-407E-A947-70E740481C1C}">
                <a14:useLocalDpi xmlns:a14="http://schemas.microsoft.com/office/drawing/2010/main" val="0"/>
              </a:ext>
            </a:extLst>
          </a:blip>
          <a:srcRect l="7468" r="7468"/>
          <a:stretch>
            <a:fillRect/>
          </a:stretch>
        </p:blipFill>
        <p:spPr>
          <a:xfrm>
            <a:off x="2901780" y="2859874"/>
            <a:ext cx="1548255" cy="1534493"/>
          </a:xfrm>
          <a:prstGeom prst="rect">
            <a:avLst/>
          </a:prstGeom>
        </p:spPr>
      </p:pic>
      <p:sp>
        <p:nvSpPr>
          <p:cNvPr id="19" name="TextBox 18"/>
          <p:cNvSpPr txBox="1"/>
          <p:nvPr/>
        </p:nvSpPr>
        <p:spPr>
          <a:xfrm>
            <a:off x="27939328" y="3384676"/>
            <a:ext cx="3049564" cy="954107"/>
          </a:xfrm>
          <a:prstGeom prst="rect">
            <a:avLst/>
          </a:prstGeom>
          <a:noFill/>
        </p:spPr>
        <p:txBody>
          <a:bodyPr wrap="square" rtlCol="0">
            <a:spAutoFit/>
          </a:bodyPr>
          <a:lstStyle/>
          <a:p>
            <a:pPr algn="r"/>
            <a:r>
              <a:rPr lang="en-GB" sz="2800" b="1" dirty="0" smtClean="0">
                <a:latin typeface="Arial" panose="020B0604020202020204" pitchFamily="34" charset="0"/>
                <a:cs typeface="Arial" panose="020B0604020202020204" pitchFamily="34" charset="0"/>
              </a:rPr>
              <a:t>West Midlands Clinical Network</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429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870</Words>
  <Application>Microsoft Office PowerPoint</Application>
  <PresentationFormat>Custom</PresentationFormat>
  <Paragraphs>31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Transplant First: Addressing inequality of access to transplantation across the West Midlands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Tomlinson, Kerry (RJE) UHNS</dc:creator>
  <cp:lastModifiedBy>Cecily Hollingworth</cp:lastModifiedBy>
  <cp:revision>24</cp:revision>
  <cp:lastPrinted>2016-06-01T13:52:40Z</cp:lastPrinted>
  <dcterms:created xsi:type="dcterms:W3CDTF">2016-05-26T16:01:58Z</dcterms:created>
  <dcterms:modified xsi:type="dcterms:W3CDTF">2016-06-01T14:03:54Z</dcterms:modified>
</cp:coreProperties>
</file>