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5"/>
  </p:notesMasterIdLst>
  <p:sldIdLst>
    <p:sldId id="258" r:id="rId2"/>
    <p:sldId id="332" r:id="rId3"/>
    <p:sldId id="303" r:id="rId4"/>
    <p:sldId id="310" r:id="rId5"/>
    <p:sldId id="305" r:id="rId6"/>
    <p:sldId id="306" r:id="rId7"/>
    <p:sldId id="322" r:id="rId8"/>
    <p:sldId id="304" r:id="rId9"/>
    <p:sldId id="309" r:id="rId10"/>
    <p:sldId id="312" r:id="rId11"/>
    <p:sldId id="324" r:id="rId12"/>
    <p:sldId id="308" r:id="rId13"/>
    <p:sldId id="300" r:id="rId14"/>
    <p:sldId id="307" r:id="rId15"/>
    <p:sldId id="333" r:id="rId16"/>
    <p:sldId id="311" r:id="rId17"/>
    <p:sldId id="313" r:id="rId18"/>
    <p:sldId id="278" r:id="rId19"/>
    <p:sldId id="331" r:id="rId20"/>
    <p:sldId id="293" r:id="rId21"/>
    <p:sldId id="320" r:id="rId22"/>
    <p:sldId id="321" r:id="rId23"/>
    <p:sldId id="319" r:id="rId24"/>
    <p:sldId id="328" r:id="rId25"/>
    <p:sldId id="329" r:id="rId26"/>
    <p:sldId id="291" r:id="rId27"/>
    <p:sldId id="315" r:id="rId28"/>
    <p:sldId id="326" r:id="rId29"/>
    <p:sldId id="325" r:id="rId30"/>
    <p:sldId id="317" r:id="rId31"/>
    <p:sldId id="318" r:id="rId32"/>
    <p:sldId id="330" r:id="rId33"/>
    <p:sldId id="26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F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01953318318166"/>
          <c:y val="5.0925765192756357E-2"/>
          <c:w val="0.85423381452318459"/>
          <c:h val="0.83540901137357826"/>
        </c:manualLayout>
      </c:layout>
      <c:barChart>
        <c:barDir val="col"/>
        <c:grouping val="percentStacked"/>
        <c:varyColors val="0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Sheet1!$D$8:$D$13</c:f>
              <c:strCache>
                <c:ptCount val="6"/>
                <c:pt idx="0">
                  <c:v>HEFT</c:v>
                </c:pt>
                <c:pt idx="1">
                  <c:v>Stoke</c:v>
                </c:pt>
                <c:pt idx="2">
                  <c:v>Cov</c:v>
                </c:pt>
                <c:pt idx="3">
                  <c:v>Shrew</c:v>
                </c:pt>
                <c:pt idx="4">
                  <c:v>QE</c:v>
                </c:pt>
                <c:pt idx="5">
                  <c:v>Wolv</c:v>
                </c:pt>
              </c:strCache>
            </c:strRef>
          </c:cat>
          <c:val>
            <c:numRef>
              <c:f>Sheet1!$E$8:$E$13</c:f>
              <c:numCache>
                <c:formatCode>General</c:formatCode>
                <c:ptCount val="6"/>
                <c:pt idx="0">
                  <c:v>7</c:v>
                </c:pt>
                <c:pt idx="1">
                  <c:v>20</c:v>
                </c:pt>
                <c:pt idx="2">
                  <c:v>22</c:v>
                </c:pt>
                <c:pt idx="3">
                  <c:v>7</c:v>
                </c:pt>
                <c:pt idx="4">
                  <c:v>38</c:v>
                </c:pt>
                <c:pt idx="5">
                  <c:v>15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Sheet1!$D$8:$D$13</c:f>
              <c:strCache>
                <c:ptCount val="6"/>
                <c:pt idx="0">
                  <c:v>HEFT</c:v>
                </c:pt>
                <c:pt idx="1">
                  <c:v>Stoke</c:v>
                </c:pt>
                <c:pt idx="2">
                  <c:v>Cov</c:v>
                </c:pt>
                <c:pt idx="3">
                  <c:v>Shrew</c:v>
                </c:pt>
                <c:pt idx="4">
                  <c:v>QE</c:v>
                </c:pt>
                <c:pt idx="5">
                  <c:v>Wolv</c:v>
                </c:pt>
              </c:strCache>
            </c:strRef>
          </c:cat>
          <c:val>
            <c:numRef>
              <c:f>Sheet1!$F$8:$F$13</c:f>
              <c:numCache>
                <c:formatCode>General</c:formatCode>
                <c:ptCount val="6"/>
                <c:pt idx="0">
                  <c:v>9</c:v>
                </c:pt>
                <c:pt idx="1">
                  <c:v>8</c:v>
                </c:pt>
                <c:pt idx="2">
                  <c:v>25</c:v>
                </c:pt>
                <c:pt idx="3">
                  <c:v>7</c:v>
                </c:pt>
                <c:pt idx="4">
                  <c:v>41</c:v>
                </c:pt>
                <c:pt idx="5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3615872"/>
        <c:axId val="143617408"/>
      </c:barChart>
      <c:catAx>
        <c:axId val="143615872"/>
        <c:scaling>
          <c:orientation val="minMax"/>
        </c:scaling>
        <c:delete val="1"/>
        <c:axPos val="b"/>
        <c:majorTickMark val="out"/>
        <c:minorTickMark val="none"/>
        <c:tickLblPos val="nextTo"/>
        <c:crossAx val="143617408"/>
        <c:crosses val="autoZero"/>
        <c:auto val="1"/>
        <c:lblAlgn val="ctr"/>
        <c:lblOffset val="100"/>
        <c:noMultiLvlLbl val="0"/>
      </c:catAx>
      <c:valAx>
        <c:axId val="1436174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436158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4CF353-5EBB-4785-B0EA-EF4F4FA6063F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</dgm:pt>
    <dgm:pt modelId="{CAD585E4-9F6C-4BF7-8040-0A1E7B3283DC}">
      <dgm:prSet phldrT="[Text]"/>
      <dgm:spPr/>
      <dgm:t>
        <a:bodyPr/>
        <a:lstStyle/>
        <a:p>
          <a:r>
            <a:rPr lang="en-GB" dirty="0" smtClean="0"/>
            <a:t>Launch event</a:t>
          </a:r>
        </a:p>
        <a:p>
          <a:r>
            <a:rPr lang="en-GB" dirty="0" smtClean="0"/>
            <a:t>July 2015</a:t>
          </a:r>
          <a:endParaRPr lang="en-GB" dirty="0"/>
        </a:p>
      </dgm:t>
    </dgm:pt>
    <dgm:pt modelId="{74051710-B4C7-44F6-AE05-BFEA4845D289}" type="parTrans" cxnId="{C6183C30-1470-489F-B46D-D61081E65FAD}">
      <dgm:prSet/>
      <dgm:spPr/>
      <dgm:t>
        <a:bodyPr/>
        <a:lstStyle/>
        <a:p>
          <a:endParaRPr lang="en-GB"/>
        </a:p>
      </dgm:t>
    </dgm:pt>
    <dgm:pt modelId="{41DEF5AD-6603-4D66-BD30-CD3B79DEC045}" type="sibTrans" cxnId="{C6183C30-1470-489F-B46D-D61081E65FAD}">
      <dgm:prSet/>
      <dgm:spPr/>
      <dgm:t>
        <a:bodyPr/>
        <a:lstStyle/>
        <a:p>
          <a:endParaRPr lang="en-GB"/>
        </a:p>
      </dgm:t>
    </dgm:pt>
    <dgm:pt modelId="{F1A7D517-CBDA-4EA2-997E-C78DA9B49439}">
      <dgm:prSet phldrT="[Text]"/>
      <dgm:spPr/>
      <dgm:t>
        <a:bodyPr/>
        <a:lstStyle/>
        <a:p>
          <a:r>
            <a:rPr lang="en-GB" dirty="0" smtClean="0"/>
            <a:t>Pathway Redesign 1</a:t>
          </a:r>
          <a:endParaRPr lang="en-GB" dirty="0"/>
        </a:p>
      </dgm:t>
    </dgm:pt>
    <dgm:pt modelId="{13FEBFF2-6875-47DE-9E5F-68AFA4D70BC6}" type="parTrans" cxnId="{1C0763A2-4345-4FAF-849F-DF6ED3CC8877}">
      <dgm:prSet/>
      <dgm:spPr/>
      <dgm:t>
        <a:bodyPr/>
        <a:lstStyle/>
        <a:p>
          <a:endParaRPr lang="en-GB"/>
        </a:p>
      </dgm:t>
    </dgm:pt>
    <dgm:pt modelId="{220EA2A0-216D-4059-882F-1A3AE7E1EB3C}" type="sibTrans" cxnId="{1C0763A2-4345-4FAF-849F-DF6ED3CC8877}">
      <dgm:prSet/>
      <dgm:spPr/>
      <dgm:t>
        <a:bodyPr/>
        <a:lstStyle/>
        <a:p>
          <a:endParaRPr lang="en-GB"/>
        </a:p>
      </dgm:t>
    </dgm:pt>
    <dgm:pt modelId="{14A3A672-F2F5-4E0E-8D76-60EA54357A36}">
      <dgm:prSet phldrT="[Text]"/>
      <dgm:spPr/>
      <dgm:t>
        <a:bodyPr/>
        <a:lstStyle/>
        <a:p>
          <a:r>
            <a:rPr lang="en-GB" dirty="0" smtClean="0"/>
            <a:t>Pathway redesign 2</a:t>
          </a:r>
          <a:endParaRPr lang="en-GB" dirty="0"/>
        </a:p>
      </dgm:t>
    </dgm:pt>
    <dgm:pt modelId="{B9DB19FA-75EC-47CB-9606-3C981DC06BBC}" type="parTrans" cxnId="{8A3A1082-94A6-4104-86C7-10C3126E87EC}">
      <dgm:prSet/>
      <dgm:spPr/>
      <dgm:t>
        <a:bodyPr/>
        <a:lstStyle/>
        <a:p>
          <a:endParaRPr lang="en-GB"/>
        </a:p>
      </dgm:t>
    </dgm:pt>
    <dgm:pt modelId="{E8FF90ED-ACBB-4C2C-8D73-31E0696E0E06}" type="sibTrans" cxnId="{8A3A1082-94A6-4104-86C7-10C3126E87EC}">
      <dgm:prSet/>
      <dgm:spPr/>
      <dgm:t>
        <a:bodyPr/>
        <a:lstStyle/>
        <a:p>
          <a:endParaRPr lang="en-GB"/>
        </a:p>
      </dgm:t>
    </dgm:pt>
    <dgm:pt modelId="{F6D1ADF6-DFAF-47F5-B939-B4F79B160E39}">
      <dgm:prSet phldrT="[Text]"/>
      <dgm:spPr/>
      <dgm:t>
        <a:bodyPr/>
        <a:lstStyle/>
        <a:p>
          <a:r>
            <a:rPr lang="en-GB" dirty="0" smtClean="0"/>
            <a:t>Audit/Education event Jul 2016</a:t>
          </a:r>
          <a:endParaRPr lang="en-GB" dirty="0"/>
        </a:p>
      </dgm:t>
    </dgm:pt>
    <dgm:pt modelId="{3AE847E2-E35A-4BFF-AEED-03D2EE5184C2}" type="parTrans" cxnId="{2D98DE07-006D-444F-BF82-4EDB769C03C9}">
      <dgm:prSet/>
      <dgm:spPr/>
      <dgm:t>
        <a:bodyPr/>
        <a:lstStyle/>
        <a:p>
          <a:endParaRPr lang="en-GB"/>
        </a:p>
      </dgm:t>
    </dgm:pt>
    <dgm:pt modelId="{B284903E-244C-4121-A44B-94FC604F6BDB}" type="sibTrans" cxnId="{2D98DE07-006D-444F-BF82-4EDB769C03C9}">
      <dgm:prSet/>
      <dgm:spPr/>
      <dgm:t>
        <a:bodyPr/>
        <a:lstStyle/>
        <a:p>
          <a:endParaRPr lang="en-GB"/>
        </a:p>
      </dgm:t>
    </dgm:pt>
    <dgm:pt modelId="{7F244077-6C59-4C11-A7CF-729A0304FA59}">
      <dgm:prSet phldrT="[Text]"/>
      <dgm:spPr/>
      <dgm:t>
        <a:bodyPr/>
        <a:lstStyle/>
        <a:p>
          <a:r>
            <a:rPr lang="en-GB" dirty="0" smtClean="0"/>
            <a:t>Audit Education event July2017</a:t>
          </a:r>
          <a:endParaRPr lang="en-GB" dirty="0"/>
        </a:p>
      </dgm:t>
    </dgm:pt>
    <dgm:pt modelId="{E327E880-EB23-4864-B791-DB0970918FC9}" type="parTrans" cxnId="{372A1700-2552-41D6-AB6B-BC7D49346960}">
      <dgm:prSet/>
      <dgm:spPr/>
      <dgm:t>
        <a:bodyPr/>
        <a:lstStyle/>
        <a:p>
          <a:endParaRPr lang="en-GB"/>
        </a:p>
      </dgm:t>
    </dgm:pt>
    <dgm:pt modelId="{05CBB441-E895-42F0-97F9-FE114DE33B0F}" type="sibTrans" cxnId="{372A1700-2552-41D6-AB6B-BC7D49346960}">
      <dgm:prSet/>
      <dgm:spPr/>
      <dgm:t>
        <a:bodyPr/>
        <a:lstStyle/>
        <a:p>
          <a:endParaRPr lang="en-GB"/>
        </a:p>
      </dgm:t>
    </dgm:pt>
    <dgm:pt modelId="{5F538AB2-57FF-42BC-AB44-C386AE908199}" type="pres">
      <dgm:prSet presAssocID="{044CF353-5EBB-4785-B0EA-EF4F4FA6063F}" presName="Name0" presStyleCnt="0">
        <dgm:presLayoutVars>
          <dgm:dir/>
          <dgm:resizeHandles val="exact"/>
        </dgm:presLayoutVars>
      </dgm:prSet>
      <dgm:spPr/>
    </dgm:pt>
    <dgm:pt modelId="{E2707DCD-2807-4309-B739-6750E80763B0}" type="pres">
      <dgm:prSet presAssocID="{044CF353-5EBB-4785-B0EA-EF4F4FA6063F}" presName="fgShape" presStyleLbl="fgShp" presStyleIdx="0" presStyleCnt="1"/>
      <dgm:spPr/>
    </dgm:pt>
    <dgm:pt modelId="{E3C0883A-CEEF-42D5-BF80-0F43F15E624E}" type="pres">
      <dgm:prSet presAssocID="{044CF353-5EBB-4785-B0EA-EF4F4FA6063F}" presName="linComp" presStyleCnt="0"/>
      <dgm:spPr/>
    </dgm:pt>
    <dgm:pt modelId="{253CB80E-15DF-4FD3-AD9B-F55915C277E7}" type="pres">
      <dgm:prSet presAssocID="{CAD585E4-9F6C-4BF7-8040-0A1E7B3283DC}" presName="compNode" presStyleCnt="0"/>
      <dgm:spPr/>
    </dgm:pt>
    <dgm:pt modelId="{B313A9B5-CBE7-4892-8B96-933AD93F5598}" type="pres">
      <dgm:prSet presAssocID="{CAD585E4-9F6C-4BF7-8040-0A1E7B3283DC}" presName="bkgdShape" presStyleLbl="node1" presStyleIdx="0" presStyleCnt="5"/>
      <dgm:spPr/>
      <dgm:t>
        <a:bodyPr/>
        <a:lstStyle/>
        <a:p>
          <a:endParaRPr lang="en-GB"/>
        </a:p>
      </dgm:t>
    </dgm:pt>
    <dgm:pt modelId="{A42F6AD8-25B1-4BEC-B205-F89EF6227C1B}" type="pres">
      <dgm:prSet presAssocID="{CAD585E4-9F6C-4BF7-8040-0A1E7B3283DC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A7F53D4-8339-411E-9287-6ED346442A1F}" type="pres">
      <dgm:prSet presAssocID="{CAD585E4-9F6C-4BF7-8040-0A1E7B3283DC}" presName="invisiNode" presStyleLbl="node1" presStyleIdx="0" presStyleCnt="5"/>
      <dgm:spPr/>
    </dgm:pt>
    <dgm:pt modelId="{8D73F108-7485-44DF-8ABC-52EB0D697E20}" type="pres">
      <dgm:prSet presAssocID="{CAD585E4-9F6C-4BF7-8040-0A1E7B3283DC}" presName="imagNode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5B858FB6-46BF-4C4A-A407-98032D06FF8D}" type="pres">
      <dgm:prSet presAssocID="{41DEF5AD-6603-4D66-BD30-CD3B79DEC045}" presName="sibTrans" presStyleLbl="sibTrans2D1" presStyleIdx="0" presStyleCnt="0"/>
      <dgm:spPr/>
      <dgm:t>
        <a:bodyPr/>
        <a:lstStyle/>
        <a:p>
          <a:endParaRPr lang="en-GB"/>
        </a:p>
      </dgm:t>
    </dgm:pt>
    <dgm:pt modelId="{39860F41-517A-4160-A0A5-CB3DF12EC409}" type="pres">
      <dgm:prSet presAssocID="{F1A7D517-CBDA-4EA2-997E-C78DA9B49439}" presName="compNode" presStyleCnt="0"/>
      <dgm:spPr/>
    </dgm:pt>
    <dgm:pt modelId="{7ECCEFEC-B535-4CE0-9358-A1E543F9D888}" type="pres">
      <dgm:prSet presAssocID="{F1A7D517-CBDA-4EA2-997E-C78DA9B49439}" presName="bkgdShape" presStyleLbl="node1" presStyleIdx="1" presStyleCnt="5" custLinFactNeighborX="-1667"/>
      <dgm:spPr/>
      <dgm:t>
        <a:bodyPr/>
        <a:lstStyle/>
        <a:p>
          <a:endParaRPr lang="en-GB"/>
        </a:p>
      </dgm:t>
    </dgm:pt>
    <dgm:pt modelId="{637872C2-4B6F-4BEA-A745-059AC99DAB04}" type="pres">
      <dgm:prSet presAssocID="{F1A7D517-CBDA-4EA2-997E-C78DA9B49439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56DAD9-7BA5-4BEC-91AF-38328618AC9E}" type="pres">
      <dgm:prSet presAssocID="{F1A7D517-CBDA-4EA2-997E-C78DA9B49439}" presName="invisiNode" presStyleLbl="node1" presStyleIdx="1" presStyleCnt="5"/>
      <dgm:spPr/>
    </dgm:pt>
    <dgm:pt modelId="{220D901C-D721-4228-8EAC-BFDF9802C92F}" type="pres">
      <dgm:prSet presAssocID="{F1A7D517-CBDA-4EA2-997E-C78DA9B49439}" presName="imagNode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GB"/>
        </a:p>
      </dgm:t>
    </dgm:pt>
    <dgm:pt modelId="{10CBD46E-E176-4DD0-B94C-65C8A09061D0}" type="pres">
      <dgm:prSet presAssocID="{220EA2A0-216D-4059-882F-1A3AE7E1EB3C}" presName="sibTrans" presStyleLbl="sibTrans2D1" presStyleIdx="0" presStyleCnt="0"/>
      <dgm:spPr/>
      <dgm:t>
        <a:bodyPr/>
        <a:lstStyle/>
        <a:p>
          <a:endParaRPr lang="en-GB"/>
        </a:p>
      </dgm:t>
    </dgm:pt>
    <dgm:pt modelId="{802272D3-6BA1-45BE-B3F7-3DBA6265A97A}" type="pres">
      <dgm:prSet presAssocID="{14A3A672-F2F5-4E0E-8D76-60EA54357A36}" presName="compNode" presStyleCnt="0"/>
      <dgm:spPr/>
    </dgm:pt>
    <dgm:pt modelId="{0C882D77-8F83-4FCC-9FB7-C1B5F56F5EE6}" type="pres">
      <dgm:prSet presAssocID="{14A3A672-F2F5-4E0E-8D76-60EA54357A36}" presName="bkgdShape" presStyleLbl="node1" presStyleIdx="2" presStyleCnt="5"/>
      <dgm:spPr/>
      <dgm:t>
        <a:bodyPr/>
        <a:lstStyle/>
        <a:p>
          <a:endParaRPr lang="en-GB"/>
        </a:p>
      </dgm:t>
    </dgm:pt>
    <dgm:pt modelId="{7193C419-C1C1-4046-91C0-6AAE49A7525B}" type="pres">
      <dgm:prSet presAssocID="{14A3A672-F2F5-4E0E-8D76-60EA54357A36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E4DF85-9C64-4CD5-8E58-8CFA41697A69}" type="pres">
      <dgm:prSet presAssocID="{14A3A672-F2F5-4E0E-8D76-60EA54357A36}" presName="invisiNode" presStyleLbl="node1" presStyleIdx="2" presStyleCnt="5"/>
      <dgm:spPr/>
    </dgm:pt>
    <dgm:pt modelId="{91AD55E7-FD49-464B-9A1B-C383A4E77A47}" type="pres">
      <dgm:prSet presAssocID="{14A3A672-F2F5-4E0E-8D76-60EA54357A36}" presName="imagNode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76071AD3-4573-4C2A-9127-AC24AD99AE69}" type="pres">
      <dgm:prSet presAssocID="{E8FF90ED-ACBB-4C2C-8D73-31E0696E0E06}" presName="sibTrans" presStyleLbl="sibTrans2D1" presStyleIdx="0" presStyleCnt="0"/>
      <dgm:spPr/>
      <dgm:t>
        <a:bodyPr/>
        <a:lstStyle/>
        <a:p>
          <a:endParaRPr lang="en-GB"/>
        </a:p>
      </dgm:t>
    </dgm:pt>
    <dgm:pt modelId="{6AF272AC-7CC3-4802-885C-0212AF23FD3C}" type="pres">
      <dgm:prSet presAssocID="{F6D1ADF6-DFAF-47F5-B939-B4F79B160E39}" presName="compNode" presStyleCnt="0"/>
      <dgm:spPr/>
    </dgm:pt>
    <dgm:pt modelId="{6B724170-0B51-4398-89DF-15142AE30876}" type="pres">
      <dgm:prSet presAssocID="{F6D1ADF6-DFAF-47F5-B939-B4F79B160E39}" presName="bkgdShape" presStyleLbl="node1" presStyleIdx="3" presStyleCnt="5"/>
      <dgm:spPr/>
      <dgm:t>
        <a:bodyPr/>
        <a:lstStyle/>
        <a:p>
          <a:endParaRPr lang="en-GB"/>
        </a:p>
      </dgm:t>
    </dgm:pt>
    <dgm:pt modelId="{3EA1DD9B-D8C5-4D66-A677-0933021BF1DD}" type="pres">
      <dgm:prSet presAssocID="{F6D1ADF6-DFAF-47F5-B939-B4F79B160E39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EC0419-01DA-4EAD-831D-6BE5FFE69A4D}" type="pres">
      <dgm:prSet presAssocID="{F6D1ADF6-DFAF-47F5-B939-B4F79B160E39}" presName="invisiNode" presStyleLbl="node1" presStyleIdx="3" presStyleCnt="5"/>
      <dgm:spPr/>
    </dgm:pt>
    <dgm:pt modelId="{DD957450-8A9E-4125-AD81-093B65ACAAE9}" type="pres">
      <dgm:prSet presAssocID="{F6D1ADF6-DFAF-47F5-B939-B4F79B160E39}" presName="imagNode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203078F7-9377-433D-86EF-D19FE490CB86}" type="pres">
      <dgm:prSet presAssocID="{B284903E-244C-4121-A44B-94FC604F6BDB}" presName="sibTrans" presStyleLbl="sibTrans2D1" presStyleIdx="0" presStyleCnt="0"/>
      <dgm:spPr/>
      <dgm:t>
        <a:bodyPr/>
        <a:lstStyle/>
        <a:p>
          <a:endParaRPr lang="en-GB"/>
        </a:p>
      </dgm:t>
    </dgm:pt>
    <dgm:pt modelId="{131A07D4-55D2-4013-90E1-F028F8076E10}" type="pres">
      <dgm:prSet presAssocID="{7F244077-6C59-4C11-A7CF-729A0304FA59}" presName="compNode" presStyleCnt="0"/>
      <dgm:spPr/>
    </dgm:pt>
    <dgm:pt modelId="{2B7ED7A9-1D90-4F41-895E-CE524123DB87}" type="pres">
      <dgm:prSet presAssocID="{7F244077-6C59-4C11-A7CF-729A0304FA59}" presName="bkgdShape" presStyleLbl="node1" presStyleIdx="4" presStyleCnt="5"/>
      <dgm:spPr/>
      <dgm:t>
        <a:bodyPr/>
        <a:lstStyle/>
        <a:p>
          <a:endParaRPr lang="en-GB"/>
        </a:p>
      </dgm:t>
    </dgm:pt>
    <dgm:pt modelId="{45F654ED-FB1F-4E65-89B4-71325434B2FC}" type="pres">
      <dgm:prSet presAssocID="{7F244077-6C59-4C11-A7CF-729A0304FA59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26C7741-B2A0-47B9-877F-109555AC354D}" type="pres">
      <dgm:prSet presAssocID="{7F244077-6C59-4C11-A7CF-729A0304FA59}" presName="invisiNode" presStyleLbl="node1" presStyleIdx="4" presStyleCnt="5"/>
      <dgm:spPr/>
    </dgm:pt>
    <dgm:pt modelId="{B3166076-0819-431F-94FA-7C59ACA7C086}" type="pres">
      <dgm:prSet presAssocID="{7F244077-6C59-4C11-A7CF-729A0304FA59}" presName="imagNode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A371506D-4031-4210-8706-A658CA20BCD7}" type="presOf" srcId="{F6D1ADF6-DFAF-47F5-B939-B4F79B160E39}" destId="{3EA1DD9B-D8C5-4D66-A677-0933021BF1DD}" srcOrd="1" destOrd="0" presId="urn:microsoft.com/office/officeart/2005/8/layout/hList7"/>
    <dgm:cxn modelId="{8A3A1082-94A6-4104-86C7-10C3126E87EC}" srcId="{044CF353-5EBB-4785-B0EA-EF4F4FA6063F}" destId="{14A3A672-F2F5-4E0E-8D76-60EA54357A36}" srcOrd="2" destOrd="0" parTransId="{B9DB19FA-75EC-47CB-9606-3C981DC06BBC}" sibTransId="{E8FF90ED-ACBB-4C2C-8D73-31E0696E0E06}"/>
    <dgm:cxn modelId="{CBD4537F-AFC0-4F3D-A75D-9F3EEF7E1B8D}" type="presOf" srcId="{F1A7D517-CBDA-4EA2-997E-C78DA9B49439}" destId="{637872C2-4B6F-4BEA-A745-059AC99DAB04}" srcOrd="1" destOrd="0" presId="urn:microsoft.com/office/officeart/2005/8/layout/hList7"/>
    <dgm:cxn modelId="{258631A2-7BEE-404F-ABF5-E9567EB0A1E6}" type="presOf" srcId="{044CF353-5EBB-4785-B0EA-EF4F4FA6063F}" destId="{5F538AB2-57FF-42BC-AB44-C386AE908199}" srcOrd="0" destOrd="0" presId="urn:microsoft.com/office/officeart/2005/8/layout/hList7"/>
    <dgm:cxn modelId="{EEC9E6C2-EC00-4F33-9AA2-F955CCE77B4F}" type="presOf" srcId="{B284903E-244C-4121-A44B-94FC604F6BDB}" destId="{203078F7-9377-433D-86EF-D19FE490CB86}" srcOrd="0" destOrd="0" presId="urn:microsoft.com/office/officeart/2005/8/layout/hList7"/>
    <dgm:cxn modelId="{02049D17-EC7A-4094-8DC4-555347FB5994}" type="presOf" srcId="{7F244077-6C59-4C11-A7CF-729A0304FA59}" destId="{2B7ED7A9-1D90-4F41-895E-CE524123DB87}" srcOrd="0" destOrd="0" presId="urn:microsoft.com/office/officeart/2005/8/layout/hList7"/>
    <dgm:cxn modelId="{EB8C0ABE-9CCF-4B0B-9F0F-A5C259609AFB}" type="presOf" srcId="{41DEF5AD-6603-4D66-BD30-CD3B79DEC045}" destId="{5B858FB6-46BF-4C4A-A407-98032D06FF8D}" srcOrd="0" destOrd="0" presId="urn:microsoft.com/office/officeart/2005/8/layout/hList7"/>
    <dgm:cxn modelId="{298F7506-F286-4993-8216-99980CDD1AA6}" type="presOf" srcId="{220EA2A0-216D-4059-882F-1A3AE7E1EB3C}" destId="{10CBD46E-E176-4DD0-B94C-65C8A09061D0}" srcOrd="0" destOrd="0" presId="urn:microsoft.com/office/officeart/2005/8/layout/hList7"/>
    <dgm:cxn modelId="{E1BB725D-8E1E-40EB-B762-09F4C50E6B99}" type="presOf" srcId="{F1A7D517-CBDA-4EA2-997E-C78DA9B49439}" destId="{7ECCEFEC-B535-4CE0-9358-A1E543F9D888}" srcOrd="0" destOrd="0" presId="urn:microsoft.com/office/officeart/2005/8/layout/hList7"/>
    <dgm:cxn modelId="{AA9DAE98-048B-4D24-9F61-BA00E6373DCB}" type="presOf" srcId="{F6D1ADF6-DFAF-47F5-B939-B4F79B160E39}" destId="{6B724170-0B51-4398-89DF-15142AE30876}" srcOrd="0" destOrd="0" presId="urn:microsoft.com/office/officeart/2005/8/layout/hList7"/>
    <dgm:cxn modelId="{276DBA0A-EB32-4EC2-BEEC-D91160397F00}" type="presOf" srcId="{7F244077-6C59-4C11-A7CF-729A0304FA59}" destId="{45F654ED-FB1F-4E65-89B4-71325434B2FC}" srcOrd="1" destOrd="0" presId="urn:microsoft.com/office/officeart/2005/8/layout/hList7"/>
    <dgm:cxn modelId="{834901B1-8675-4956-9F75-A2307959D0D2}" type="presOf" srcId="{E8FF90ED-ACBB-4C2C-8D73-31E0696E0E06}" destId="{76071AD3-4573-4C2A-9127-AC24AD99AE69}" srcOrd="0" destOrd="0" presId="urn:microsoft.com/office/officeart/2005/8/layout/hList7"/>
    <dgm:cxn modelId="{2D98DE07-006D-444F-BF82-4EDB769C03C9}" srcId="{044CF353-5EBB-4785-B0EA-EF4F4FA6063F}" destId="{F6D1ADF6-DFAF-47F5-B939-B4F79B160E39}" srcOrd="3" destOrd="0" parTransId="{3AE847E2-E35A-4BFF-AEED-03D2EE5184C2}" sibTransId="{B284903E-244C-4121-A44B-94FC604F6BDB}"/>
    <dgm:cxn modelId="{1C0763A2-4345-4FAF-849F-DF6ED3CC8877}" srcId="{044CF353-5EBB-4785-B0EA-EF4F4FA6063F}" destId="{F1A7D517-CBDA-4EA2-997E-C78DA9B49439}" srcOrd="1" destOrd="0" parTransId="{13FEBFF2-6875-47DE-9E5F-68AFA4D70BC6}" sibTransId="{220EA2A0-216D-4059-882F-1A3AE7E1EB3C}"/>
    <dgm:cxn modelId="{372A1700-2552-41D6-AB6B-BC7D49346960}" srcId="{044CF353-5EBB-4785-B0EA-EF4F4FA6063F}" destId="{7F244077-6C59-4C11-A7CF-729A0304FA59}" srcOrd="4" destOrd="0" parTransId="{E327E880-EB23-4864-B791-DB0970918FC9}" sibTransId="{05CBB441-E895-42F0-97F9-FE114DE33B0F}"/>
    <dgm:cxn modelId="{8DCACBEE-C2AE-4A35-88BB-6D7544D10118}" type="presOf" srcId="{14A3A672-F2F5-4E0E-8D76-60EA54357A36}" destId="{0C882D77-8F83-4FCC-9FB7-C1B5F56F5EE6}" srcOrd="0" destOrd="0" presId="urn:microsoft.com/office/officeart/2005/8/layout/hList7"/>
    <dgm:cxn modelId="{C6183C30-1470-489F-B46D-D61081E65FAD}" srcId="{044CF353-5EBB-4785-B0EA-EF4F4FA6063F}" destId="{CAD585E4-9F6C-4BF7-8040-0A1E7B3283DC}" srcOrd="0" destOrd="0" parTransId="{74051710-B4C7-44F6-AE05-BFEA4845D289}" sibTransId="{41DEF5AD-6603-4D66-BD30-CD3B79DEC045}"/>
    <dgm:cxn modelId="{4CAD4500-0711-4685-93E2-975EF642B682}" type="presOf" srcId="{CAD585E4-9F6C-4BF7-8040-0A1E7B3283DC}" destId="{B313A9B5-CBE7-4892-8B96-933AD93F5598}" srcOrd="0" destOrd="0" presId="urn:microsoft.com/office/officeart/2005/8/layout/hList7"/>
    <dgm:cxn modelId="{E1534FF1-4E03-43D6-84B6-9482B66ED6A8}" type="presOf" srcId="{CAD585E4-9F6C-4BF7-8040-0A1E7B3283DC}" destId="{A42F6AD8-25B1-4BEC-B205-F89EF6227C1B}" srcOrd="1" destOrd="0" presId="urn:microsoft.com/office/officeart/2005/8/layout/hList7"/>
    <dgm:cxn modelId="{10FDFC01-311F-4530-9714-0A14FEF70B39}" type="presOf" srcId="{14A3A672-F2F5-4E0E-8D76-60EA54357A36}" destId="{7193C419-C1C1-4046-91C0-6AAE49A7525B}" srcOrd="1" destOrd="0" presId="urn:microsoft.com/office/officeart/2005/8/layout/hList7"/>
    <dgm:cxn modelId="{357F46E9-E9AE-4EFD-AFD7-D4E82B4F5270}" type="presParOf" srcId="{5F538AB2-57FF-42BC-AB44-C386AE908199}" destId="{E2707DCD-2807-4309-B739-6750E80763B0}" srcOrd="0" destOrd="0" presId="urn:microsoft.com/office/officeart/2005/8/layout/hList7"/>
    <dgm:cxn modelId="{7BF9C970-8B64-44A2-A3A3-53C66C2E8658}" type="presParOf" srcId="{5F538AB2-57FF-42BC-AB44-C386AE908199}" destId="{E3C0883A-CEEF-42D5-BF80-0F43F15E624E}" srcOrd="1" destOrd="0" presId="urn:microsoft.com/office/officeart/2005/8/layout/hList7"/>
    <dgm:cxn modelId="{8D783622-49CF-4D95-AB23-8E1E49BE73AD}" type="presParOf" srcId="{E3C0883A-CEEF-42D5-BF80-0F43F15E624E}" destId="{253CB80E-15DF-4FD3-AD9B-F55915C277E7}" srcOrd="0" destOrd="0" presId="urn:microsoft.com/office/officeart/2005/8/layout/hList7"/>
    <dgm:cxn modelId="{095682F7-5C6B-48F2-A5C9-9506B4E24CCA}" type="presParOf" srcId="{253CB80E-15DF-4FD3-AD9B-F55915C277E7}" destId="{B313A9B5-CBE7-4892-8B96-933AD93F5598}" srcOrd="0" destOrd="0" presId="urn:microsoft.com/office/officeart/2005/8/layout/hList7"/>
    <dgm:cxn modelId="{361CE004-2AE0-4BBE-897D-D14EDC829A9D}" type="presParOf" srcId="{253CB80E-15DF-4FD3-AD9B-F55915C277E7}" destId="{A42F6AD8-25B1-4BEC-B205-F89EF6227C1B}" srcOrd="1" destOrd="0" presId="urn:microsoft.com/office/officeart/2005/8/layout/hList7"/>
    <dgm:cxn modelId="{DE14097A-8EBB-4C85-822F-938F07C5D16B}" type="presParOf" srcId="{253CB80E-15DF-4FD3-AD9B-F55915C277E7}" destId="{6A7F53D4-8339-411E-9287-6ED346442A1F}" srcOrd="2" destOrd="0" presId="urn:microsoft.com/office/officeart/2005/8/layout/hList7"/>
    <dgm:cxn modelId="{DB83CEE4-BB28-4684-B966-F8BE3416224C}" type="presParOf" srcId="{253CB80E-15DF-4FD3-AD9B-F55915C277E7}" destId="{8D73F108-7485-44DF-8ABC-52EB0D697E20}" srcOrd="3" destOrd="0" presId="urn:microsoft.com/office/officeart/2005/8/layout/hList7"/>
    <dgm:cxn modelId="{DC2748B1-A6E0-4D12-AC36-6091DD4A5444}" type="presParOf" srcId="{E3C0883A-CEEF-42D5-BF80-0F43F15E624E}" destId="{5B858FB6-46BF-4C4A-A407-98032D06FF8D}" srcOrd="1" destOrd="0" presId="urn:microsoft.com/office/officeart/2005/8/layout/hList7"/>
    <dgm:cxn modelId="{D2F3B08B-64BD-456C-87E7-209C76A1F1A5}" type="presParOf" srcId="{E3C0883A-CEEF-42D5-BF80-0F43F15E624E}" destId="{39860F41-517A-4160-A0A5-CB3DF12EC409}" srcOrd="2" destOrd="0" presId="urn:microsoft.com/office/officeart/2005/8/layout/hList7"/>
    <dgm:cxn modelId="{FA2BDB60-B6D5-445E-A8F8-3A21E8D68884}" type="presParOf" srcId="{39860F41-517A-4160-A0A5-CB3DF12EC409}" destId="{7ECCEFEC-B535-4CE0-9358-A1E543F9D888}" srcOrd="0" destOrd="0" presId="urn:microsoft.com/office/officeart/2005/8/layout/hList7"/>
    <dgm:cxn modelId="{26F0A5AE-4E8D-402F-A296-A92B6D325587}" type="presParOf" srcId="{39860F41-517A-4160-A0A5-CB3DF12EC409}" destId="{637872C2-4B6F-4BEA-A745-059AC99DAB04}" srcOrd="1" destOrd="0" presId="urn:microsoft.com/office/officeart/2005/8/layout/hList7"/>
    <dgm:cxn modelId="{43ECCA89-0E02-4E32-8D50-0DE784FA1540}" type="presParOf" srcId="{39860F41-517A-4160-A0A5-CB3DF12EC409}" destId="{2E56DAD9-7BA5-4BEC-91AF-38328618AC9E}" srcOrd="2" destOrd="0" presId="urn:microsoft.com/office/officeart/2005/8/layout/hList7"/>
    <dgm:cxn modelId="{D5708A3C-BAF8-4845-AB5C-F53FD14C5F80}" type="presParOf" srcId="{39860F41-517A-4160-A0A5-CB3DF12EC409}" destId="{220D901C-D721-4228-8EAC-BFDF9802C92F}" srcOrd="3" destOrd="0" presId="urn:microsoft.com/office/officeart/2005/8/layout/hList7"/>
    <dgm:cxn modelId="{1C43F731-10FE-46AE-8F81-DAFBF9EADDC3}" type="presParOf" srcId="{E3C0883A-CEEF-42D5-BF80-0F43F15E624E}" destId="{10CBD46E-E176-4DD0-B94C-65C8A09061D0}" srcOrd="3" destOrd="0" presId="urn:microsoft.com/office/officeart/2005/8/layout/hList7"/>
    <dgm:cxn modelId="{B3AA2C4A-C487-44FB-B25B-E7D04E291AE0}" type="presParOf" srcId="{E3C0883A-CEEF-42D5-BF80-0F43F15E624E}" destId="{802272D3-6BA1-45BE-B3F7-3DBA6265A97A}" srcOrd="4" destOrd="0" presId="urn:microsoft.com/office/officeart/2005/8/layout/hList7"/>
    <dgm:cxn modelId="{FC5A1C3F-99DD-45E2-8566-D2E10BA2A37F}" type="presParOf" srcId="{802272D3-6BA1-45BE-B3F7-3DBA6265A97A}" destId="{0C882D77-8F83-4FCC-9FB7-C1B5F56F5EE6}" srcOrd="0" destOrd="0" presId="urn:microsoft.com/office/officeart/2005/8/layout/hList7"/>
    <dgm:cxn modelId="{250DB7EE-61C4-4816-BC28-83A662B106B3}" type="presParOf" srcId="{802272D3-6BA1-45BE-B3F7-3DBA6265A97A}" destId="{7193C419-C1C1-4046-91C0-6AAE49A7525B}" srcOrd="1" destOrd="0" presId="urn:microsoft.com/office/officeart/2005/8/layout/hList7"/>
    <dgm:cxn modelId="{CCDE6C59-4740-4C1A-BBA5-6D0435FF6CC0}" type="presParOf" srcId="{802272D3-6BA1-45BE-B3F7-3DBA6265A97A}" destId="{39E4DF85-9C64-4CD5-8E58-8CFA41697A69}" srcOrd="2" destOrd="0" presId="urn:microsoft.com/office/officeart/2005/8/layout/hList7"/>
    <dgm:cxn modelId="{401DDB2F-551D-4EAE-A7A5-9ADCA1CC3AFA}" type="presParOf" srcId="{802272D3-6BA1-45BE-B3F7-3DBA6265A97A}" destId="{91AD55E7-FD49-464B-9A1B-C383A4E77A47}" srcOrd="3" destOrd="0" presId="urn:microsoft.com/office/officeart/2005/8/layout/hList7"/>
    <dgm:cxn modelId="{3FA45A4B-A58A-46B1-BBEC-2C4145286161}" type="presParOf" srcId="{E3C0883A-CEEF-42D5-BF80-0F43F15E624E}" destId="{76071AD3-4573-4C2A-9127-AC24AD99AE69}" srcOrd="5" destOrd="0" presId="urn:microsoft.com/office/officeart/2005/8/layout/hList7"/>
    <dgm:cxn modelId="{E3958D38-6D2A-49C1-B74E-E39254993EF4}" type="presParOf" srcId="{E3C0883A-CEEF-42D5-BF80-0F43F15E624E}" destId="{6AF272AC-7CC3-4802-885C-0212AF23FD3C}" srcOrd="6" destOrd="0" presId="urn:microsoft.com/office/officeart/2005/8/layout/hList7"/>
    <dgm:cxn modelId="{803CDA34-ECDB-4FD3-B031-82EE59398431}" type="presParOf" srcId="{6AF272AC-7CC3-4802-885C-0212AF23FD3C}" destId="{6B724170-0B51-4398-89DF-15142AE30876}" srcOrd="0" destOrd="0" presId="urn:microsoft.com/office/officeart/2005/8/layout/hList7"/>
    <dgm:cxn modelId="{C5DFE950-D236-470C-8DEC-3AC00FD9BB28}" type="presParOf" srcId="{6AF272AC-7CC3-4802-885C-0212AF23FD3C}" destId="{3EA1DD9B-D8C5-4D66-A677-0933021BF1DD}" srcOrd="1" destOrd="0" presId="urn:microsoft.com/office/officeart/2005/8/layout/hList7"/>
    <dgm:cxn modelId="{4FAEE243-04B8-47A2-97F3-73FCB97FDB41}" type="presParOf" srcId="{6AF272AC-7CC3-4802-885C-0212AF23FD3C}" destId="{B6EC0419-01DA-4EAD-831D-6BE5FFE69A4D}" srcOrd="2" destOrd="0" presId="urn:microsoft.com/office/officeart/2005/8/layout/hList7"/>
    <dgm:cxn modelId="{4D757E33-BB02-41DE-9918-DB1202CFFC02}" type="presParOf" srcId="{6AF272AC-7CC3-4802-885C-0212AF23FD3C}" destId="{DD957450-8A9E-4125-AD81-093B65ACAAE9}" srcOrd="3" destOrd="0" presId="urn:microsoft.com/office/officeart/2005/8/layout/hList7"/>
    <dgm:cxn modelId="{1AEEC38A-B60E-467A-BC92-B2341705B2F4}" type="presParOf" srcId="{E3C0883A-CEEF-42D5-BF80-0F43F15E624E}" destId="{203078F7-9377-433D-86EF-D19FE490CB86}" srcOrd="7" destOrd="0" presId="urn:microsoft.com/office/officeart/2005/8/layout/hList7"/>
    <dgm:cxn modelId="{90DAC80E-56C8-4F28-848A-F7BD77E0D8BA}" type="presParOf" srcId="{E3C0883A-CEEF-42D5-BF80-0F43F15E624E}" destId="{131A07D4-55D2-4013-90E1-F028F8076E10}" srcOrd="8" destOrd="0" presId="urn:microsoft.com/office/officeart/2005/8/layout/hList7"/>
    <dgm:cxn modelId="{7E3C3269-216D-43AF-A8A6-FAE6B75F6DC9}" type="presParOf" srcId="{131A07D4-55D2-4013-90E1-F028F8076E10}" destId="{2B7ED7A9-1D90-4F41-895E-CE524123DB87}" srcOrd="0" destOrd="0" presId="urn:microsoft.com/office/officeart/2005/8/layout/hList7"/>
    <dgm:cxn modelId="{394959ED-E202-4BA3-9F37-A547CEF2C375}" type="presParOf" srcId="{131A07D4-55D2-4013-90E1-F028F8076E10}" destId="{45F654ED-FB1F-4E65-89B4-71325434B2FC}" srcOrd="1" destOrd="0" presId="urn:microsoft.com/office/officeart/2005/8/layout/hList7"/>
    <dgm:cxn modelId="{FE765253-7945-48C9-9E00-CC769A419E04}" type="presParOf" srcId="{131A07D4-55D2-4013-90E1-F028F8076E10}" destId="{726C7741-B2A0-47B9-877F-109555AC354D}" srcOrd="2" destOrd="0" presId="urn:microsoft.com/office/officeart/2005/8/layout/hList7"/>
    <dgm:cxn modelId="{AD0E244D-15AE-4B6C-A3A2-8B50D8048E67}" type="presParOf" srcId="{131A07D4-55D2-4013-90E1-F028F8076E10}" destId="{B3166076-0819-431F-94FA-7C59ACA7C08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8D404D-20DA-0B4F-80A1-0F3862389AB3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039C27-D974-C142-AB9A-C8A788D456D9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Project events</a:t>
          </a:r>
          <a:endParaRPr lang="en-US" dirty="0"/>
        </a:p>
      </dgm:t>
    </dgm:pt>
    <dgm:pt modelId="{67D8D1F7-A975-5D46-A93F-A1573B338786}" type="parTrans" cxnId="{D3BA6D83-EB0F-9342-8FDD-009A844DCE22}">
      <dgm:prSet/>
      <dgm:spPr/>
      <dgm:t>
        <a:bodyPr/>
        <a:lstStyle/>
        <a:p>
          <a:endParaRPr lang="en-US"/>
        </a:p>
      </dgm:t>
    </dgm:pt>
    <dgm:pt modelId="{9EC049C9-A713-804A-9E87-D2162E1A2770}" type="sibTrans" cxnId="{D3BA6D83-EB0F-9342-8FDD-009A844DCE22}">
      <dgm:prSet/>
      <dgm:spPr/>
      <dgm:t>
        <a:bodyPr/>
        <a:lstStyle/>
        <a:p>
          <a:endParaRPr lang="en-US"/>
        </a:p>
      </dgm:t>
    </dgm:pt>
    <dgm:pt modelId="{9C7D90F4-A3E3-C046-94B3-157BCF2B5E32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Transplant Units</a:t>
          </a:r>
          <a:endParaRPr lang="en-US" dirty="0"/>
        </a:p>
      </dgm:t>
    </dgm:pt>
    <dgm:pt modelId="{9AFB2218-BF34-9B42-82F3-746191F4D292}" type="parTrans" cxnId="{57B22FFA-528C-AA4F-A469-FD3BC66DEC6D}">
      <dgm:prSet/>
      <dgm:spPr/>
      <dgm:t>
        <a:bodyPr/>
        <a:lstStyle/>
        <a:p>
          <a:endParaRPr lang="en-US"/>
        </a:p>
      </dgm:t>
    </dgm:pt>
    <dgm:pt modelId="{99BCDE0C-1EF4-BD4A-AFF8-D4DC38F3251B}" type="sibTrans" cxnId="{57B22FFA-528C-AA4F-A469-FD3BC66DEC6D}">
      <dgm:prSet/>
      <dgm:spPr/>
      <dgm:t>
        <a:bodyPr/>
        <a:lstStyle/>
        <a:p>
          <a:endParaRPr lang="en-US"/>
        </a:p>
      </dgm:t>
    </dgm:pt>
    <dgm:pt modelId="{4769A78E-A52D-DF46-9822-0CC97118EF27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Renal Units</a:t>
          </a:r>
          <a:endParaRPr lang="en-US" dirty="0"/>
        </a:p>
      </dgm:t>
    </dgm:pt>
    <dgm:pt modelId="{7F415009-FD34-B149-BE02-07F8F5729347}" type="parTrans" cxnId="{0508D97C-4815-3645-BB04-7D2FB1FDC728}">
      <dgm:prSet/>
      <dgm:spPr/>
      <dgm:t>
        <a:bodyPr/>
        <a:lstStyle/>
        <a:p>
          <a:endParaRPr lang="en-US"/>
        </a:p>
      </dgm:t>
    </dgm:pt>
    <dgm:pt modelId="{3845ED9D-9321-1A4C-B2F7-974F023532F2}" type="sibTrans" cxnId="{0508D97C-4815-3645-BB04-7D2FB1FDC728}">
      <dgm:prSet/>
      <dgm:spPr/>
      <dgm:t>
        <a:bodyPr/>
        <a:lstStyle/>
        <a:p>
          <a:endParaRPr lang="en-US"/>
        </a:p>
      </dgm:t>
    </dgm:pt>
    <dgm:pt modelId="{44086DF9-9D5D-1545-AB2C-414271F150CA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Patients and </a:t>
          </a:r>
          <a:r>
            <a:rPr lang="en-US" dirty="0" err="1" smtClean="0"/>
            <a:t>carers</a:t>
          </a:r>
          <a:endParaRPr lang="en-US" dirty="0"/>
        </a:p>
      </dgm:t>
    </dgm:pt>
    <dgm:pt modelId="{FB27B213-387E-4E45-BC75-14AC4EAC95A5}" type="parTrans" cxnId="{E01964EF-3BC7-8D4E-ABF4-EC1CAE795BF3}">
      <dgm:prSet/>
      <dgm:spPr/>
      <dgm:t>
        <a:bodyPr/>
        <a:lstStyle/>
        <a:p>
          <a:endParaRPr lang="en-US"/>
        </a:p>
      </dgm:t>
    </dgm:pt>
    <dgm:pt modelId="{FE49739F-4FB0-EB47-A07C-48E6FFAC443C}" type="sibTrans" cxnId="{E01964EF-3BC7-8D4E-ABF4-EC1CAE795BF3}">
      <dgm:prSet/>
      <dgm:spPr/>
      <dgm:t>
        <a:bodyPr/>
        <a:lstStyle/>
        <a:p>
          <a:endParaRPr lang="en-US"/>
        </a:p>
      </dgm:t>
    </dgm:pt>
    <dgm:pt modelId="{C93900AB-9D0A-514E-B95D-71569711D35E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External experts</a:t>
          </a:r>
          <a:endParaRPr lang="en-US" dirty="0"/>
        </a:p>
      </dgm:t>
    </dgm:pt>
    <dgm:pt modelId="{4DB5A7F9-50E0-1E45-8D60-6B692F492144}" type="parTrans" cxnId="{8570B028-63AB-6E47-932D-C322580D2C25}">
      <dgm:prSet/>
      <dgm:spPr/>
      <dgm:t>
        <a:bodyPr/>
        <a:lstStyle/>
        <a:p>
          <a:endParaRPr lang="en-US"/>
        </a:p>
      </dgm:t>
    </dgm:pt>
    <dgm:pt modelId="{A2AACF25-850D-9649-9497-850BB3D427D4}" type="sibTrans" cxnId="{8570B028-63AB-6E47-932D-C322580D2C25}">
      <dgm:prSet/>
      <dgm:spPr/>
      <dgm:t>
        <a:bodyPr/>
        <a:lstStyle/>
        <a:p>
          <a:endParaRPr lang="en-US"/>
        </a:p>
      </dgm:t>
    </dgm:pt>
    <dgm:pt modelId="{32633EEA-EB4D-514C-B586-9A8B84F32C39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SCN/KQUIP</a:t>
          </a:r>
          <a:endParaRPr lang="en-US" dirty="0"/>
        </a:p>
      </dgm:t>
    </dgm:pt>
    <dgm:pt modelId="{C16240FA-ADE9-C84A-8571-DCF9BC7D8916}" type="parTrans" cxnId="{4A2EA8C4-1994-D847-9DF8-E1F4B3A7E8FA}">
      <dgm:prSet/>
      <dgm:spPr/>
      <dgm:t>
        <a:bodyPr/>
        <a:lstStyle/>
        <a:p>
          <a:endParaRPr lang="en-US"/>
        </a:p>
      </dgm:t>
    </dgm:pt>
    <dgm:pt modelId="{9D9F06D8-255E-0A47-BBFB-E01095939B29}" type="sibTrans" cxnId="{4A2EA8C4-1994-D847-9DF8-E1F4B3A7E8FA}">
      <dgm:prSet/>
      <dgm:spPr/>
      <dgm:t>
        <a:bodyPr/>
        <a:lstStyle/>
        <a:p>
          <a:endParaRPr lang="en-US"/>
        </a:p>
      </dgm:t>
    </dgm:pt>
    <dgm:pt modelId="{42041C12-3E7F-C84C-8019-A2FF6FEAC71B}" type="pres">
      <dgm:prSet presAssocID="{838D404D-20DA-0B4F-80A1-0F3862389AB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FB5844-740E-3249-93C9-9DEAB0EEDBDE}" type="pres">
      <dgm:prSet presAssocID="{07039C27-D974-C142-AB9A-C8A788D456D9}" presName="centerShape" presStyleLbl="node0" presStyleIdx="0" presStyleCnt="1"/>
      <dgm:spPr/>
      <dgm:t>
        <a:bodyPr/>
        <a:lstStyle/>
        <a:p>
          <a:endParaRPr lang="en-US"/>
        </a:p>
      </dgm:t>
    </dgm:pt>
    <dgm:pt modelId="{71595E64-7E20-0446-A770-87211D39934B}" type="pres">
      <dgm:prSet presAssocID="{9AFB2218-BF34-9B42-82F3-746191F4D292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37CDFBED-F810-FD40-9FF6-3356D36C93A4}" type="pres">
      <dgm:prSet presAssocID="{9C7D90F4-A3E3-C046-94B3-157BCF2B5E3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DFF97F-F316-5845-97DF-1E49A9AC2304}" type="pres">
      <dgm:prSet presAssocID="{7F415009-FD34-B149-BE02-07F8F5729347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B6ECBFEF-C5D1-B24B-8630-0BF4F1ACE8B4}" type="pres">
      <dgm:prSet presAssocID="{4769A78E-A52D-DF46-9822-0CC97118EF2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F5BF67-854A-EC49-8CE5-9AFAA7A68221}" type="pres">
      <dgm:prSet presAssocID="{FB27B213-387E-4E45-BC75-14AC4EAC95A5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3FE10ABE-C1CA-5A48-AD84-E4DC2E7B8DA8}" type="pres">
      <dgm:prSet presAssocID="{44086DF9-9D5D-1545-AB2C-414271F150CA}" presName="node" presStyleLbl="node1" presStyleIdx="2" presStyleCnt="5" custRadScaleRad="102021" custRadScaleInc="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0E0804-E1FD-4E40-AF5F-BC4110E32248}" type="pres">
      <dgm:prSet presAssocID="{C16240FA-ADE9-C84A-8571-DCF9BC7D8916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5141EB79-B72F-ED4B-922D-BCA9AC42EBB4}" type="pres">
      <dgm:prSet presAssocID="{32633EEA-EB4D-514C-B586-9A8B84F32C3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A81532-973F-BD40-BB62-4AA41F13758C}" type="pres">
      <dgm:prSet presAssocID="{4DB5A7F9-50E0-1E45-8D60-6B692F492144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8FFAF123-397C-594B-8D20-574020401191}" type="pres">
      <dgm:prSet presAssocID="{C93900AB-9D0A-514E-B95D-71569711D35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B22FFA-528C-AA4F-A469-FD3BC66DEC6D}" srcId="{07039C27-D974-C142-AB9A-C8A788D456D9}" destId="{9C7D90F4-A3E3-C046-94B3-157BCF2B5E32}" srcOrd="0" destOrd="0" parTransId="{9AFB2218-BF34-9B42-82F3-746191F4D292}" sibTransId="{99BCDE0C-1EF4-BD4A-AFF8-D4DC38F3251B}"/>
    <dgm:cxn modelId="{D3BA6D83-EB0F-9342-8FDD-009A844DCE22}" srcId="{838D404D-20DA-0B4F-80A1-0F3862389AB3}" destId="{07039C27-D974-C142-AB9A-C8A788D456D9}" srcOrd="0" destOrd="0" parTransId="{67D8D1F7-A975-5D46-A93F-A1573B338786}" sibTransId="{9EC049C9-A713-804A-9E87-D2162E1A2770}"/>
    <dgm:cxn modelId="{3F4C84A6-4C24-475D-AE8E-0E405F271FED}" type="presOf" srcId="{C93900AB-9D0A-514E-B95D-71569711D35E}" destId="{8FFAF123-397C-594B-8D20-574020401191}" srcOrd="0" destOrd="0" presId="urn:microsoft.com/office/officeart/2005/8/layout/radial4"/>
    <dgm:cxn modelId="{3AA6273A-F8AB-42BA-9C05-DE2DCC00C304}" type="presOf" srcId="{838D404D-20DA-0B4F-80A1-0F3862389AB3}" destId="{42041C12-3E7F-C84C-8019-A2FF6FEAC71B}" srcOrd="0" destOrd="0" presId="urn:microsoft.com/office/officeart/2005/8/layout/radial4"/>
    <dgm:cxn modelId="{4A2EA8C4-1994-D847-9DF8-E1F4B3A7E8FA}" srcId="{07039C27-D974-C142-AB9A-C8A788D456D9}" destId="{32633EEA-EB4D-514C-B586-9A8B84F32C39}" srcOrd="3" destOrd="0" parTransId="{C16240FA-ADE9-C84A-8571-DCF9BC7D8916}" sibTransId="{9D9F06D8-255E-0A47-BBFB-E01095939B29}"/>
    <dgm:cxn modelId="{A5F25160-A08C-421A-93A3-825AF8A198A1}" type="presOf" srcId="{4DB5A7F9-50E0-1E45-8D60-6B692F492144}" destId="{49A81532-973F-BD40-BB62-4AA41F13758C}" srcOrd="0" destOrd="0" presId="urn:microsoft.com/office/officeart/2005/8/layout/radial4"/>
    <dgm:cxn modelId="{39808737-63DA-4C50-83A7-F3BDCFAC239C}" type="presOf" srcId="{44086DF9-9D5D-1545-AB2C-414271F150CA}" destId="{3FE10ABE-C1CA-5A48-AD84-E4DC2E7B8DA8}" srcOrd="0" destOrd="0" presId="urn:microsoft.com/office/officeart/2005/8/layout/radial4"/>
    <dgm:cxn modelId="{8616F2ED-B3A7-4B52-B4FC-0B5469F61F74}" type="presOf" srcId="{9AFB2218-BF34-9B42-82F3-746191F4D292}" destId="{71595E64-7E20-0446-A770-87211D39934B}" srcOrd="0" destOrd="0" presId="urn:microsoft.com/office/officeart/2005/8/layout/radial4"/>
    <dgm:cxn modelId="{8570B028-63AB-6E47-932D-C322580D2C25}" srcId="{07039C27-D974-C142-AB9A-C8A788D456D9}" destId="{C93900AB-9D0A-514E-B95D-71569711D35E}" srcOrd="4" destOrd="0" parTransId="{4DB5A7F9-50E0-1E45-8D60-6B692F492144}" sibTransId="{A2AACF25-850D-9649-9497-850BB3D427D4}"/>
    <dgm:cxn modelId="{BCCD8CA7-99D9-4DB1-9619-C1B0CC2ED046}" type="presOf" srcId="{07039C27-D974-C142-AB9A-C8A788D456D9}" destId="{B9FB5844-740E-3249-93C9-9DEAB0EEDBDE}" srcOrd="0" destOrd="0" presId="urn:microsoft.com/office/officeart/2005/8/layout/radial4"/>
    <dgm:cxn modelId="{E01964EF-3BC7-8D4E-ABF4-EC1CAE795BF3}" srcId="{07039C27-D974-C142-AB9A-C8A788D456D9}" destId="{44086DF9-9D5D-1545-AB2C-414271F150CA}" srcOrd="2" destOrd="0" parTransId="{FB27B213-387E-4E45-BC75-14AC4EAC95A5}" sibTransId="{FE49739F-4FB0-EB47-A07C-48E6FFAC443C}"/>
    <dgm:cxn modelId="{A3786970-4753-4822-B620-D8B4AD45B282}" type="presOf" srcId="{C16240FA-ADE9-C84A-8571-DCF9BC7D8916}" destId="{ED0E0804-E1FD-4E40-AF5F-BC4110E32248}" srcOrd="0" destOrd="0" presId="urn:microsoft.com/office/officeart/2005/8/layout/radial4"/>
    <dgm:cxn modelId="{0508D97C-4815-3645-BB04-7D2FB1FDC728}" srcId="{07039C27-D974-C142-AB9A-C8A788D456D9}" destId="{4769A78E-A52D-DF46-9822-0CC97118EF27}" srcOrd="1" destOrd="0" parTransId="{7F415009-FD34-B149-BE02-07F8F5729347}" sibTransId="{3845ED9D-9321-1A4C-B2F7-974F023532F2}"/>
    <dgm:cxn modelId="{9C1FE742-B4BA-4490-9AAA-7CDD19D3E74A}" type="presOf" srcId="{4769A78E-A52D-DF46-9822-0CC97118EF27}" destId="{B6ECBFEF-C5D1-B24B-8630-0BF4F1ACE8B4}" srcOrd="0" destOrd="0" presId="urn:microsoft.com/office/officeart/2005/8/layout/radial4"/>
    <dgm:cxn modelId="{AE091203-FA3C-4A23-8AD7-4BBFE18B929A}" type="presOf" srcId="{32633EEA-EB4D-514C-B586-9A8B84F32C39}" destId="{5141EB79-B72F-ED4B-922D-BCA9AC42EBB4}" srcOrd="0" destOrd="0" presId="urn:microsoft.com/office/officeart/2005/8/layout/radial4"/>
    <dgm:cxn modelId="{95910D6E-7D8F-43C7-A32A-7ED8D5E6906B}" type="presOf" srcId="{9C7D90F4-A3E3-C046-94B3-157BCF2B5E32}" destId="{37CDFBED-F810-FD40-9FF6-3356D36C93A4}" srcOrd="0" destOrd="0" presId="urn:microsoft.com/office/officeart/2005/8/layout/radial4"/>
    <dgm:cxn modelId="{824CE36C-2815-4EA3-A563-14A0676CB458}" type="presOf" srcId="{FB27B213-387E-4E45-BC75-14AC4EAC95A5}" destId="{0BF5BF67-854A-EC49-8CE5-9AFAA7A68221}" srcOrd="0" destOrd="0" presId="urn:microsoft.com/office/officeart/2005/8/layout/radial4"/>
    <dgm:cxn modelId="{26095C67-E6F2-4390-AFC5-E9EE5201B4E9}" type="presOf" srcId="{7F415009-FD34-B149-BE02-07F8F5729347}" destId="{28DFF97F-F316-5845-97DF-1E49A9AC2304}" srcOrd="0" destOrd="0" presId="urn:microsoft.com/office/officeart/2005/8/layout/radial4"/>
    <dgm:cxn modelId="{4AFB18BC-4641-41EC-80C8-624CEF33500D}" type="presParOf" srcId="{42041C12-3E7F-C84C-8019-A2FF6FEAC71B}" destId="{B9FB5844-740E-3249-93C9-9DEAB0EEDBDE}" srcOrd="0" destOrd="0" presId="urn:microsoft.com/office/officeart/2005/8/layout/radial4"/>
    <dgm:cxn modelId="{3FA24D4D-6824-4F89-9749-717A2257ACF6}" type="presParOf" srcId="{42041C12-3E7F-C84C-8019-A2FF6FEAC71B}" destId="{71595E64-7E20-0446-A770-87211D39934B}" srcOrd="1" destOrd="0" presId="urn:microsoft.com/office/officeart/2005/8/layout/radial4"/>
    <dgm:cxn modelId="{DB847217-0C39-40B3-BA65-3195E42FB013}" type="presParOf" srcId="{42041C12-3E7F-C84C-8019-A2FF6FEAC71B}" destId="{37CDFBED-F810-FD40-9FF6-3356D36C93A4}" srcOrd="2" destOrd="0" presId="urn:microsoft.com/office/officeart/2005/8/layout/radial4"/>
    <dgm:cxn modelId="{0964B51A-BF1C-4514-A814-47783FFA682F}" type="presParOf" srcId="{42041C12-3E7F-C84C-8019-A2FF6FEAC71B}" destId="{28DFF97F-F316-5845-97DF-1E49A9AC2304}" srcOrd="3" destOrd="0" presId="urn:microsoft.com/office/officeart/2005/8/layout/radial4"/>
    <dgm:cxn modelId="{1BDBF855-9E0C-4A1D-83F2-3423E7A4FD9B}" type="presParOf" srcId="{42041C12-3E7F-C84C-8019-A2FF6FEAC71B}" destId="{B6ECBFEF-C5D1-B24B-8630-0BF4F1ACE8B4}" srcOrd="4" destOrd="0" presId="urn:microsoft.com/office/officeart/2005/8/layout/radial4"/>
    <dgm:cxn modelId="{12FF1124-9FAD-44F4-8AE8-A3703E88EFA8}" type="presParOf" srcId="{42041C12-3E7F-C84C-8019-A2FF6FEAC71B}" destId="{0BF5BF67-854A-EC49-8CE5-9AFAA7A68221}" srcOrd="5" destOrd="0" presId="urn:microsoft.com/office/officeart/2005/8/layout/radial4"/>
    <dgm:cxn modelId="{73C1DCD9-69CE-4EB7-94E4-BD513868BC2B}" type="presParOf" srcId="{42041C12-3E7F-C84C-8019-A2FF6FEAC71B}" destId="{3FE10ABE-C1CA-5A48-AD84-E4DC2E7B8DA8}" srcOrd="6" destOrd="0" presId="urn:microsoft.com/office/officeart/2005/8/layout/radial4"/>
    <dgm:cxn modelId="{EF06A8EC-9383-4E2F-8C18-EBCB54224A5B}" type="presParOf" srcId="{42041C12-3E7F-C84C-8019-A2FF6FEAC71B}" destId="{ED0E0804-E1FD-4E40-AF5F-BC4110E32248}" srcOrd="7" destOrd="0" presId="urn:microsoft.com/office/officeart/2005/8/layout/radial4"/>
    <dgm:cxn modelId="{8176915D-C369-4988-8C4B-CD34856E556F}" type="presParOf" srcId="{42041C12-3E7F-C84C-8019-A2FF6FEAC71B}" destId="{5141EB79-B72F-ED4B-922D-BCA9AC42EBB4}" srcOrd="8" destOrd="0" presId="urn:microsoft.com/office/officeart/2005/8/layout/radial4"/>
    <dgm:cxn modelId="{84FE40F2-717D-4FFB-B2E0-2A5788348745}" type="presParOf" srcId="{42041C12-3E7F-C84C-8019-A2FF6FEAC71B}" destId="{49A81532-973F-BD40-BB62-4AA41F13758C}" srcOrd="9" destOrd="0" presId="urn:microsoft.com/office/officeart/2005/8/layout/radial4"/>
    <dgm:cxn modelId="{13FFE0A9-30BC-41D9-A6DF-01B91C152D42}" type="presParOf" srcId="{42041C12-3E7F-C84C-8019-A2FF6FEAC71B}" destId="{8FFAF123-397C-594B-8D20-574020401191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4CF353-5EBB-4785-B0EA-EF4F4FA6063F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</dgm:pt>
    <dgm:pt modelId="{CAD585E4-9F6C-4BF7-8040-0A1E7B3283DC}">
      <dgm:prSet phldrT="[Text]"/>
      <dgm:spPr/>
      <dgm:t>
        <a:bodyPr/>
        <a:lstStyle/>
        <a:p>
          <a:r>
            <a:rPr lang="en-GB" dirty="0" smtClean="0"/>
            <a:t>Launch event</a:t>
          </a:r>
        </a:p>
        <a:p>
          <a:r>
            <a:rPr lang="en-GB" dirty="0" smtClean="0"/>
            <a:t>July 2015</a:t>
          </a:r>
          <a:endParaRPr lang="en-GB" dirty="0"/>
        </a:p>
      </dgm:t>
    </dgm:pt>
    <dgm:pt modelId="{74051710-B4C7-44F6-AE05-BFEA4845D289}" type="parTrans" cxnId="{C6183C30-1470-489F-B46D-D61081E65FAD}">
      <dgm:prSet/>
      <dgm:spPr/>
      <dgm:t>
        <a:bodyPr/>
        <a:lstStyle/>
        <a:p>
          <a:endParaRPr lang="en-GB"/>
        </a:p>
      </dgm:t>
    </dgm:pt>
    <dgm:pt modelId="{41DEF5AD-6603-4D66-BD30-CD3B79DEC045}" type="sibTrans" cxnId="{C6183C30-1470-489F-B46D-D61081E65FAD}">
      <dgm:prSet/>
      <dgm:spPr/>
      <dgm:t>
        <a:bodyPr/>
        <a:lstStyle/>
        <a:p>
          <a:endParaRPr lang="en-GB"/>
        </a:p>
      </dgm:t>
    </dgm:pt>
    <dgm:pt modelId="{F1A7D517-CBDA-4EA2-997E-C78DA9B49439}">
      <dgm:prSet phldrT="[Text]"/>
      <dgm:spPr/>
      <dgm:t>
        <a:bodyPr/>
        <a:lstStyle/>
        <a:p>
          <a:r>
            <a:rPr lang="en-GB" dirty="0" smtClean="0"/>
            <a:t>Pathway Redesign 1</a:t>
          </a:r>
          <a:endParaRPr lang="en-GB" dirty="0"/>
        </a:p>
      </dgm:t>
    </dgm:pt>
    <dgm:pt modelId="{13FEBFF2-6875-47DE-9E5F-68AFA4D70BC6}" type="parTrans" cxnId="{1C0763A2-4345-4FAF-849F-DF6ED3CC8877}">
      <dgm:prSet/>
      <dgm:spPr/>
      <dgm:t>
        <a:bodyPr/>
        <a:lstStyle/>
        <a:p>
          <a:endParaRPr lang="en-GB"/>
        </a:p>
      </dgm:t>
    </dgm:pt>
    <dgm:pt modelId="{220EA2A0-216D-4059-882F-1A3AE7E1EB3C}" type="sibTrans" cxnId="{1C0763A2-4345-4FAF-849F-DF6ED3CC8877}">
      <dgm:prSet/>
      <dgm:spPr/>
      <dgm:t>
        <a:bodyPr/>
        <a:lstStyle/>
        <a:p>
          <a:endParaRPr lang="en-GB"/>
        </a:p>
      </dgm:t>
    </dgm:pt>
    <dgm:pt modelId="{14A3A672-F2F5-4E0E-8D76-60EA54357A36}">
      <dgm:prSet phldrT="[Text]"/>
      <dgm:spPr/>
      <dgm:t>
        <a:bodyPr/>
        <a:lstStyle/>
        <a:p>
          <a:r>
            <a:rPr lang="en-GB" dirty="0" smtClean="0"/>
            <a:t>Pathway redesign 2</a:t>
          </a:r>
          <a:endParaRPr lang="en-GB" dirty="0"/>
        </a:p>
      </dgm:t>
    </dgm:pt>
    <dgm:pt modelId="{B9DB19FA-75EC-47CB-9606-3C981DC06BBC}" type="parTrans" cxnId="{8A3A1082-94A6-4104-86C7-10C3126E87EC}">
      <dgm:prSet/>
      <dgm:spPr/>
      <dgm:t>
        <a:bodyPr/>
        <a:lstStyle/>
        <a:p>
          <a:endParaRPr lang="en-GB"/>
        </a:p>
      </dgm:t>
    </dgm:pt>
    <dgm:pt modelId="{E8FF90ED-ACBB-4C2C-8D73-31E0696E0E06}" type="sibTrans" cxnId="{8A3A1082-94A6-4104-86C7-10C3126E87EC}">
      <dgm:prSet/>
      <dgm:spPr/>
      <dgm:t>
        <a:bodyPr/>
        <a:lstStyle/>
        <a:p>
          <a:endParaRPr lang="en-GB"/>
        </a:p>
      </dgm:t>
    </dgm:pt>
    <dgm:pt modelId="{F6D1ADF6-DFAF-47F5-B939-B4F79B160E39}">
      <dgm:prSet phldrT="[Text]"/>
      <dgm:spPr/>
      <dgm:t>
        <a:bodyPr/>
        <a:lstStyle/>
        <a:p>
          <a:r>
            <a:rPr lang="en-GB" dirty="0" smtClean="0"/>
            <a:t>Audit/Education event Jul 2016</a:t>
          </a:r>
          <a:endParaRPr lang="en-GB" dirty="0"/>
        </a:p>
      </dgm:t>
    </dgm:pt>
    <dgm:pt modelId="{3AE847E2-E35A-4BFF-AEED-03D2EE5184C2}" type="parTrans" cxnId="{2D98DE07-006D-444F-BF82-4EDB769C03C9}">
      <dgm:prSet/>
      <dgm:spPr/>
      <dgm:t>
        <a:bodyPr/>
        <a:lstStyle/>
        <a:p>
          <a:endParaRPr lang="en-GB"/>
        </a:p>
      </dgm:t>
    </dgm:pt>
    <dgm:pt modelId="{B284903E-244C-4121-A44B-94FC604F6BDB}" type="sibTrans" cxnId="{2D98DE07-006D-444F-BF82-4EDB769C03C9}">
      <dgm:prSet/>
      <dgm:spPr/>
      <dgm:t>
        <a:bodyPr/>
        <a:lstStyle/>
        <a:p>
          <a:endParaRPr lang="en-GB"/>
        </a:p>
      </dgm:t>
    </dgm:pt>
    <dgm:pt modelId="{7F244077-6C59-4C11-A7CF-729A0304FA59}">
      <dgm:prSet phldrT="[Text]"/>
      <dgm:spPr/>
      <dgm:t>
        <a:bodyPr/>
        <a:lstStyle/>
        <a:p>
          <a:r>
            <a:rPr lang="en-GB" dirty="0" smtClean="0"/>
            <a:t>Audit Education event July2017</a:t>
          </a:r>
          <a:endParaRPr lang="en-GB" dirty="0"/>
        </a:p>
      </dgm:t>
    </dgm:pt>
    <dgm:pt modelId="{E327E880-EB23-4864-B791-DB0970918FC9}" type="parTrans" cxnId="{372A1700-2552-41D6-AB6B-BC7D49346960}">
      <dgm:prSet/>
      <dgm:spPr/>
      <dgm:t>
        <a:bodyPr/>
        <a:lstStyle/>
        <a:p>
          <a:endParaRPr lang="en-GB"/>
        </a:p>
      </dgm:t>
    </dgm:pt>
    <dgm:pt modelId="{05CBB441-E895-42F0-97F9-FE114DE33B0F}" type="sibTrans" cxnId="{372A1700-2552-41D6-AB6B-BC7D49346960}">
      <dgm:prSet/>
      <dgm:spPr/>
      <dgm:t>
        <a:bodyPr/>
        <a:lstStyle/>
        <a:p>
          <a:endParaRPr lang="en-GB"/>
        </a:p>
      </dgm:t>
    </dgm:pt>
    <dgm:pt modelId="{5F538AB2-57FF-42BC-AB44-C386AE908199}" type="pres">
      <dgm:prSet presAssocID="{044CF353-5EBB-4785-B0EA-EF4F4FA6063F}" presName="Name0" presStyleCnt="0">
        <dgm:presLayoutVars>
          <dgm:dir/>
          <dgm:resizeHandles val="exact"/>
        </dgm:presLayoutVars>
      </dgm:prSet>
      <dgm:spPr/>
    </dgm:pt>
    <dgm:pt modelId="{E2707DCD-2807-4309-B739-6750E80763B0}" type="pres">
      <dgm:prSet presAssocID="{044CF353-5EBB-4785-B0EA-EF4F4FA6063F}" presName="fgShape" presStyleLbl="fgShp" presStyleIdx="0" presStyleCnt="1"/>
      <dgm:spPr/>
    </dgm:pt>
    <dgm:pt modelId="{E3C0883A-CEEF-42D5-BF80-0F43F15E624E}" type="pres">
      <dgm:prSet presAssocID="{044CF353-5EBB-4785-B0EA-EF4F4FA6063F}" presName="linComp" presStyleCnt="0"/>
      <dgm:spPr/>
    </dgm:pt>
    <dgm:pt modelId="{253CB80E-15DF-4FD3-AD9B-F55915C277E7}" type="pres">
      <dgm:prSet presAssocID="{CAD585E4-9F6C-4BF7-8040-0A1E7B3283DC}" presName="compNode" presStyleCnt="0"/>
      <dgm:spPr/>
    </dgm:pt>
    <dgm:pt modelId="{B313A9B5-CBE7-4892-8B96-933AD93F5598}" type="pres">
      <dgm:prSet presAssocID="{CAD585E4-9F6C-4BF7-8040-0A1E7B3283DC}" presName="bkgdShape" presStyleLbl="node1" presStyleIdx="0" presStyleCnt="5"/>
      <dgm:spPr/>
      <dgm:t>
        <a:bodyPr/>
        <a:lstStyle/>
        <a:p>
          <a:endParaRPr lang="en-GB"/>
        </a:p>
      </dgm:t>
    </dgm:pt>
    <dgm:pt modelId="{A42F6AD8-25B1-4BEC-B205-F89EF6227C1B}" type="pres">
      <dgm:prSet presAssocID="{CAD585E4-9F6C-4BF7-8040-0A1E7B3283DC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A7F53D4-8339-411E-9287-6ED346442A1F}" type="pres">
      <dgm:prSet presAssocID="{CAD585E4-9F6C-4BF7-8040-0A1E7B3283DC}" presName="invisiNode" presStyleLbl="node1" presStyleIdx="0" presStyleCnt="5"/>
      <dgm:spPr/>
    </dgm:pt>
    <dgm:pt modelId="{8D73F108-7485-44DF-8ABC-52EB0D697E20}" type="pres">
      <dgm:prSet presAssocID="{CAD585E4-9F6C-4BF7-8040-0A1E7B3283DC}" presName="imagNode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5B858FB6-46BF-4C4A-A407-98032D06FF8D}" type="pres">
      <dgm:prSet presAssocID="{41DEF5AD-6603-4D66-BD30-CD3B79DEC045}" presName="sibTrans" presStyleLbl="sibTrans2D1" presStyleIdx="0" presStyleCnt="0"/>
      <dgm:spPr/>
      <dgm:t>
        <a:bodyPr/>
        <a:lstStyle/>
        <a:p>
          <a:endParaRPr lang="en-GB"/>
        </a:p>
      </dgm:t>
    </dgm:pt>
    <dgm:pt modelId="{39860F41-517A-4160-A0A5-CB3DF12EC409}" type="pres">
      <dgm:prSet presAssocID="{F1A7D517-CBDA-4EA2-997E-C78DA9B49439}" presName="compNode" presStyleCnt="0"/>
      <dgm:spPr/>
    </dgm:pt>
    <dgm:pt modelId="{7ECCEFEC-B535-4CE0-9358-A1E543F9D888}" type="pres">
      <dgm:prSet presAssocID="{F1A7D517-CBDA-4EA2-997E-C78DA9B49439}" presName="bkgdShape" presStyleLbl="node1" presStyleIdx="1" presStyleCnt="5" custLinFactNeighborX="-935" custLinFactNeighborY="-642"/>
      <dgm:spPr/>
      <dgm:t>
        <a:bodyPr/>
        <a:lstStyle/>
        <a:p>
          <a:endParaRPr lang="en-GB"/>
        </a:p>
      </dgm:t>
    </dgm:pt>
    <dgm:pt modelId="{637872C2-4B6F-4BEA-A745-059AC99DAB04}" type="pres">
      <dgm:prSet presAssocID="{F1A7D517-CBDA-4EA2-997E-C78DA9B49439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56DAD9-7BA5-4BEC-91AF-38328618AC9E}" type="pres">
      <dgm:prSet presAssocID="{F1A7D517-CBDA-4EA2-997E-C78DA9B49439}" presName="invisiNode" presStyleLbl="node1" presStyleIdx="1" presStyleCnt="5"/>
      <dgm:spPr/>
    </dgm:pt>
    <dgm:pt modelId="{220D901C-D721-4228-8EAC-BFDF9802C92F}" type="pres">
      <dgm:prSet presAssocID="{F1A7D517-CBDA-4EA2-997E-C78DA9B49439}" presName="imagNode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GB"/>
        </a:p>
      </dgm:t>
    </dgm:pt>
    <dgm:pt modelId="{10CBD46E-E176-4DD0-B94C-65C8A09061D0}" type="pres">
      <dgm:prSet presAssocID="{220EA2A0-216D-4059-882F-1A3AE7E1EB3C}" presName="sibTrans" presStyleLbl="sibTrans2D1" presStyleIdx="0" presStyleCnt="0"/>
      <dgm:spPr/>
      <dgm:t>
        <a:bodyPr/>
        <a:lstStyle/>
        <a:p>
          <a:endParaRPr lang="en-GB"/>
        </a:p>
      </dgm:t>
    </dgm:pt>
    <dgm:pt modelId="{802272D3-6BA1-45BE-B3F7-3DBA6265A97A}" type="pres">
      <dgm:prSet presAssocID="{14A3A672-F2F5-4E0E-8D76-60EA54357A36}" presName="compNode" presStyleCnt="0"/>
      <dgm:spPr/>
    </dgm:pt>
    <dgm:pt modelId="{0C882D77-8F83-4FCC-9FB7-C1B5F56F5EE6}" type="pres">
      <dgm:prSet presAssocID="{14A3A672-F2F5-4E0E-8D76-60EA54357A36}" presName="bkgdShape" presStyleLbl="node1" presStyleIdx="2" presStyleCnt="5"/>
      <dgm:spPr/>
      <dgm:t>
        <a:bodyPr/>
        <a:lstStyle/>
        <a:p>
          <a:endParaRPr lang="en-GB"/>
        </a:p>
      </dgm:t>
    </dgm:pt>
    <dgm:pt modelId="{7193C419-C1C1-4046-91C0-6AAE49A7525B}" type="pres">
      <dgm:prSet presAssocID="{14A3A672-F2F5-4E0E-8D76-60EA54357A36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E4DF85-9C64-4CD5-8E58-8CFA41697A69}" type="pres">
      <dgm:prSet presAssocID="{14A3A672-F2F5-4E0E-8D76-60EA54357A36}" presName="invisiNode" presStyleLbl="node1" presStyleIdx="2" presStyleCnt="5"/>
      <dgm:spPr/>
    </dgm:pt>
    <dgm:pt modelId="{91AD55E7-FD49-464B-9A1B-C383A4E77A47}" type="pres">
      <dgm:prSet presAssocID="{14A3A672-F2F5-4E0E-8D76-60EA54357A36}" presName="imagNode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76071AD3-4573-4C2A-9127-AC24AD99AE69}" type="pres">
      <dgm:prSet presAssocID="{E8FF90ED-ACBB-4C2C-8D73-31E0696E0E06}" presName="sibTrans" presStyleLbl="sibTrans2D1" presStyleIdx="0" presStyleCnt="0"/>
      <dgm:spPr/>
      <dgm:t>
        <a:bodyPr/>
        <a:lstStyle/>
        <a:p>
          <a:endParaRPr lang="en-GB"/>
        </a:p>
      </dgm:t>
    </dgm:pt>
    <dgm:pt modelId="{6AF272AC-7CC3-4802-885C-0212AF23FD3C}" type="pres">
      <dgm:prSet presAssocID="{F6D1ADF6-DFAF-47F5-B939-B4F79B160E39}" presName="compNode" presStyleCnt="0"/>
      <dgm:spPr/>
    </dgm:pt>
    <dgm:pt modelId="{6B724170-0B51-4398-89DF-15142AE30876}" type="pres">
      <dgm:prSet presAssocID="{F6D1ADF6-DFAF-47F5-B939-B4F79B160E39}" presName="bkgdShape" presStyleLbl="node1" presStyleIdx="3" presStyleCnt="5"/>
      <dgm:spPr/>
      <dgm:t>
        <a:bodyPr/>
        <a:lstStyle/>
        <a:p>
          <a:endParaRPr lang="en-GB"/>
        </a:p>
      </dgm:t>
    </dgm:pt>
    <dgm:pt modelId="{3EA1DD9B-D8C5-4D66-A677-0933021BF1DD}" type="pres">
      <dgm:prSet presAssocID="{F6D1ADF6-DFAF-47F5-B939-B4F79B160E39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EC0419-01DA-4EAD-831D-6BE5FFE69A4D}" type="pres">
      <dgm:prSet presAssocID="{F6D1ADF6-DFAF-47F5-B939-B4F79B160E39}" presName="invisiNode" presStyleLbl="node1" presStyleIdx="3" presStyleCnt="5"/>
      <dgm:spPr/>
    </dgm:pt>
    <dgm:pt modelId="{DD957450-8A9E-4125-AD81-093B65ACAAE9}" type="pres">
      <dgm:prSet presAssocID="{F6D1ADF6-DFAF-47F5-B939-B4F79B160E39}" presName="imagNode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203078F7-9377-433D-86EF-D19FE490CB86}" type="pres">
      <dgm:prSet presAssocID="{B284903E-244C-4121-A44B-94FC604F6BDB}" presName="sibTrans" presStyleLbl="sibTrans2D1" presStyleIdx="0" presStyleCnt="0"/>
      <dgm:spPr/>
      <dgm:t>
        <a:bodyPr/>
        <a:lstStyle/>
        <a:p>
          <a:endParaRPr lang="en-GB"/>
        </a:p>
      </dgm:t>
    </dgm:pt>
    <dgm:pt modelId="{131A07D4-55D2-4013-90E1-F028F8076E10}" type="pres">
      <dgm:prSet presAssocID="{7F244077-6C59-4C11-A7CF-729A0304FA59}" presName="compNode" presStyleCnt="0"/>
      <dgm:spPr/>
    </dgm:pt>
    <dgm:pt modelId="{2B7ED7A9-1D90-4F41-895E-CE524123DB87}" type="pres">
      <dgm:prSet presAssocID="{7F244077-6C59-4C11-A7CF-729A0304FA59}" presName="bkgdShape" presStyleLbl="node1" presStyleIdx="4" presStyleCnt="5"/>
      <dgm:spPr/>
      <dgm:t>
        <a:bodyPr/>
        <a:lstStyle/>
        <a:p>
          <a:endParaRPr lang="en-GB"/>
        </a:p>
      </dgm:t>
    </dgm:pt>
    <dgm:pt modelId="{45F654ED-FB1F-4E65-89B4-71325434B2FC}" type="pres">
      <dgm:prSet presAssocID="{7F244077-6C59-4C11-A7CF-729A0304FA59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26C7741-B2A0-47B9-877F-109555AC354D}" type="pres">
      <dgm:prSet presAssocID="{7F244077-6C59-4C11-A7CF-729A0304FA59}" presName="invisiNode" presStyleLbl="node1" presStyleIdx="4" presStyleCnt="5"/>
      <dgm:spPr/>
    </dgm:pt>
    <dgm:pt modelId="{B3166076-0819-431F-94FA-7C59ACA7C086}" type="pres">
      <dgm:prSet presAssocID="{7F244077-6C59-4C11-A7CF-729A0304FA59}" presName="imagNode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BCAF42DD-03B5-46A1-8D4C-3BD99AAEFE95}" type="presOf" srcId="{F6D1ADF6-DFAF-47F5-B939-B4F79B160E39}" destId="{3EA1DD9B-D8C5-4D66-A677-0933021BF1DD}" srcOrd="1" destOrd="0" presId="urn:microsoft.com/office/officeart/2005/8/layout/hList7"/>
    <dgm:cxn modelId="{98765E01-66A2-4E39-B4EA-E0D6D4085170}" type="presOf" srcId="{7F244077-6C59-4C11-A7CF-729A0304FA59}" destId="{45F654ED-FB1F-4E65-89B4-71325434B2FC}" srcOrd="1" destOrd="0" presId="urn:microsoft.com/office/officeart/2005/8/layout/hList7"/>
    <dgm:cxn modelId="{9913A378-D623-4F2A-A8A0-A8E42FBD5BCE}" type="presOf" srcId="{F1A7D517-CBDA-4EA2-997E-C78DA9B49439}" destId="{7ECCEFEC-B535-4CE0-9358-A1E543F9D888}" srcOrd="0" destOrd="0" presId="urn:microsoft.com/office/officeart/2005/8/layout/hList7"/>
    <dgm:cxn modelId="{405B07D4-DABA-4FB1-918D-BF30AEDA4066}" type="presOf" srcId="{CAD585E4-9F6C-4BF7-8040-0A1E7B3283DC}" destId="{A42F6AD8-25B1-4BEC-B205-F89EF6227C1B}" srcOrd="1" destOrd="0" presId="urn:microsoft.com/office/officeart/2005/8/layout/hList7"/>
    <dgm:cxn modelId="{02D84392-CD92-439C-B9D9-3F733826F0A7}" type="presOf" srcId="{14A3A672-F2F5-4E0E-8D76-60EA54357A36}" destId="{0C882D77-8F83-4FCC-9FB7-C1B5F56F5EE6}" srcOrd="0" destOrd="0" presId="urn:microsoft.com/office/officeart/2005/8/layout/hList7"/>
    <dgm:cxn modelId="{1C0763A2-4345-4FAF-849F-DF6ED3CC8877}" srcId="{044CF353-5EBB-4785-B0EA-EF4F4FA6063F}" destId="{F1A7D517-CBDA-4EA2-997E-C78DA9B49439}" srcOrd="1" destOrd="0" parTransId="{13FEBFF2-6875-47DE-9E5F-68AFA4D70BC6}" sibTransId="{220EA2A0-216D-4059-882F-1A3AE7E1EB3C}"/>
    <dgm:cxn modelId="{504B65CE-6A15-4BCE-9489-C15CAA0CD8C4}" type="presOf" srcId="{7F244077-6C59-4C11-A7CF-729A0304FA59}" destId="{2B7ED7A9-1D90-4F41-895E-CE524123DB87}" srcOrd="0" destOrd="0" presId="urn:microsoft.com/office/officeart/2005/8/layout/hList7"/>
    <dgm:cxn modelId="{7281DA47-6B46-4240-A2BD-2FBC7C64D1D0}" type="presOf" srcId="{F6D1ADF6-DFAF-47F5-B939-B4F79B160E39}" destId="{6B724170-0B51-4398-89DF-15142AE30876}" srcOrd="0" destOrd="0" presId="urn:microsoft.com/office/officeart/2005/8/layout/hList7"/>
    <dgm:cxn modelId="{8D947ECB-12A8-422B-B248-494DC08B33DE}" type="presOf" srcId="{044CF353-5EBB-4785-B0EA-EF4F4FA6063F}" destId="{5F538AB2-57FF-42BC-AB44-C386AE908199}" srcOrd="0" destOrd="0" presId="urn:microsoft.com/office/officeart/2005/8/layout/hList7"/>
    <dgm:cxn modelId="{372A1700-2552-41D6-AB6B-BC7D49346960}" srcId="{044CF353-5EBB-4785-B0EA-EF4F4FA6063F}" destId="{7F244077-6C59-4C11-A7CF-729A0304FA59}" srcOrd="4" destOrd="0" parTransId="{E327E880-EB23-4864-B791-DB0970918FC9}" sibTransId="{05CBB441-E895-42F0-97F9-FE114DE33B0F}"/>
    <dgm:cxn modelId="{8A3A1082-94A6-4104-86C7-10C3126E87EC}" srcId="{044CF353-5EBB-4785-B0EA-EF4F4FA6063F}" destId="{14A3A672-F2F5-4E0E-8D76-60EA54357A36}" srcOrd="2" destOrd="0" parTransId="{B9DB19FA-75EC-47CB-9606-3C981DC06BBC}" sibTransId="{E8FF90ED-ACBB-4C2C-8D73-31E0696E0E06}"/>
    <dgm:cxn modelId="{9FB1D8FB-00A9-4C0A-BDB4-E7041B237CB7}" type="presOf" srcId="{41DEF5AD-6603-4D66-BD30-CD3B79DEC045}" destId="{5B858FB6-46BF-4C4A-A407-98032D06FF8D}" srcOrd="0" destOrd="0" presId="urn:microsoft.com/office/officeart/2005/8/layout/hList7"/>
    <dgm:cxn modelId="{2D98DE07-006D-444F-BF82-4EDB769C03C9}" srcId="{044CF353-5EBB-4785-B0EA-EF4F4FA6063F}" destId="{F6D1ADF6-DFAF-47F5-B939-B4F79B160E39}" srcOrd="3" destOrd="0" parTransId="{3AE847E2-E35A-4BFF-AEED-03D2EE5184C2}" sibTransId="{B284903E-244C-4121-A44B-94FC604F6BDB}"/>
    <dgm:cxn modelId="{CD9FBBED-BB39-46C1-A844-74EC34F1AD30}" type="presOf" srcId="{220EA2A0-216D-4059-882F-1A3AE7E1EB3C}" destId="{10CBD46E-E176-4DD0-B94C-65C8A09061D0}" srcOrd="0" destOrd="0" presId="urn:microsoft.com/office/officeart/2005/8/layout/hList7"/>
    <dgm:cxn modelId="{C6183C30-1470-489F-B46D-D61081E65FAD}" srcId="{044CF353-5EBB-4785-B0EA-EF4F4FA6063F}" destId="{CAD585E4-9F6C-4BF7-8040-0A1E7B3283DC}" srcOrd="0" destOrd="0" parTransId="{74051710-B4C7-44F6-AE05-BFEA4845D289}" sibTransId="{41DEF5AD-6603-4D66-BD30-CD3B79DEC045}"/>
    <dgm:cxn modelId="{33BE1874-D5A6-4DBB-AE00-3ACAC1EF8FC4}" type="presOf" srcId="{B284903E-244C-4121-A44B-94FC604F6BDB}" destId="{203078F7-9377-433D-86EF-D19FE490CB86}" srcOrd="0" destOrd="0" presId="urn:microsoft.com/office/officeart/2005/8/layout/hList7"/>
    <dgm:cxn modelId="{979B124D-239F-4534-B66A-9CDA6009BD63}" type="presOf" srcId="{14A3A672-F2F5-4E0E-8D76-60EA54357A36}" destId="{7193C419-C1C1-4046-91C0-6AAE49A7525B}" srcOrd="1" destOrd="0" presId="urn:microsoft.com/office/officeart/2005/8/layout/hList7"/>
    <dgm:cxn modelId="{9F0A87C9-8D8E-4825-9506-334450603FCF}" type="presOf" srcId="{CAD585E4-9F6C-4BF7-8040-0A1E7B3283DC}" destId="{B313A9B5-CBE7-4892-8B96-933AD93F5598}" srcOrd="0" destOrd="0" presId="urn:microsoft.com/office/officeart/2005/8/layout/hList7"/>
    <dgm:cxn modelId="{7BCCAEAE-12A7-4891-884E-4D9972ED211A}" type="presOf" srcId="{E8FF90ED-ACBB-4C2C-8D73-31E0696E0E06}" destId="{76071AD3-4573-4C2A-9127-AC24AD99AE69}" srcOrd="0" destOrd="0" presId="urn:microsoft.com/office/officeart/2005/8/layout/hList7"/>
    <dgm:cxn modelId="{37D31A1A-3A48-487A-A986-657584DC2A71}" type="presOf" srcId="{F1A7D517-CBDA-4EA2-997E-C78DA9B49439}" destId="{637872C2-4B6F-4BEA-A745-059AC99DAB04}" srcOrd="1" destOrd="0" presId="urn:microsoft.com/office/officeart/2005/8/layout/hList7"/>
    <dgm:cxn modelId="{FD394C19-CD79-4A27-9D2C-FC7AC62144ED}" type="presParOf" srcId="{5F538AB2-57FF-42BC-AB44-C386AE908199}" destId="{E2707DCD-2807-4309-B739-6750E80763B0}" srcOrd="0" destOrd="0" presId="urn:microsoft.com/office/officeart/2005/8/layout/hList7"/>
    <dgm:cxn modelId="{E096E04B-DCFF-4799-9252-B49CCFF1D06F}" type="presParOf" srcId="{5F538AB2-57FF-42BC-AB44-C386AE908199}" destId="{E3C0883A-CEEF-42D5-BF80-0F43F15E624E}" srcOrd="1" destOrd="0" presId="urn:microsoft.com/office/officeart/2005/8/layout/hList7"/>
    <dgm:cxn modelId="{961251D1-3F46-42FD-8A67-E61423F967E1}" type="presParOf" srcId="{E3C0883A-CEEF-42D5-BF80-0F43F15E624E}" destId="{253CB80E-15DF-4FD3-AD9B-F55915C277E7}" srcOrd="0" destOrd="0" presId="urn:microsoft.com/office/officeart/2005/8/layout/hList7"/>
    <dgm:cxn modelId="{EC3A61ED-19EA-495E-BFE3-29AFF9CC8579}" type="presParOf" srcId="{253CB80E-15DF-4FD3-AD9B-F55915C277E7}" destId="{B313A9B5-CBE7-4892-8B96-933AD93F5598}" srcOrd="0" destOrd="0" presId="urn:microsoft.com/office/officeart/2005/8/layout/hList7"/>
    <dgm:cxn modelId="{250000EC-5D15-495A-981A-3A7874250040}" type="presParOf" srcId="{253CB80E-15DF-4FD3-AD9B-F55915C277E7}" destId="{A42F6AD8-25B1-4BEC-B205-F89EF6227C1B}" srcOrd="1" destOrd="0" presId="urn:microsoft.com/office/officeart/2005/8/layout/hList7"/>
    <dgm:cxn modelId="{DF964AE8-9848-45C1-BC68-875D2379C8F6}" type="presParOf" srcId="{253CB80E-15DF-4FD3-AD9B-F55915C277E7}" destId="{6A7F53D4-8339-411E-9287-6ED346442A1F}" srcOrd="2" destOrd="0" presId="urn:microsoft.com/office/officeart/2005/8/layout/hList7"/>
    <dgm:cxn modelId="{62C2EA25-49CA-4237-80E1-041F0F801C20}" type="presParOf" srcId="{253CB80E-15DF-4FD3-AD9B-F55915C277E7}" destId="{8D73F108-7485-44DF-8ABC-52EB0D697E20}" srcOrd="3" destOrd="0" presId="urn:microsoft.com/office/officeart/2005/8/layout/hList7"/>
    <dgm:cxn modelId="{C88B7F08-EF6C-4CF7-9EB0-44BE1DCF1704}" type="presParOf" srcId="{E3C0883A-CEEF-42D5-BF80-0F43F15E624E}" destId="{5B858FB6-46BF-4C4A-A407-98032D06FF8D}" srcOrd="1" destOrd="0" presId="urn:microsoft.com/office/officeart/2005/8/layout/hList7"/>
    <dgm:cxn modelId="{4320DB19-CE96-4F0B-BBAF-9A22E913FB96}" type="presParOf" srcId="{E3C0883A-CEEF-42D5-BF80-0F43F15E624E}" destId="{39860F41-517A-4160-A0A5-CB3DF12EC409}" srcOrd="2" destOrd="0" presId="urn:microsoft.com/office/officeart/2005/8/layout/hList7"/>
    <dgm:cxn modelId="{85E675DE-303B-4A00-8629-6C92EED4AF63}" type="presParOf" srcId="{39860F41-517A-4160-A0A5-CB3DF12EC409}" destId="{7ECCEFEC-B535-4CE0-9358-A1E543F9D888}" srcOrd="0" destOrd="0" presId="urn:microsoft.com/office/officeart/2005/8/layout/hList7"/>
    <dgm:cxn modelId="{24836C67-3777-40B6-B857-3EDB7800D3E1}" type="presParOf" srcId="{39860F41-517A-4160-A0A5-CB3DF12EC409}" destId="{637872C2-4B6F-4BEA-A745-059AC99DAB04}" srcOrd="1" destOrd="0" presId="urn:microsoft.com/office/officeart/2005/8/layout/hList7"/>
    <dgm:cxn modelId="{16895D8E-07F5-41EA-A046-8487752DBF0E}" type="presParOf" srcId="{39860F41-517A-4160-A0A5-CB3DF12EC409}" destId="{2E56DAD9-7BA5-4BEC-91AF-38328618AC9E}" srcOrd="2" destOrd="0" presId="urn:microsoft.com/office/officeart/2005/8/layout/hList7"/>
    <dgm:cxn modelId="{E4156D1E-80D5-4D0E-A9C3-E4D83825B567}" type="presParOf" srcId="{39860F41-517A-4160-A0A5-CB3DF12EC409}" destId="{220D901C-D721-4228-8EAC-BFDF9802C92F}" srcOrd="3" destOrd="0" presId="urn:microsoft.com/office/officeart/2005/8/layout/hList7"/>
    <dgm:cxn modelId="{8FB65CC5-D776-4A61-9F43-26724E49DC1B}" type="presParOf" srcId="{E3C0883A-CEEF-42D5-BF80-0F43F15E624E}" destId="{10CBD46E-E176-4DD0-B94C-65C8A09061D0}" srcOrd="3" destOrd="0" presId="urn:microsoft.com/office/officeart/2005/8/layout/hList7"/>
    <dgm:cxn modelId="{90DA205A-F0BE-407B-B105-255548E5942E}" type="presParOf" srcId="{E3C0883A-CEEF-42D5-BF80-0F43F15E624E}" destId="{802272D3-6BA1-45BE-B3F7-3DBA6265A97A}" srcOrd="4" destOrd="0" presId="urn:microsoft.com/office/officeart/2005/8/layout/hList7"/>
    <dgm:cxn modelId="{8ABF02D1-68E8-4611-B4E2-A547947B6AEB}" type="presParOf" srcId="{802272D3-6BA1-45BE-B3F7-3DBA6265A97A}" destId="{0C882D77-8F83-4FCC-9FB7-C1B5F56F5EE6}" srcOrd="0" destOrd="0" presId="urn:microsoft.com/office/officeart/2005/8/layout/hList7"/>
    <dgm:cxn modelId="{C771B12A-1509-46A8-821E-D0FDFB3781E8}" type="presParOf" srcId="{802272D3-6BA1-45BE-B3F7-3DBA6265A97A}" destId="{7193C419-C1C1-4046-91C0-6AAE49A7525B}" srcOrd="1" destOrd="0" presId="urn:microsoft.com/office/officeart/2005/8/layout/hList7"/>
    <dgm:cxn modelId="{48103F51-8CD3-421B-AE5E-828C4B210400}" type="presParOf" srcId="{802272D3-6BA1-45BE-B3F7-3DBA6265A97A}" destId="{39E4DF85-9C64-4CD5-8E58-8CFA41697A69}" srcOrd="2" destOrd="0" presId="urn:microsoft.com/office/officeart/2005/8/layout/hList7"/>
    <dgm:cxn modelId="{978CE312-AF28-4521-8B4C-9F5A593CA652}" type="presParOf" srcId="{802272D3-6BA1-45BE-B3F7-3DBA6265A97A}" destId="{91AD55E7-FD49-464B-9A1B-C383A4E77A47}" srcOrd="3" destOrd="0" presId="urn:microsoft.com/office/officeart/2005/8/layout/hList7"/>
    <dgm:cxn modelId="{92AC129E-3965-4603-B4DD-D3BA2CDC0A25}" type="presParOf" srcId="{E3C0883A-CEEF-42D5-BF80-0F43F15E624E}" destId="{76071AD3-4573-4C2A-9127-AC24AD99AE69}" srcOrd="5" destOrd="0" presId="urn:microsoft.com/office/officeart/2005/8/layout/hList7"/>
    <dgm:cxn modelId="{00FACC4F-AEBB-4120-A0FB-44395E94508A}" type="presParOf" srcId="{E3C0883A-CEEF-42D5-BF80-0F43F15E624E}" destId="{6AF272AC-7CC3-4802-885C-0212AF23FD3C}" srcOrd="6" destOrd="0" presId="urn:microsoft.com/office/officeart/2005/8/layout/hList7"/>
    <dgm:cxn modelId="{CB52C3E5-F9AF-45F1-B44D-478CE5388704}" type="presParOf" srcId="{6AF272AC-7CC3-4802-885C-0212AF23FD3C}" destId="{6B724170-0B51-4398-89DF-15142AE30876}" srcOrd="0" destOrd="0" presId="urn:microsoft.com/office/officeart/2005/8/layout/hList7"/>
    <dgm:cxn modelId="{8D0B9123-51D3-4074-94D3-DEA68AC77938}" type="presParOf" srcId="{6AF272AC-7CC3-4802-885C-0212AF23FD3C}" destId="{3EA1DD9B-D8C5-4D66-A677-0933021BF1DD}" srcOrd="1" destOrd="0" presId="urn:microsoft.com/office/officeart/2005/8/layout/hList7"/>
    <dgm:cxn modelId="{60A9C0F7-9168-4060-B664-58DCCA202A5F}" type="presParOf" srcId="{6AF272AC-7CC3-4802-885C-0212AF23FD3C}" destId="{B6EC0419-01DA-4EAD-831D-6BE5FFE69A4D}" srcOrd="2" destOrd="0" presId="urn:microsoft.com/office/officeart/2005/8/layout/hList7"/>
    <dgm:cxn modelId="{B177A9DA-4D6A-4513-8956-0AEB17B07E45}" type="presParOf" srcId="{6AF272AC-7CC3-4802-885C-0212AF23FD3C}" destId="{DD957450-8A9E-4125-AD81-093B65ACAAE9}" srcOrd="3" destOrd="0" presId="urn:microsoft.com/office/officeart/2005/8/layout/hList7"/>
    <dgm:cxn modelId="{344158F3-E794-427E-99BF-940172CEDC88}" type="presParOf" srcId="{E3C0883A-CEEF-42D5-BF80-0F43F15E624E}" destId="{203078F7-9377-433D-86EF-D19FE490CB86}" srcOrd="7" destOrd="0" presId="urn:microsoft.com/office/officeart/2005/8/layout/hList7"/>
    <dgm:cxn modelId="{B7DDA434-E59A-40CF-9D13-A9395F634E75}" type="presParOf" srcId="{E3C0883A-CEEF-42D5-BF80-0F43F15E624E}" destId="{131A07D4-55D2-4013-90E1-F028F8076E10}" srcOrd="8" destOrd="0" presId="urn:microsoft.com/office/officeart/2005/8/layout/hList7"/>
    <dgm:cxn modelId="{B4D0EE4C-327F-402F-8822-2548C825E2B5}" type="presParOf" srcId="{131A07D4-55D2-4013-90E1-F028F8076E10}" destId="{2B7ED7A9-1D90-4F41-895E-CE524123DB87}" srcOrd="0" destOrd="0" presId="urn:microsoft.com/office/officeart/2005/8/layout/hList7"/>
    <dgm:cxn modelId="{0D56B138-3163-448E-83CC-8FFD5C61BCEF}" type="presParOf" srcId="{131A07D4-55D2-4013-90E1-F028F8076E10}" destId="{45F654ED-FB1F-4E65-89B4-71325434B2FC}" srcOrd="1" destOrd="0" presId="urn:microsoft.com/office/officeart/2005/8/layout/hList7"/>
    <dgm:cxn modelId="{181516BD-AFF9-4B7A-9B94-3BB1DE7374FC}" type="presParOf" srcId="{131A07D4-55D2-4013-90E1-F028F8076E10}" destId="{726C7741-B2A0-47B9-877F-109555AC354D}" srcOrd="2" destOrd="0" presId="urn:microsoft.com/office/officeart/2005/8/layout/hList7"/>
    <dgm:cxn modelId="{4C38704C-53B9-49D8-B60F-B08C9749D311}" type="presParOf" srcId="{131A07D4-55D2-4013-90E1-F028F8076E10}" destId="{B3166076-0819-431F-94FA-7C59ACA7C08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3A9B5-CBE7-4892-8B96-933AD93F5598}">
      <dsp:nvSpPr>
        <dsp:cNvPr id="0" name=""/>
        <dsp:cNvSpPr/>
      </dsp:nvSpPr>
      <dsp:spPr>
        <a:xfrm>
          <a:off x="0" y="0"/>
          <a:ext cx="1350149" cy="29681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Launch event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July 2015</a:t>
          </a:r>
          <a:endParaRPr lang="en-GB" sz="1200" kern="1200" dirty="0"/>
        </a:p>
      </dsp:txBody>
      <dsp:txXfrm>
        <a:off x="0" y="1187241"/>
        <a:ext cx="1350149" cy="1187241"/>
      </dsp:txXfrm>
    </dsp:sp>
    <dsp:sp modelId="{8D73F108-7485-44DF-8ABC-52EB0D697E20}">
      <dsp:nvSpPr>
        <dsp:cNvPr id="0" name=""/>
        <dsp:cNvSpPr/>
      </dsp:nvSpPr>
      <dsp:spPr>
        <a:xfrm>
          <a:off x="180885" y="178086"/>
          <a:ext cx="988378" cy="98837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CCEFEC-B535-4CE0-9358-A1E543F9D888}">
      <dsp:nvSpPr>
        <dsp:cNvPr id="0" name=""/>
        <dsp:cNvSpPr/>
      </dsp:nvSpPr>
      <dsp:spPr>
        <a:xfrm>
          <a:off x="1368147" y="0"/>
          <a:ext cx="1350149" cy="29681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Pathway Redesign 1</a:t>
          </a:r>
          <a:endParaRPr lang="en-GB" sz="1200" kern="1200" dirty="0"/>
        </a:p>
      </dsp:txBody>
      <dsp:txXfrm>
        <a:off x="1368147" y="1187241"/>
        <a:ext cx="1350149" cy="1187241"/>
      </dsp:txXfrm>
    </dsp:sp>
    <dsp:sp modelId="{220D901C-D721-4228-8EAC-BFDF9802C92F}">
      <dsp:nvSpPr>
        <dsp:cNvPr id="0" name=""/>
        <dsp:cNvSpPr/>
      </dsp:nvSpPr>
      <dsp:spPr>
        <a:xfrm>
          <a:off x="1571540" y="178086"/>
          <a:ext cx="988378" cy="98837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882D77-8F83-4FCC-9FB7-C1B5F56F5EE6}">
      <dsp:nvSpPr>
        <dsp:cNvPr id="0" name=""/>
        <dsp:cNvSpPr/>
      </dsp:nvSpPr>
      <dsp:spPr>
        <a:xfrm>
          <a:off x="2781309" y="0"/>
          <a:ext cx="1350149" cy="29681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Pathway redesign 2</a:t>
          </a:r>
          <a:endParaRPr lang="en-GB" sz="1200" kern="1200" dirty="0"/>
        </a:p>
      </dsp:txBody>
      <dsp:txXfrm>
        <a:off x="2781309" y="1187241"/>
        <a:ext cx="1350149" cy="1187241"/>
      </dsp:txXfrm>
    </dsp:sp>
    <dsp:sp modelId="{91AD55E7-FD49-464B-9A1B-C383A4E77A47}">
      <dsp:nvSpPr>
        <dsp:cNvPr id="0" name=""/>
        <dsp:cNvSpPr/>
      </dsp:nvSpPr>
      <dsp:spPr>
        <a:xfrm>
          <a:off x="2962194" y="178086"/>
          <a:ext cx="988378" cy="98837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724170-0B51-4398-89DF-15142AE30876}">
      <dsp:nvSpPr>
        <dsp:cNvPr id="0" name=""/>
        <dsp:cNvSpPr/>
      </dsp:nvSpPr>
      <dsp:spPr>
        <a:xfrm>
          <a:off x="4171963" y="0"/>
          <a:ext cx="1350149" cy="29681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Audit/Education event Jul 2016</a:t>
          </a:r>
          <a:endParaRPr lang="en-GB" sz="1200" kern="1200" dirty="0"/>
        </a:p>
      </dsp:txBody>
      <dsp:txXfrm>
        <a:off x="4171963" y="1187241"/>
        <a:ext cx="1350149" cy="1187241"/>
      </dsp:txXfrm>
    </dsp:sp>
    <dsp:sp modelId="{DD957450-8A9E-4125-AD81-093B65ACAAE9}">
      <dsp:nvSpPr>
        <dsp:cNvPr id="0" name=""/>
        <dsp:cNvSpPr/>
      </dsp:nvSpPr>
      <dsp:spPr>
        <a:xfrm>
          <a:off x="4352849" y="178086"/>
          <a:ext cx="988378" cy="988378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7ED7A9-1D90-4F41-895E-CE524123DB87}">
      <dsp:nvSpPr>
        <dsp:cNvPr id="0" name=""/>
        <dsp:cNvSpPr/>
      </dsp:nvSpPr>
      <dsp:spPr>
        <a:xfrm>
          <a:off x="5562617" y="0"/>
          <a:ext cx="1350149" cy="29681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Audit Education event July2017</a:t>
          </a:r>
          <a:endParaRPr lang="en-GB" sz="1200" kern="1200" dirty="0"/>
        </a:p>
      </dsp:txBody>
      <dsp:txXfrm>
        <a:off x="5562617" y="1187241"/>
        <a:ext cx="1350149" cy="1187241"/>
      </dsp:txXfrm>
    </dsp:sp>
    <dsp:sp modelId="{B3166076-0819-431F-94FA-7C59ACA7C086}">
      <dsp:nvSpPr>
        <dsp:cNvPr id="0" name=""/>
        <dsp:cNvSpPr/>
      </dsp:nvSpPr>
      <dsp:spPr>
        <a:xfrm>
          <a:off x="5743503" y="178086"/>
          <a:ext cx="988378" cy="988378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707DCD-2807-4309-B739-6750E80763B0}">
      <dsp:nvSpPr>
        <dsp:cNvPr id="0" name=""/>
        <dsp:cNvSpPr/>
      </dsp:nvSpPr>
      <dsp:spPr>
        <a:xfrm>
          <a:off x="276510" y="2374483"/>
          <a:ext cx="6359746" cy="44521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FB5844-740E-3249-93C9-9DEAB0EEDBDE}">
      <dsp:nvSpPr>
        <dsp:cNvPr id="0" name=""/>
        <dsp:cNvSpPr/>
      </dsp:nvSpPr>
      <dsp:spPr>
        <a:xfrm>
          <a:off x="2518763" y="1365119"/>
          <a:ext cx="1011144" cy="1011144"/>
        </a:xfrm>
        <a:prstGeom prst="ellipse">
          <a:avLst/>
        </a:prstGeom>
        <a:gradFill rotWithShape="1">
          <a:gsLst>
            <a:gs pos="0">
              <a:schemeClr val="accent6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6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ln w="12700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Project events</a:t>
          </a:r>
          <a:endParaRPr lang="en-US" sz="1700" kern="1200" dirty="0"/>
        </a:p>
      </dsp:txBody>
      <dsp:txXfrm>
        <a:off x="2666842" y="1513198"/>
        <a:ext cx="714986" cy="714986"/>
      </dsp:txXfrm>
    </dsp:sp>
    <dsp:sp modelId="{71595E64-7E20-0446-A770-87211D39934B}">
      <dsp:nvSpPr>
        <dsp:cNvPr id="0" name=""/>
        <dsp:cNvSpPr/>
      </dsp:nvSpPr>
      <dsp:spPr>
        <a:xfrm rot="10800000">
          <a:off x="1537879" y="1726603"/>
          <a:ext cx="926935" cy="28817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CDFBED-F810-FD40-9FF6-3356D36C93A4}">
      <dsp:nvSpPr>
        <dsp:cNvPr id="0" name=""/>
        <dsp:cNvSpPr/>
      </dsp:nvSpPr>
      <dsp:spPr>
        <a:xfrm>
          <a:off x="1057586" y="1486456"/>
          <a:ext cx="960587" cy="7684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6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 w="12700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Transplant Units</a:t>
          </a:r>
          <a:endParaRPr lang="en-US" sz="1200" kern="1200" dirty="0"/>
        </a:p>
      </dsp:txBody>
      <dsp:txXfrm>
        <a:off x="1080094" y="1508964"/>
        <a:ext cx="915571" cy="723453"/>
      </dsp:txXfrm>
    </dsp:sp>
    <dsp:sp modelId="{28DFF97F-F316-5845-97DF-1E49A9AC2304}">
      <dsp:nvSpPr>
        <dsp:cNvPr id="0" name=""/>
        <dsp:cNvSpPr/>
      </dsp:nvSpPr>
      <dsp:spPr>
        <a:xfrm rot="13500000">
          <a:off x="1837506" y="1003241"/>
          <a:ext cx="926935" cy="28817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ECBFEF-C5D1-B24B-8630-0BF4F1ACE8B4}">
      <dsp:nvSpPr>
        <dsp:cNvPr id="0" name=""/>
        <dsp:cNvSpPr/>
      </dsp:nvSpPr>
      <dsp:spPr>
        <a:xfrm>
          <a:off x="1492959" y="435373"/>
          <a:ext cx="960587" cy="7684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6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 w="12700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Renal Units</a:t>
          </a:r>
          <a:endParaRPr lang="en-US" sz="1200" kern="1200" dirty="0"/>
        </a:p>
      </dsp:txBody>
      <dsp:txXfrm>
        <a:off x="1515467" y="457881"/>
        <a:ext cx="915571" cy="723453"/>
      </dsp:txXfrm>
    </dsp:sp>
    <dsp:sp modelId="{0BF5BF67-854A-EC49-8CE5-9AFAA7A68221}">
      <dsp:nvSpPr>
        <dsp:cNvPr id="0" name=""/>
        <dsp:cNvSpPr/>
      </dsp:nvSpPr>
      <dsp:spPr>
        <a:xfrm rot="16202116">
          <a:off x="2561497" y="703614"/>
          <a:ext cx="926936" cy="28817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E10ABE-C1CA-5A48-AD84-E4DC2E7B8DA8}">
      <dsp:nvSpPr>
        <dsp:cNvPr id="0" name=""/>
        <dsp:cNvSpPr/>
      </dsp:nvSpPr>
      <dsp:spPr>
        <a:xfrm>
          <a:off x="2544957" y="0"/>
          <a:ext cx="960587" cy="7684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6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 w="12700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Patients and </a:t>
          </a:r>
          <a:r>
            <a:rPr lang="en-US" sz="1200" kern="1200" dirty="0" err="1" smtClean="0"/>
            <a:t>carers</a:t>
          </a:r>
          <a:endParaRPr lang="en-US" sz="1200" kern="1200" dirty="0"/>
        </a:p>
      </dsp:txBody>
      <dsp:txXfrm>
        <a:off x="2567465" y="22508"/>
        <a:ext cx="915571" cy="723453"/>
      </dsp:txXfrm>
    </dsp:sp>
    <dsp:sp modelId="{ED0E0804-E1FD-4E40-AF5F-BC4110E32248}">
      <dsp:nvSpPr>
        <dsp:cNvPr id="0" name=""/>
        <dsp:cNvSpPr/>
      </dsp:nvSpPr>
      <dsp:spPr>
        <a:xfrm rot="18900000">
          <a:off x="3284230" y="1003241"/>
          <a:ext cx="926935" cy="28817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41EB79-B72F-ED4B-922D-BCA9AC42EBB4}">
      <dsp:nvSpPr>
        <dsp:cNvPr id="0" name=""/>
        <dsp:cNvSpPr/>
      </dsp:nvSpPr>
      <dsp:spPr>
        <a:xfrm>
          <a:off x="3595125" y="435373"/>
          <a:ext cx="960587" cy="7684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6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 w="12700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SCN/KQUIP</a:t>
          </a:r>
          <a:endParaRPr lang="en-US" sz="1200" kern="1200" dirty="0"/>
        </a:p>
      </dsp:txBody>
      <dsp:txXfrm>
        <a:off x="3617633" y="457881"/>
        <a:ext cx="915571" cy="723453"/>
      </dsp:txXfrm>
    </dsp:sp>
    <dsp:sp modelId="{49A81532-973F-BD40-BB62-4AA41F13758C}">
      <dsp:nvSpPr>
        <dsp:cNvPr id="0" name=""/>
        <dsp:cNvSpPr/>
      </dsp:nvSpPr>
      <dsp:spPr>
        <a:xfrm>
          <a:off x="3583856" y="1726603"/>
          <a:ext cx="926935" cy="28817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FAF123-397C-594B-8D20-574020401191}">
      <dsp:nvSpPr>
        <dsp:cNvPr id="0" name=""/>
        <dsp:cNvSpPr/>
      </dsp:nvSpPr>
      <dsp:spPr>
        <a:xfrm>
          <a:off x="4030498" y="1486456"/>
          <a:ext cx="960587" cy="7684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6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 w="12700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External experts</a:t>
          </a:r>
          <a:endParaRPr lang="en-US" sz="1200" kern="1200" dirty="0"/>
        </a:p>
      </dsp:txBody>
      <dsp:txXfrm>
        <a:off x="4053006" y="1508964"/>
        <a:ext cx="915571" cy="7234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3A9B5-CBE7-4892-8B96-933AD93F5598}">
      <dsp:nvSpPr>
        <dsp:cNvPr id="0" name=""/>
        <dsp:cNvSpPr/>
      </dsp:nvSpPr>
      <dsp:spPr>
        <a:xfrm>
          <a:off x="0" y="0"/>
          <a:ext cx="1490790" cy="37444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Launch event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July 2015</a:t>
          </a:r>
          <a:endParaRPr lang="en-GB" sz="1300" kern="1200" dirty="0"/>
        </a:p>
      </dsp:txBody>
      <dsp:txXfrm>
        <a:off x="0" y="1497766"/>
        <a:ext cx="1490790" cy="1497766"/>
      </dsp:txXfrm>
    </dsp:sp>
    <dsp:sp modelId="{8D73F108-7485-44DF-8ABC-52EB0D697E20}">
      <dsp:nvSpPr>
        <dsp:cNvPr id="0" name=""/>
        <dsp:cNvSpPr/>
      </dsp:nvSpPr>
      <dsp:spPr>
        <a:xfrm>
          <a:off x="121950" y="224664"/>
          <a:ext cx="1246890" cy="124689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CCEFEC-B535-4CE0-9358-A1E543F9D888}">
      <dsp:nvSpPr>
        <dsp:cNvPr id="0" name=""/>
        <dsp:cNvSpPr/>
      </dsp:nvSpPr>
      <dsp:spPr>
        <a:xfrm>
          <a:off x="1521575" y="0"/>
          <a:ext cx="1490790" cy="37444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Pathway Redesign 1</a:t>
          </a:r>
          <a:endParaRPr lang="en-GB" sz="1300" kern="1200" dirty="0"/>
        </a:p>
      </dsp:txBody>
      <dsp:txXfrm>
        <a:off x="1521575" y="1497766"/>
        <a:ext cx="1490790" cy="1497766"/>
      </dsp:txXfrm>
    </dsp:sp>
    <dsp:sp modelId="{220D901C-D721-4228-8EAC-BFDF9802C92F}">
      <dsp:nvSpPr>
        <dsp:cNvPr id="0" name=""/>
        <dsp:cNvSpPr/>
      </dsp:nvSpPr>
      <dsp:spPr>
        <a:xfrm>
          <a:off x="1657464" y="224664"/>
          <a:ext cx="1246890" cy="124689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882D77-8F83-4FCC-9FB7-C1B5F56F5EE6}">
      <dsp:nvSpPr>
        <dsp:cNvPr id="0" name=""/>
        <dsp:cNvSpPr/>
      </dsp:nvSpPr>
      <dsp:spPr>
        <a:xfrm>
          <a:off x="3071028" y="0"/>
          <a:ext cx="1490790" cy="37444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Pathway redesign 2</a:t>
          </a:r>
          <a:endParaRPr lang="en-GB" sz="1300" kern="1200" dirty="0"/>
        </a:p>
      </dsp:txBody>
      <dsp:txXfrm>
        <a:off x="3071028" y="1497766"/>
        <a:ext cx="1490790" cy="1497766"/>
      </dsp:txXfrm>
    </dsp:sp>
    <dsp:sp modelId="{91AD55E7-FD49-464B-9A1B-C383A4E77A47}">
      <dsp:nvSpPr>
        <dsp:cNvPr id="0" name=""/>
        <dsp:cNvSpPr/>
      </dsp:nvSpPr>
      <dsp:spPr>
        <a:xfrm>
          <a:off x="3192978" y="224664"/>
          <a:ext cx="1246890" cy="124689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724170-0B51-4398-89DF-15142AE30876}">
      <dsp:nvSpPr>
        <dsp:cNvPr id="0" name=""/>
        <dsp:cNvSpPr/>
      </dsp:nvSpPr>
      <dsp:spPr>
        <a:xfrm>
          <a:off x="4606543" y="0"/>
          <a:ext cx="1490790" cy="37444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Audit/Education event Jul 2016</a:t>
          </a:r>
          <a:endParaRPr lang="en-GB" sz="1300" kern="1200" dirty="0"/>
        </a:p>
      </dsp:txBody>
      <dsp:txXfrm>
        <a:off x="4606543" y="1497766"/>
        <a:ext cx="1490790" cy="1497766"/>
      </dsp:txXfrm>
    </dsp:sp>
    <dsp:sp modelId="{DD957450-8A9E-4125-AD81-093B65ACAAE9}">
      <dsp:nvSpPr>
        <dsp:cNvPr id="0" name=""/>
        <dsp:cNvSpPr/>
      </dsp:nvSpPr>
      <dsp:spPr>
        <a:xfrm>
          <a:off x="4728493" y="224664"/>
          <a:ext cx="1246890" cy="1246890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7ED7A9-1D90-4F41-895E-CE524123DB87}">
      <dsp:nvSpPr>
        <dsp:cNvPr id="0" name=""/>
        <dsp:cNvSpPr/>
      </dsp:nvSpPr>
      <dsp:spPr>
        <a:xfrm>
          <a:off x="6142057" y="0"/>
          <a:ext cx="1490790" cy="37444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Audit Education event July2017</a:t>
          </a:r>
          <a:endParaRPr lang="en-GB" sz="1300" kern="1200" dirty="0"/>
        </a:p>
      </dsp:txBody>
      <dsp:txXfrm>
        <a:off x="6142057" y="1497766"/>
        <a:ext cx="1490790" cy="1497766"/>
      </dsp:txXfrm>
    </dsp:sp>
    <dsp:sp modelId="{B3166076-0819-431F-94FA-7C59ACA7C086}">
      <dsp:nvSpPr>
        <dsp:cNvPr id="0" name=""/>
        <dsp:cNvSpPr/>
      </dsp:nvSpPr>
      <dsp:spPr>
        <a:xfrm>
          <a:off x="6264007" y="224664"/>
          <a:ext cx="1246890" cy="1246890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707DCD-2807-4309-B739-6750E80763B0}">
      <dsp:nvSpPr>
        <dsp:cNvPr id="0" name=""/>
        <dsp:cNvSpPr/>
      </dsp:nvSpPr>
      <dsp:spPr>
        <a:xfrm>
          <a:off x="305313" y="2995532"/>
          <a:ext cx="7022220" cy="56166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0B244-84C9-4A18-8282-7CCC10A613D3}" type="datetimeFigureOut">
              <a:rPr lang="en-GB" smtClean="0"/>
              <a:t>05/07/2018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60B57-1976-4BA6-A736-6A8EA9A6A3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108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GB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altLang="en-US">
                <a:latin typeface="Arial" charset="0"/>
                <a:ea typeface="msgothic" charset="0"/>
                <a:cs typeface="msgothic" charset="0"/>
              </a:rPr>
              <a:t>Figure 1. Relationship between preemptive transplantation and outcomes among recipients of cadaver donor kidney transplants. Shown are unadjusted, Kaplan-Meier patient survival (upper panel) and graft survival (lower panel).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GB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altLang="en-US">
                <a:latin typeface="Arial" charset="0"/>
                <a:ea typeface="msgothic" charset="0"/>
                <a:cs typeface="msgothic" charset="0"/>
              </a:rPr>
              <a:t>Figure 1. Relationship between preemptive transplantation and outcomes among recipients of cadaver donor kidney transplants. Shown are unadjusted, Kaplan-Meier patient survival (upper panel) and graft survival (lower panel).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slide highlights the excellent outcomes for both LKDT and DBD, but confirms that LKDT on average last longer than DBD kidneys </a:t>
            </a:r>
          </a:p>
          <a:p>
            <a:endParaRPr lang="en-GB" dirty="0"/>
          </a:p>
          <a:p>
            <a:r>
              <a:rPr lang="en-GB" dirty="0"/>
              <a:t>(DCD kidneys are not included in this data)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AA4747-7A9C-49A0-BC73-7B3AFBB92282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779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ATTOM study collected data prospectively on 2055 transplant patients who were transplanted between 2011-2013 in the UK.  Of those transplanted 40% received LKDT 60% deceased donor kidneys.</a:t>
            </a:r>
          </a:p>
          <a:p>
            <a:r>
              <a:rPr lang="en-GB" dirty="0"/>
              <a:t>Data showed widespread inequality in access to LKDT in the UK with the following highlighted- You were more likely to get a LKDT transplant if you were young, white, married, living in Northern Ireland, owned a car and house and had tertiary education.</a:t>
            </a:r>
          </a:p>
          <a:p>
            <a:r>
              <a:rPr lang="en-GB" dirty="0"/>
              <a:t>i.e. the barriers to LKDT are ethnicity, poverty, social isolation (or lack of a close potential donor) and health illiteracy.</a:t>
            </a:r>
          </a:p>
          <a:p>
            <a:endParaRPr lang="en-GB" dirty="0"/>
          </a:p>
          <a:p>
            <a:r>
              <a:rPr lang="en-GB" dirty="0"/>
              <a:t>While these facts do not perhaps surprise us they should as a community make us uncomfortable and question ‘how can we do all that we can to remove these barriers for our patients?’</a:t>
            </a:r>
          </a:p>
          <a:p>
            <a:endParaRPr lang="en-GB" dirty="0"/>
          </a:p>
          <a:p>
            <a:r>
              <a:rPr lang="en-GB" dirty="0"/>
              <a:t>Full ref: NDT 2017, May 1;32(5):890-900 Wu </a:t>
            </a:r>
            <a:r>
              <a:rPr lang="en-GB" i="1" dirty="0"/>
              <a:t>et al. </a:t>
            </a:r>
            <a:r>
              <a:rPr lang="en-GB" dirty="0"/>
              <a:t>Barriers to living donor kidney transplantation in the United Kingdom: a national observational study.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AA4747-7A9C-49A0-BC73-7B3AFBB92282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981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809DCDC8-0662-4764-A31D-41C600ADD822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05/07/2018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rgbClr val="663366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412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rgbClr val="663366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CDC8-0662-4764-A31D-41C600ADD822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05/07/2018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1B74-80DA-4DBC-98B6-4270D935AF97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3382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rgbClr val="663366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CDC8-0662-4764-A31D-41C600ADD822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05/07/2018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1B74-80DA-4DBC-98B6-4270D935AF97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807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CDC8-0662-4764-A31D-41C600ADD822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05/07/2018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1B74-80DA-4DBC-98B6-4270D935AF97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45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809DCDC8-0662-4764-A31D-41C600ADD822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05/07/2018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rgbClr val="663366">
                    <a:lumMod val="60000"/>
                    <a:lumOff val="40000"/>
                  </a:srgbClr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889888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809DCDC8-0662-4764-A31D-41C600ADD822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05/07/2018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1B74-80DA-4DBC-98B6-4270D935AF97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>
                <a:solidFill>
                  <a:srgbClr val="663366">
                    <a:lumMod val="60000"/>
                    <a:lumOff val="40000"/>
                  </a:srgbClr>
                </a:solidFill>
              </a:rPr>
              <a:t>+ </a:t>
            </a:r>
          </a:p>
        </p:txBody>
      </p:sp>
    </p:spTree>
    <p:extLst>
      <p:ext uri="{BB962C8B-B14F-4D97-AF65-F5344CB8AC3E}">
        <p14:creationId xmlns:p14="http://schemas.microsoft.com/office/powerpoint/2010/main" val="2373890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CDC8-0662-4764-A31D-41C600ADD822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05/07/2018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1B74-80DA-4DBC-98B6-4270D935AF97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>
                <a:solidFill>
                  <a:srgbClr val="663366">
                    <a:lumMod val="60000"/>
                    <a:lumOff val="40000"/>
                  </a:srgbClr>
                </a:solidFill>
              </a:rPr>
              <a:t>+ </a:t>
            </a:r>
          </a:p>
        </p:txBody>
      </p:sp>
    </p:spTree>
    <p:extLst>
      <p:ext uri="{BB962C8B-B14F-4D97-AF65-F5344CB8AC3E}">
        <p14:creationId xmlns:p14="http://schemas.microsoft.com/office/powerpoint/2010/main" val="3820869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9DCDC8-0662-4764-A31D-41C600ADD822}" type="datetimeFigureOut">
              <a:rPr lang="en-GB" smtClean="0">
                <a:solidFill>
                  <a:prstClr val="white"/>
                </a:solidFill>
              </a:rPr>
              <a:pPr/>
              <a:t>05/07/2018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1B74-80DA-4DBC-98B6-4270D935AF97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rgbClr val="663366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03622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9DCDC8-0662-4764-A31D-41C600ADD822}" type="datetimeFigureOut">
              <a:rPr lang="en-GB" smtClean="0">
                <a:solidFill>
                  <a:prstClr val="white"/>
                </a:solidFill>
              </a:rPr>
              <a:pPr/>
              <a:t>05/07/2018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1B74-80DA-4DBC-98B6-4270D935AF97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rgbClr val="663366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17828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809DCDC8-0662-4764-A31D-41C600ADD822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05/07/2018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1B74-80DA-4DBC-98B6-4270D935AF97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>
                <a:solidFill>
                  <a:srgbClr val="663366">
                    <a:lumMod val="60000"/>
                    <a:lumOff val="40000"/>
                  </a:srgb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53527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rgbClr val="663366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CDC8-0662-4764-A31D-41C600ADD822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05/07/2018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1B74-80DA-4DBC-98B6-4270D935AF97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970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CDC8-0662-4764-A31D-41C600ADD822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05/07/2018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1B74-80DA-4DBC-98B6-4270D935AF97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rgbClr val="663366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1904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CDC8-0662-4764-A31D-41C600ADD822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05/07/2018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1B74-80DA-4DBC-98B6-4270D935AF97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rgbClr val="663366">
                    <a:lumMod val="60000"/>
                    <a:lumOff val="40000"/>
                  </a:srgbClr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27430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CDC8-0662-4764-A31D-41C600ADD822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05/07/2018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1B74-80DA-4DBC-98B6-4270D935AF97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rgbClr val="663366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74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809DCDC8-0662-4764-A31D-41C600ADD822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05/07/2018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rgbClr val="663366">
                    <a:lumMod val="60000"/>
                    <a:lumOff val="40000"/>
                  </a:srgbClr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8270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09DCDC8-0662-4764-A31D-41C600ADD822}" type="datetimeFigureOut">
              <a:rPr lang="en-GB" smtClean="0">
                <a:solidFill>
                  <a:prstClr val="white"/>
                </a:solidFill>
              </a:rPr>
              <a:pPr/>
              <a:t>05/07/2018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D23B1B74-80DA-4DBC-98B6-4270D935AF97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rgbClr val="663366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210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rgbClr val="663366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CDC8-0662-4764-A31D-41C600ADD822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05/07/2018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1B74-80DA-4DBC-98B6-4270D935AF97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620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rgbClr val="663366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CDC8-0662-4764-A31D-41C600ADD822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05/07/2018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1B74-80DA-4DBC-98B6-4270D935AF97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6255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rgbClr val="663366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CDC8-0662-4764-A31D-41C600ADD822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05/07/2018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D23B1B74-80DA-4DBC-98B6-4270D935AF97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174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rgbClr val="663366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CDC8-0662-4764-A31D-41C600ADD822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05/07/2018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1B74-80DA-4DBC-98B6-4270D935AF97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3780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09DCDC8-0662-4764-A31D-41C600ADD822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05/07/2018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D23B1B74-80DA-4DBC-98B6-4270D935AF97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0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hyperlink" Target="https://www.renalreg.org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emf"/><Relationship Id="rId5" Type="http://schemas.openxmlformats.org/officeDocument/2006/relationships/image" Target="../media/image36.png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624668"/>
            <a:ext cx="8155632" cy="933450"/>
          </a:xfrm>
        </p:spPr>
        <p:txBody>
          <a:bodyPr>
            <a:normAutofit fontScale="90000"/>
          </a:bodyPr>
          <a:lstStyle/>
          <a:p>
            <a:r>
              <a:rPr lang="en-GB" dirty="0"/>
              <a:t>UKKW </a:t>
            </a:r>
            <a:r>
              <a:rPr lang="en-GB" dirty="0" smtClean="0"/>
              <a:t>2018 Pop up session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2040" y="5562599"/>
            <a:ext cx="3907160" cy="748553"/>
          </a:xfrm>
        </p:spPr>
        <p:txBody>
          <a:bodyPr/>
          <a:lstStyle/>
          <a:p>
            <a:r>
              <a:rPr lang="en-GB" dirty="0" smtClean="0"/>
              <a:t>Kerry Tomlinson on behalf of KQUIP</a:t>
            </a:r>
            <a:endParaRPr lang="en-GB" dirty="0"/>
          </a:p>
        </p:txBody>
      </p:sp>
      <p:pic>
        <p:nvPicPr>
          <p:cNvPr id="10" name="Picture Placeholder 9" descr="Screen Shot 2015-11-29 at 14.56.20.pn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8" r="746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576" y="1190174"/>
            <a:ext cx="3086100" cy="2040905"/>
          </a:xfrm>
        </p:spPr>
        <p:txBody>
          <a:bodyPr/>
          <a:lstStyle/>
          <a:p>
            <a:r>
              <a:rPr lang="en-GB" sz="2400" dirty="0"/>
              <a:t>Transplant First: Increasing pre-emptive listing and living donor kidney transplantation.  How do we turn the dream into reality?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4479667" y="3244334"/>
            <a:ext cx="1846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 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333" y="332656"/>
            <a:ext cx="2057400" cy="1872208"/>
          </a:xfrm>
        </p:spPr>
      </p:pic>
      <p:pic>
        <p:nvPicPr>
          <p:cNvPr id="12" name="Pictur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660833"/>
            <a:ext cx="1211580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UKRR Logo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56222"/>
            <a:ext cx="990600" cy="937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898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05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70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Your chance of getting a LDKT, getting on the transplant list in a timely fashion and getting a pre-emptive transplant varies widely in the </a:t>
            </a:r>
            <a:r>
              <a:rPr lang="en-GB" dirty="0"/>
              <a:t>U</a:t>
            </a:r>
            <a:r>
              <a:rPr lang="en-GB" dirty="0" smtClean="0"/>
              <a:t>K</a:t>
            </a:r>
          </a:p>
          <a:p>
            <a:endParaRPr lang="en-GB" dirty="0"/>
          </a:p>
          <a:p>
            <a:r>
              <a:rPr lang="en-GB" dirty="0" smtClean="0"/>
              <a:t>Is that acceptable?</a:t>
            </a:r>
          </a:p>
          <a:p>
            <a:endParaRPr lang="en-GB" dirty="0"/>
          </a:p>
          <a:p>
            <a:r>
              <a:rPr lang="en-GB" dirty="0" smtClean="0"/>
              <a:t>Why might that be?</a:t>
            </a:r>
            <a:endParaRPr lang="en-GB" dirty="0"/>
          </a:p>
        </p:txBody>
      </p:sp>
      <p:pic>
        <p:nvPicPr>
          <p:cNvPr id="4" name="Picture 3" descr="https://www.england.nhs.uk/wp-content/uploads/2017/04/change-model-201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064" y="2732760"/>
            <a:ext cx="2952328" cy="35283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/>
          <p:cNvSpPr/>
          <p:nvPr/>
        </p:nvSpPr>
        <p:spPr>
          <a:xfrm>
            <a:off x="5698706" y="3717032"/>
            <a:ext cx="1291265" cy="1296144"/>
          </a:xfrm>
          <a:prstGeom prst="ellipse">
            <a:avLst/>
          </a:prstGeom>
          <a:noFill/>
          <a:ln w="412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732066" y="4748984"/>
            <a:ext cx="1257906" cy="1200296"/>
          </a:xfrm>
          <a:prstGeom prst="ellipse">
            <a:avLst/>
          </a:prstGeom>
          <a:noFill/>
          <a:ln w="412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36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What we know</a:t>
            </a:r>
            <a:br>
              <a:rPr lang="en-GB" sz="3200" dirty="0" smtClean="0"/>
            </a:br>
            <a:r>
              <a:rPr lang="en-GB" sz="3200" dirty="0" smtClean="0"/>
              <a:t>ATTOM: Patient factors associated with pre-emptive listing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276872"/>
            <a:ext cx="3657600" cy="41402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Age&gt;50</a:t>
            </a:r>
          </a:p>
          <a:p>
            <a:r>
              <a:rPr lang="en-GB" dirty="0" smtClean="0"/>
              <a:t>Ethnic group (Asian and Black)</a:t>
            </a:r>
          </a:p>
          <a:p>
            <a:r>
              <a:rPr lang="en-GB" dirty="0" smtClean="0"/>
              <a:t>BMI(&gt;35)</a:t>
            </a:r>
          </a:p>
          <a:p>
            <a:r>
              <a:rPr lang="en-GB" dirty="0" smtClean="0"/>
              <a:t>Education</a:t>
            </a:r>
          </a:p>
          <a:p>
            <a:r>
              <a:rPr lang="en-GB" dirty="0" smtClean="0"/>
              <a:t>Car Ownership</a:t>
            </a:r>
          </a:p>
          <a:p>
            <a:r>
              <a:rPr lang="en-GB" dirty="0" smtClean="0"/>
              <a:t>Accommodation</a:t>
            </a:r>
          </a:p>
          <a:p>
            <a:r>
              <a:rPr lang="en-GB" dirty="0" smtClean="0"/>
              <a:t>Employment</a:t>
            </a:r>
          </a:p>
          <a:p>
            <a:r>
              <a:rPr lang="en-GB" dirty="0" smtClean="0"/>
              <a:t>Time First seen by nephrologist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7984" y="2276872"/>
            <a:ext cx="3657600" cy="4140200"/>
          </a:xfrm>
        </p:spPr>
        <p:txBody>
          <a:bodyPr/>
          <a:lstStyle/>
          <a:p>
            <a:r>
              <a:rPr lang="en-GB" dirty="0" smtClean="0"/>
              <a:t>Diabetes</a:t>
            </a:r>
          </a:p>
          <a:p>
            <a:r>
              <a:rPr lang="en-GB" dirty="0" smtClean="0"/>
              <a:t>Cerebrovascular disease</a:t>
            </a:r>
          </a:p>
          <a:p>
            <a:r>
              <a:rPr lang="en-GB" dirty="0" smtClean="0"/>
              <a:t>Vascular Disease</a:t>
            </a:r>
          </a:p>
          <a:p>
            <a:r>
              <a:rPr lang="en-GB" dirty="0" smtClean="0"/>
              <a:t>Malignancy</a:t>
            </a:r>
          </a:p>
          <a:p>
            <a:r>
              <a:rPr lang="en-GB" dirty="0" smtClean="0"/>
              <a:t>Heart Disease</a:t>
            </a:r>
          </a:p>
          <a:p>
            <a:r>
              <a:rPr lang="en-GB" dirty="0" smtClean="0"/>
              <a:t>Heart Failure</a:t>
            </a:r>
          </a:p>
          <a:p>
            <a:r>
              <a:rPr lang="en-GB" dirty="0" smtClean="0"/>
              <a:t>Current Smoker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914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8" r="8663" b="4453"/>
          <a:stretch/>
        </p:blipFill>
        <p:spPr bwMode="auto">
          <a:xfrm>
            <a:off x="1635163" y="1246414"/>
            <a:ext cx="6033181" cy="53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1" t="-1" r="64852" b="88980"/>
          <a:stretch/>
        </p:blipFill>
        <p:spPr bwMode="auto">
          <a:xfrm>
            <a:off x="7668344" y="1412776"/>
            <a:ext cx="1224000" cy="7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ATTOM: F</a:t>
            </a:r>
            <a:r>
              <a:rPr lang="en-GB" dirty="0" smtClean="0"/>
              <a:t>actors associated with LDKT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2775927"/>
            <a:ext cx="2016224" cy="138499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dirty="0" smtClean="0"/>
              <a:t>Limited health literacy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1995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does it matter to us?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2132857"/>
            <a:ext cx="7556313" cy="3096344"/>
          </a:xfrm>
        </p:spPr>
        <p:txBody>
          <a:bodyPr>
            <a:normAutofit/>
          </a:bodyPr>
          <a:lstStyle/>
          <a:p>
            <a:r>
              <a:rPr lang="en-GB" dirty="0"/>
              <a:t>B</a:t>
            </a:r>
            <a:r>
              <a:rPr lang="en-GB" dirty="0" smtClean="0"/>
              <a:t>etter outcomes for limited resource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Pride in doing a job well</a:t>
            </a:r>
          </a:p>
          <a:p>
            <a:endParaRPr lang="en-GB" dirty="0"/>
          </a:p>
          <a:p>
            <a:r>
              <a:rPr lang="en-GB" dirty="0" smtClean="0"/>
              <a:t>GIRFT and Peer review are on their way…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5411855" y="1891235"/>
            <a:ext cx="2520280" cy="2952328"/>
            <a:chOff x="5508104" y="2420888"/>
            <a:chExt cx="3240360" cy="3528392"/>
          </a:xfrm>
        </p:grpSpPr>
        <p:pic>
          <p:nvPicPr>
            <p:cNvPr id="8" name="Picture 7" descr="https://www.england.nhs.uk/wp-content/uploads/2017/04/change-model-2017.jpg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2420888"/>
              <a:ext cx="2952328" cy="35283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Oval 8"/>
            <p:cNvSpPr/>
            <p:nvPr/>
          </p:nvSpPr>
          <p:spPr>
            <a:xfrm>
              <a:off x="5508104" y="3284984"/>
              <a:ext cx="1515226" cy="1512168"/>
            </a:xfrm>
            <a:prstGeom prst="ellipse">
              <a:avLst/>
            </a:prstGeom>
            <a:noFill/>
            <a:ln w="412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8093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does it matter to us?</a:t>
            </a:r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827584" y="2348880"/>
            <a:ext cx="7560840" cy="345638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en-GB" dirty="0" smtClean="0"/>
          </a:p>
          <a:p>
            <a:pPr marL="0" indent="0">
              <a:buFont typeface="Wingdings" pitchFamily="2" charset="2"/>
              <a:buNone/>
            </a:pPr>
            <a:r>
              <a:rPr lang="en-GB" dirty="0" smtClean="0"/>
              <a:t>"When my kidneys failed, getting a kidney transplant became the most important thing that I had ever wanted in my life. I have never wanted anything more and never will. Each step of the way I was accompanied by a desperate longing for it to happen, and every setback and delay was something I felt acutely, and caused a lot of anxiety"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477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Breakout session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Rules of engagement</a:t>
            </a:r>
          </a:p>
          <a:p>
            <a:r>
              <a:rPr lang="en-GB" dirty="0" smtClean="0"/>
              <a:t>Be open (even if you think you know the answer)</a:t>
            </a:r>
          </a:p>
          <a:p>
            <a:r>
              <a:rPr lang="en-GB" dirty="0" smtClean="0"/>
              <a:t>Be non-</a:t>
            </a:r>
            <a:r>
              <a:rPr lang="en-GB" dirty="0" err="1" smtClean="0"/>
              <a:t>hierachical</a:t>
            </a:r>
            <a:endParaRPr lang="en-GB" dirty="0" smtClean="0"/>
          </a:p>
          <a:p>
            <a:pPr lvl="1"/>
            <a:r>
              <a:rPr lang="en-GB" dirty="0" smtClean="0"/>
              <a:t>Transplanting and non-transplanting</a:t>
            </a:r>
          </a:p>
          <a:p>
            <a:pPr lvl="1"/>
            <a:r>
              <a:rPr lang="en-GB" dirty="0" smtClean="0"/>
              <a:t>Consultants and MDT</a:t>
            </a:r>
          </a:p>
          <a:p>
            <a:r>
              <a:rPr lang="en-GB" dirty="0" smtClean="0"/>
              <a:t>If you are talking all the time stop (particularly consultants)</a:t>
            </a:r>
          </a:p>
          <a:p>
            <a:r>
              <a:rPr lang="en-GB" dirty="0" smtClean="0"/>
              <a:t>The silent member holds the key?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 descr="https://www.england.nhs.uk/wp-content/uploads/2017/04/change-model-201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2656"/>
            <a:ext cx="2016224" cy="20162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/>
          <p:cNvSpPr/>
          <p:nvPr/>
        </p:nvSpPr>
        <p:spPr>
          <a:xfrm>
            <a:off x="6588224" y="620688"/>
            <a:ext cx="1257906" cy="1200296"/>
          </a:xfrm>
          <a:prstGeom prst="ellipse">
            <a:avLst/>
          </a:prstGeom>
          <a:noFill/>
          <a:ln w="412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60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Breakout session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are the barriers to improving access to pre-emptive transplant listing in your unit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/>
              <a:t>What are the barriers to improving access to </a:t>
            </a:r>
            <a:r>
              <a:rPr lang="en-GB" dirty="0" smtClean="0"/>
              <a:t>Living Kidney Donor transplantation in your unit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883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ATTOM: </a:t>
            </a:r>
            <a:r>
              <a:rPr lang="en-GB" dirty="0" smtClean="0"/>
              <a:t>Centre </a:t>
            </a:r>
            <a:r>
              <a:rPr lang="en-GB" dirty="0"/>
              <a:t>factors associated with </a:t>
            </a:r>
            <a:r>
              <a:rPr lang="en-GB" dirty="0" smtClean="0"/>
              <a:t>transplant </a:t>
            </a:r>
            <a:r>
              <a:rPr lang="en-GB" dirty="0"/>
              <a:t>listing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Centre variables linked to pre-emptive listing were</a:t>
            </a:r>
          </a:p>
          <a:p>
            <a:pPr lvl="1"/>
            <a:r>
              <a:rPr lang="en-GB" dirty="0"/>
              <a:t>Being a transplant centre</a:t>
            </a:r>
          </a:p>
          <a:p>
            <a:pPr lvl="1"/>
            <a:r>
              <a:rPr lang="en-GB" dirty="0"/>
              <a:t>Number of consultant nephrologists</a:t>
            </a:r>
          </a:p>
          <a:p>
            <a:pPr lvl="1"/>
            <a:r>
              <a:rPr lang="en-GB" dirty="0"/>
              <a:t>Whether transplantation is discussed with all patients</a:t>
            </a:r>
          </a:p>
          <a:p>
            <a:r>
              <a:rPr lang="en-GB" dirty="0"/>
              <a:t>Centre variables linked better access to listing after dialysis were</a:t>
            </a:r>
          </a:p>
          <a:p>
            <a:pPr lvl="1"/>
            <a:r>
              <a:rPr lang="en-GB" dirty="0"/>
              <a:t>Number of consultant nephrologists</a:t>
            </a:r>
          </a:p>
          <a:p>
            <a:pPr lvl="1"/>
            <a:r>
              <a:rPr lang="en-GB" dirty="0"/>
              <a:t>Written protocol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292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Barriers to LKDT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7556313" cy="5112568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r>
              <a:rPr lang="en-GB" dirty="0" smtClean="0"/>
              <a:t>Lack of accessible information</a:t>
            </a:r>
          </a:p>
          <a:p>
            <a:pPr lvl="1">
              <a:spcBef>
                <a:spcPts val="0"/>
              </a:spcBef>
            </a:pPr>
            <a:r>
              <a:rPr lang="en-GB" dirty="0"/>
              <a:t>GP lack of knowledge</a:t>
            </a:r>
          </a:p>
          <a:p>
            <a:pPr lvl="1">
              <a:spcBef>
                <a:spcPts val="0"/>
              </a:spcBef>
            </a:pPr>
            <a:r>
              <a:rPr lang="en-GB" dirty="0"/>
              <a:t>Uncertainty about information </a:t>
            </a:r>
            <a:r>
              <a:rPr lang="en-GB" dirty="0" smtClean="0"/>
              <a:t>resources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Donors </a:t>
            </a:r>
            <a:r>
              <a:rPr lang="en-GB" dirty="0"/>
              <a:t>coming forward unaware how to access </a:t>
            </a:r>
            <a:r>
              <a:rPr lang="en-GB" dirty="0" smtClean="0"/>
              <a:t>teams</a:t>
            </a:r>
          </a:p>
          <a:p>
            <a:pPr lvl="1">
              <a:spcBef>
                <a:spcPts val="0"/>
              </a:spcBef>
            </a:pPr>
            <a:r>
              <a:rPr lang="en-GB" dirty="0"/>
              <a:t>Uncertainty about information resources</a:t>
            </a:r>
          </a:p>
          <a:p>
            <a:pPr lvl="1">
              <a:spcBef>
                <a:spcPts val="0"/>
              </a:spcBef>
            </a:pPr>
            <a:endParaRPr lang="en-GB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Pathway issues</a:t>
            </a:r>
          </a:p>
          <a:p>
            <a:pPr lvl="1">
              <a:spcBef>
                <a:spcPts val="0"/>
              </a:spcBef>
            </a:pPr>
            <a:r>
              <a:rPr lang="en-GB" dirty="0"/>
              <a:t>Not giving information upstream e.g. in low clearance </a:t>
            </a:r>
            <a:r>
              <a:rPr lang="en-GB" dirty="0" smtClean="0"/>
              <a:t>clinic</a:t>
            </a:r>
          </a:p>
          <a:p>
            <a:pPr lvl="1">
              <a:spcBef>
                <a:spcPts val="0"/>
              </a:spcBef>
            </a:pPr>
            <a:r>
              <a:rPr lang="en-GB" dirty="0"/>
              <a:t>Not being able to do all workup locally </a:t>
            </a:r>
            <a:endParaRPr lang="en-GB" dirty="0" smtClean="0"/>
          </a:p>
          <a:p>
            <a:pPr lvl="1">
              <a:spcBef>
                <a:spcPts val="0"/>
              </a:spcBef>
            </a:pPr>
            <a:r>
              <a:rPr lang="en-GB" dirty="0"/>
              <a:t>Radiology </a:t>
            </a:r>
            <a:r>
              <a:rPr lang="en-GB" dirty="0" smtClean="0"/>
              <a:t>department schedules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Batching </a:t>
            </a:r>
            <a:r>
              <a:rPr lang="en-GB" dirty="0"/>
              <a:t>donors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Complexity/length </a:t>
            </a:r>
            <a:r>
              <a:rPr lang="en-GB" dirty="0"/>
              <a:t>of </a:t>
            </a:r>
            <a:r>
              <a:rPr lang="en-GB" dirty="0" smtClean="0"/>
              <a:t>pathways</a:t>
            </a:r>
          </a:p>
          <a:p>
            <a:pPr lvl="1">
              <a:spcBef>
                <a:spcPts val="0"/>
              </a:spcBef>
            </a:pPr>
            <a:r>
              <a:rPr lang="en-GB" dirty="0"/>
              <a:t>Ability to personalise (e.g. out of hours appointments)</a:t>
            </a:r>
          </a:p>
          <a:p>
            <a:pPr lvl="1">
              <a:spcBef>
                <a:spcPts val="0"/>
              </a:spcBef>
            </a:pPr>
            <a:r>
              <a:rPr lang="en-GB" dirty="0"/>
              <a:t>Matching donor and recipient timelines- especially if done across two </a:t>
            </a:r>
            <a:r>
              <a:rPr lang="en-GB" dirty="0" smtClean="0"/>
              <a:t>centres</a:t>
            </a:r>
          </a:p>
          <a:p>
            <a:pPr marL="228600" lvl="1" indent="0">
              <a:spcBef>
                <a:spcPts val="0"/>
              </a:spcBef>
              <a:buNone/>
            </a:pPr>
            <a:endParaRPr lang="en-GB" dirty="0"/>
          </a:p>
          <a:p>
            <a:pPr lvl="1">
              <a:spcBef>
                <a:spcPts val="0"/>
              </a:spcBef>
            </a:pPr>
            <a:endParaRPr lang="en-GB" dirty="0"/>
          </a:p>
          <a:p>
            <a:pPr>
              <a:spcBef>
                <a:spcPts val="0"/>
              </a:spcBef>
            </a:pPr>
            <a:r>
              <a:rPr lang="en-GB" dirty="0" smtClean="0"/>
              <a:t>Resources/Finance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Location </a:t>
            </a:r>
            <a:r>
              <a:rPr lang="en-GB" dirty="0"/>
              <a:t>of HTA assessors and </a:t>
            </a:r>
            <a:r>
              <a:rPr lang="en-GB" dirty="0" smtClean="0"/>
              <a:t>Psychologists</a:t>
            </a:r>
          </a:p>
          <a:p>
            <a:pPr lvl="1">
              <a:spcBef>
                <a:spcPts val="0"/>
              </a:spcBef>
            </a:pPr>
            <a:r>
              <a:rPr lang="en-GB" dirty="0"/>
              <a:t>GP responses to queries </a:t>
            </a:r>
            <a:r>
              <a:rPr lang="en-GB" dirty="0" smtClean="0"/>
              <a:t>delayed</a:t>
            </a:r>
          </a:p>
          <a:p>
            <a:pPr lvl="1">
              <a:spcBef>
                <a:spcPts val="0"/>
              </a:spcBef>
            </a:pPr>
            <a:r>
              <a:rPr lang="en-GB" dirty="0"/>
              <a:t>Limited resource (staffing or money for tests</a:t>
            </a:r>
            <a:r>
              <a:rPr lang="en-GB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Living Donor Co-ordinator (LDC) time</a:t>
            </a:r>
            <a:endParaRPr lang="en-GB" dirty="0"/>
          </a:p>
          <a:p>
            <a:pPr lvl="1">
              <a:spcBef>
                <a:spcPts val="0"/>
              </a:spcBef>
            </a:pPr>
            <a:r>
              <a:rPr lang="en-GB" dirty="0"/>
              <a:t>LDCs often single handed- back up for donors when they are </a:t>
            </a:r>
            <a:r>
              <a:rPr lang="en-GB" dirty="0" smtClean="0"/>
              <a:t>away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Parts of pathway not funded in non-transplant units</a:t>
            </a:r>
            <a:endParaRPr lang="en-GB" dirty="0"/>
          </a:p>
          <a:p>
            <a:pPr lvl="1">
              <a:spcBef>
                <a:spcPts val="0"/>
              </a:spcBef>
            </a:pPr>
            <a:endParaRPr lang="en-GB" dirty="0"/>
          </a:p>
          <a:p>
            <a:pPr marL="228600" lvl="1" indent="0">
              <a:spcBef>
                <a:spcPts val="0"/>
              </a:spcBef>
              <a:buNone/>
            </a:pPr>
            <a:endParaRPr lang="en-GB" dirty="0"/>
          </a:p>
          <a:p>
            <a:pPr>
              <a:spcBef>
                <a:spcPts val="0"/>
              </a:spcBef>
            </a:pPr>
            <a:r>
              <a:rPr lang="en-GB" dirty="0" smtClean="0"/>
              <a:t>Skills/Knowledge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How to discuss recipient </a:t>
            </a:r>
            <a:r>
              <a:rPr lang="en-GB" dirty="0"/>
              <a:t>concerns for </a:t>
            </a:r>
            <a:r>
              <a:rPr lang="en-GB" dirty="0" smtClean="0"/>
              <a:t>donors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Transplant expertise in low clearance settings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Accessing UK Living Donor kidney Sharing Scheme</a:t>
            </a:r>
          </a:p>
          <a:p>
            <a:pPr lvl="1">
              <a:spcBef>
                <a:spcPts val="0"/>
              </a:spcBef>
            </a:pPr>
            <a:endParaRPr lang="en-GB" dirty="0"/>
          </a:p>
          <a:p>
            <a:pPr>
              <a:spcBef>
                <a:spcPts val="0"/>
              </a:spcBef>
            </a:pPr>
            <a:r>
              <a:rPr lang="en-GB" dirty="0" smtClean="0"/>
              <a:t>Uncertainty</a:t>
            </a:r>
          </a:p>
          <a:p>
            <a:pPr lvl="1">
              <a:spcBef>
                <a:spcPts val="0"/>
              </a:spcBef>
            </a:pPr>
            <a:r>
              <a:rPr lang="en-GB" dirty="0"/>
              <a:t>Perception of risk and how to convey it meaningfully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Whether to contact donors</a:t>
            </a:r>
          </a:p>
        </p:txBody>
      </p:sp>
    </p:spTree>
    <p:extLst>
      <p:ext uri="{BB962C8B-B14F-4D97-AF65-F5344CB8AC3E}">
        <p14:creationId xmlns:p14="http://schemas.microsoft.com/office/powerpoint/2010/main" val="343616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 of session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Aims and introduction</a:t>
            </a:r>
          </a:p>
          <a:p>
            <a:r>
              <a:rPr lang="en-GB" dirty="0" smtClean="0"/>
              <a:t>Breakout 1: Barriers</a:t>
            </a:r>
          </a:p>
          <a:p>
            <a:r>
              <a:rPr lang="en-GB" dirty="0" smtClean="0"/>
              <a:t>Transplant First and KQUIP</a:t>
            </a:r>
          </a:p>
          <a:p>
            <a:r>
              <a:rPr lang="en-GB" dirty="0" smtClean="0"/>
              <a:t>Breakout 2: Solutions</a:t>
            </a:r>
          </a:p>
          <a:p>
            <a:r>
              <a:rPr lang="en-GB" dirty="0" smtClean="0"/>
              <a:t>Summary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033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3135678"/>
              </p:ext>
            </p:extLst>
          </p:nvPr>
        </p:nvGraphicFramePr>
        <p:xfrm>
          <a:off x="4932040" y="3857404"/>
          <a:ext cx="396044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52120" y="2780928"/>
            <a:ext cx="2952328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Pre-emptive transplant listing from each renal unit April 17-Dec17</a:t>
            </a:r>
            <a:endParaRPr lang="en-GB" dirty="0"/>
          </a:p>
        </p:txBody>
      </p:sp>
      <p:pic>
        <p:nvPicPr>
          <p:cNvPr id="9" name="Picture 8" descr="Screen Shot 2015-11-29 at 15.08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28" y="1628800"/>
            <a:ext cx="4176464" cy="2626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45" y="332656"/>
            <a:ext cx="7556313" cy="1116106"/>
          </a:xfrm>
        </p:spPr>
        <p:txBody>
          <a:bodyPr/>
          <a:lstStyle/>
          <a:p>
            <a:r>
              <a:rPr lang="en-GB" dirty="0" smtClean="0"/>
              <a:t>Transplant First in the West Midlands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6231425" y="462692"/>
            <a:ext cx="1793718" cy="1171353"/>
            <a:chOff x="28123143" y="3657067"/>
            <a:chExt cx="3049565" cy="223899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84356" y="3657067"/>
              <a:ext cx="2282530" cy="142146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8123143" y="5078535"/>
              <a:ext cx="3049565" cy="817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West Midlands Clinical Network</a:t>
              </a:r>
              <a:endParaRPr lang="en-GB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97152"/>
            <a:ext cx="2343062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57" y="4256789"/>
            <a:ext cx="1856767" cy="15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00192" y="601199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Renal Units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115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35683273"/>
              </p:ext>
            </p:extLst>
          </p:nvPr>
        </p:nvGraphicFramePr>
        <p:xfrm>
          <a:off x="1259632" y="3068960"/>
          <a:ext cx="6912768" cy="296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5431578"/>
              </p:ext>
            </p:extLst>
          </p:nvPr>
        </p:nvGraphicFramePr>
        <p:xfrm>
          <a:off x="1691680" y="548680"/>
          <a:ext cx="6048672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8475" y="484094"/>
            <a:ext cx="1697262" cy="1116106"/>
          </a:xfrm>
        </p:spPr>
        <p:txBody>
          <a:bodyPr/>
          <a:lstStyle/>
          <a:p>
            <a:r>
              <a:rPr lang="en-GB" dirty="0" smtClean="0"/>
              <a:t>What did we do?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8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05442635"/>
              </p:ext>
            </p:extLst>
          </p:nvPr>
        </p:nvGraphicFramePr>
        <p:xfrm>
          <a:off x="791580" y="764704"/>
          <a:ext cx="763284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91973" y="4581128"/>
            <a:ext cx="655272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Patient Voice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835696" y="3329171"/>
            <a:ext cx="168881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Honest discussion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148064" y="2386841"/>
            <a:ext cx="168881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BMI debate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411760" y="2337847"/>
            <a:ext cx="168881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Valuable time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635896" y="4077072"/>
            <a:ext cx="168881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Quick Wins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46878" y="2071924"/>
            <a:ext cx="168881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Early agreement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128490" y="3216834"/>
            <a:ext cx="168881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Handover points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187868" y="5302949"/>
            <a:ext cx="712879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Sponsor team meetings, conference calls, working with RR, subgroup meetings, contact with units </a:t>
            </a:r>
            <a:r>
              <a:rPr lang="en-GB" dirty="0" err="1" smtClean="0"/>
              <a:t>etc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547850" y="3140968"/>
            <a:ext cx="201622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Cardiac catheter abstract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092280" y="2337847"/>
            <a:ext cx="168881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Unit feedback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078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Transplant First and KQUIP</a:t>
            </a:r>
            <a:endParaRPr lang="en-GB" dirty="0"/>
          </a:p>
        </p:txBody>
      </p:sp>
      <p:pic>
        <p:nvPicPr>
          <p:cNvPr id="5" name="Picture 4" descr="https://www.england.nhs.uk/wp-content/uploads/2017/04/change-model-201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2520280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149" y="1340768"/>
            <a:ext cx="2162572" cy="1836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445" y="3861048"/>
            <a:ext cx="4107921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6574"/>
            <a:ext cx="2880320" cy="223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2339752" y="3933056"/>
            <a:ext cx="216024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3923928" y="3645024"/>
            <a:ext cx="504056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923928" y="1916832"/>
            <a:ext cx="131122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4211960" y="2780928"/>
            <a:ext cx="864096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933818" y="6093296"/>
            <a:ext cx="2484276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Measurement for improvement and RCA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78332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: Enhanced Dashboard RCA</a:t>
            </a:r>
            <a:br>
              <a:rPr lang="en-GB" dirty="0" smtClean="0"/>
            </a:br>
            <a:r>
              <a:rPr lang="en-GB" sz="1600" dirty="0" smtClean="0"/>
              <a:t>(It’s taken ages so I am telling you about it whether you like it or not!)</a:t>
            </a:r>
            <a:endParaRPr lang="en-GB" sz="16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16832"/>
            <a:ext cx="8385501" cy="423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056784" cy="455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Data: </a:t>
            </a:r>
            <a:r>
              <a:rPr lang="en-GB" dirty="0"/>
              <a:t>T</a:t>
            </a:r>
            <a:r>
              <a:rPr lang="en-GB" dirty="0" smtClean="0"/>
              <a:t>ransplant listing RCA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501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development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03735"/>
            <a:ext cx="8440647" cy="3413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96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Lessons learnt from data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9552" y="1340768"/>
            <a:ext cx="7556313" cy="446449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n-GB" b="1" dirty="0" smtClean="0">
                <a:latin typeface="Calibri"/>
                <a:ea typeface="Calibri"/>
                <a:cs typeface="Times New Roman"/>
              </a:rPr>
              <a:t>Transferable causes for missing listing:</a:t>
            </a:r>
          </a:p>
          <a:p>
            <a:pPr lvl="1">
              <a:spcAft>
                <a:spcPts val="1000"/>
              </a:spcAft>
            </a:pPr>
            <a:r>
              <a:rPr lang="en-GB" b="1" dirty="0" smtClean="0">
                <a:latin typeface="Calibri"/>
                <a:ea typeface="Calibri"/>
                <a:cs typeface="Times New Roman"/>
              </a:rPr>
              <a:t>Late referrals</a:t>
            </a:r>
            <a:r>
              <a:rPr lang="en-GB" b="1" dirty="0">
                <a:latin typeface="Calibri"/>
                <a:ea typeface="Calibri"/>
                <a:cs typeface="Times New Roman"/>
              </a:rPr>
              <a:t> (Predictable but rapidly declining </a:t>
            </a:r>
            <a:r>
              <a:rPr lang="en-GB" b="1" dirty="0" smtClean="0">
                <a:latin typeface="Calibri"/>
                <a:ea typeface="Calibri"/>
                <a:cs typeface="Times New Roman"/>
              </a:rPr>
              <a:t>patients)</a:t>
            </a:r>
          </a:p>
          <a:p>
            <a:pPr lvl="1">
              <a:spcAft>
                <a:spcPts val="1000"/>
              </a:spcAft>
            </a:pPr>
            <a:r>
              <a:rPr lang="en-GB" b="1" dirty="0" smtClean="0">
                <a:latin typeface="Calibri"/>
                <a:ea typeface="Calibri"/>
                <a:cs typeface="Times New Roman"/>
              </a:rPr>
              <a:t>Failing transplants</a:t>
            </a:r>
          </a:p>
          <a:p>
            <a:pPr lvl="1">
              <a:spcAft>
                <a:spcPts val="1000"/>
              </a:spcAft>
            </a:pPr>
            <a:r>
              <a:rPr lang="en-GB" b="1" dirty="0" smtClean="0">
                <a:latin typeface="Calibri"/>
                <a:ea typeface="Calibri"/>
                <a:cs typeface="Times New Roman"/>
              </a:rPr>
              <a:t>Different </a:t>
            </a:r>
            <a:r>
              <a:rPr lang="en-GB" b="1" dirty="0">
                <a:latin typeface="Calibri"/>
                <a:ea typeface="Calibri"/>
                <a:cs typeface="Times New Roman"/>
              </a:rPr>
              <a:t>approaches to cardiac angiography </a:t>
            </a:r>
            <a:r>
              <a:rPr lang="en-GB" b="1" dirty="0" smtClean="0">
                <a:latin typeface="Calibri"/>
                <a:ea typeface="Calibri"/>
                <a:cs typeface="Times New Roman"/>
              </a:rPr>
              <a:t>pre-dialysis</a:t>
            </a:r>
          </a:p>
          <a:p>
            <a:pPr lvl="1">
              <a:spcAft>
                <a:spcPts val="1000"/>
              </a:spcAft>
            </a:pPr>
            <a:r>
              <a:rPr lang="en-GB" b="1" dirty="0" smtClean="0">
                <a:latin typeface="Calibri"/>
                <a:ea typeface="Calibri"/>
                <a:cs typeface="Times New Roman"/>
              </a:rPr>
              <a:t>Referral to other specialties slows listing</a:t>
            </a:r>
          </a:p>
          <a:p>
            <a:pPr lvl="1">
              <a:spcAft>
                <a:spcPts val="1000"/>
              </a:spcAft>
            </a:pPr>
            <a:endParaRPr lang="en-GB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n-GB" b="1" dirty="0">
                <a:latin typeface="Calibri"/>
                <a:ea typeface="Calibri"/>
                <a:cs typeface="Times New Roman"/>
              </a:rPr>
              <a:t>Local causes for missing listing : </a:t>
            </a:r>
            <a:endParaRPr lang="en-GB" b="1" dirty="0" smtClean="0">
              <a:latin typeface="Calibri"/>
              <a:ea typeface="Calibri"/>
              <a:cs typeface="Times New Roman"/>
            </a:endParaRPr>
          </a:p>
          <a:p>
            <a:pPr lvl="1">
              <a:spcAft>
                <a:spcPts val="1000"/>
              </a:spcAft>
            </a:pPr>
            <a:r>
              <a:rPr lang="en-GB" b="1" dirty="0" smtClean="0">
                <a:latin typeface="Calibri"/>
                <a:ea typeface="Calibri"/>
                <a:cs typeface="Times New Roman"/>
              </a:rPr>
              <a:t>Specific </a:t>
            </a:r>
            <a:r>
              <a:rPr lang="en-GB" b="1" dirty="0">
                <a:latin typeface="Calibri"/>
                <a:ea typeface="Calibri"/>
                <a:cs typeface="Times New Roman"/>
              </a:rPr>
              <a:t>clinics (e.g. diabetes </a:t>
            </a:r>
            <a:r>
              <a:rPr lang="en-GB" b="1" dirty="0" smtClean="0">
                <a:latin typeface="Calibri"/>
                <a:ea typeface="Calibri"/>
                <a:cs typeface="Times New Roman"/>
              </a:rPr>
              <a:t>multi-disciplinary)</a:t>
            </a:r>
          </a:p>
          <a:p>
            <a:pPr lvl="1">
              <a:spcAft>
                <a:spcPts val="1000"/>
              </a:spcAft>
            </a:pPr>
            <a:r>
              <a:rPr lang="en-GB" b="1" dirty="0" smtClean="0">
                <a:latin typeface="Calibri"/>
                <a:ea typeface="Calibri"/>
                <a:cs typeface="Times New Roman"/>
              </a:rPr>
              <a:t>Different </a:t>
            </a:r>
            <a:r>
              <a:rPr lang="en-GB" b="1" dirty="0">
                <a:latin typeface="Calibri"/>
                <a:ea typeface="Calibri"/>
                <a:cs typeface="Times New Roman"/>
              </a:rPr>
              <a:t>feeder </a:t>
            </a:r>
            <a:r>
              <a:rPr lang="en-GB" b="1" dirty="0" smtClean="0">
                <a:latin typeface="Calibri"/>
                <a:ea typeface="Calibri"/>
                <a:cs typeface="Times New Roman"/>
              </a:rPr>
              <a:t>hospitals</a:t>
            </a:r>
          </a:p>
          <a:p>
            <a:pPr lvl="1">
              <a:spcAft>
                <a:spcPts val="1000"/>
              </a:spcAft>
            </a:pPr>
            <a:r>
              <a:rPr lang="en-GB" b="1" dirty="0" smtClean="0">
                <a:latin typeface="Calibri"/>
                <a:cs typeface="Times New Roman"/>
              </a:rPr>
              <a:t>Other reasons that will be apparent locally e.g. variable unit practise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148064" y="3284984"/>
            <a:ext cx="3544753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It only works if you use it locally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736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ATTOM: Patient factors associated with pre-emptive listing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Age&gt;50</a:t>
            </a:r>
          </a:p>
          <a:p>
            <a:r>
              <a:rPr lang="en-GB" dirty="0" smtClean="0"/>
              <a:t>Ethnic group (Asian and Black)</a:t>
            </a:r>
          </a:p>
          <a:p>
            <a:r>
              <a:rPr lang="en-GB" dirty="0" smtClean="0"/>
              <a:t>BMI(&gt;35)</a:t>
            </a:r>
          </a:p>
          <a:p>
            <a:r>
              <a:rPr lang="en-GB" dirty="0" smtClean="0"/>
              <a:t>Education</a:t>
            </a:r>
          </a:p>
          <a:p>
            <a:r>
              <a:rPr lang="en-GB" dirty="0" smtClean="0"/>
              <a:t>Car Ownership</a:t>
            </a:r>
          </a:p>
          <a:p>
            <a:r>
              <a:rPr lang="en-GB" dirty="0" smtClean="0"/>
              <a:t>Accommodation</a:t>
            </a:r>
          </a:p>
          <a:p>
            <a:r>
              <a:rPr lang="en-GB" dirty="0" smtClean="0"/>
              <a:t>Employment</a:t>
            </a:r>
          </a:p>
          <a:p>
            <a:r>
              <a:rPr lang="en-GB" dirty="0" smtClean="0"/>
              <a:t>Time First seen by nephrologist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Diabetes</a:t>
            </a:r>
          </a:p>
          <a:p>
            <a:r>
              <a:rPr lang="en-GB" dirty="0" smtClean="0"/>
              <a:t>Cerebrovascular disease</a:t>
            </a:r>
          </a:p>
          <a:p>
            <a:r>
              <a:rPr lang="en-GB" dirty="0" smtClean="0"/>
              <a:t>Vascular Disease</a:t>
            </a:r>
          </a:p>
          <a:p>
            <a:r>
              <a:rPr lang="en-GB" dirty="0" smtClean="0"/>
              <a:t>Malignancy</a:t>
            </a:r>
          </a:p>
          <a:p>
            <a:r>
              <a:rPr lang="en-GB" dirty="0" smtClean="0"/>
              <a:t>Heart Disease</a:t>
            </a:r>
          </a:p>
          <a:p>
            <a:r>
              <a:rPr lang="en-GB" dirty="0" smtClean="0"/>
              <a:t>Heart Failure</a:t>
            </a:r>
          </a:p>
          <a:p>
            <a:r>
              <a:rPr lang="en-GB" dirty="0" smtClean="0"/>
              <a:t>Current Smoker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491880" y="5596286"/>
            <a:ext cx="5040560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Transplant First: Improve understanding of barriers to transplantation in your unit and remove them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914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ATTOM: </a:t>
            </a:r>
            <a:r>
              <a:rPr lang="en-GB" dirty="0" smtClean="0"/>
              <a:t>Centre </a:t>
            </a:r>
            <a:r>
              <a:rPr lang="en-GB" dirty="0"/>
              <a:t>factors associated with </a:t>
            </a:r>
            <a:r>
              <a:rPr lang="en-GB" dirty="0" smtClean="0"/>
              <a:t>transplant </a:t>
            </a:r>
            <a:r>
              <a:rPr lang="en-GB" dirty="0"/>
              <a:t>listing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Centre variables linked to pre-emptive listing were</a:t>
            </a:r>
          </a:p>
          <a:p>
            <a:pPr lvl="1"/>
            <a:r>
              <a:rPr lang="en-GB" dirty="0"/>
              <a:t>Being a transplant centre</a:t>
            </a:r>
          </a:p>
          <a:p>
            <a:pPr lvl="1"/>
            <a:r>
              <a:rPr lang="en-GB" dirty="0"/>
              <a:t>Number of consultant nephrologists</a:t>
            </a:r>
          </a:p>
          <a:p>
            <a:pPr lvl="1"/>
            <a:r>
              <a:rPr lang="en-GB" dirty="0"/>
              <a:t>Whether transplantation is discussed with all patients</a:t>
            </a:r>
          </a:p>
          <a:p>
            <a:r>
              <a:rPr lang="en-GB" dirty="0"/>
              <a:t>Centre variables linked better access to listing after dialysis were</a:t>
            </a:r>
          </a:p>
          <a:p>
            <a:pPr lvl="1"/>
            <a:r>
              <a:rPr lang="en-GB" dirty="0"/>
              <a:t>Number of consultant nephrologists</a:t>
            </a:r>
          </a:p>
          <a:p>
            <a:pPr lvl="1"/>
            <a:r>
              <a:rPr lang="en-GB" dirty="0"/>
              <a:t>Written protocol</a:t>
            </a:r>
          </a:p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611560" y="5373216"/>
            <a:ext cx="7992888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www.thinkkidneys.nhs.uk/kquip/wp-content/uploads/sites/5/2017/04/Transplant_First_Standards_and_Guidelines_Final_version_091116.pdf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11560" y="4653136"/>
            <a:ext cx="2520280" cy="50405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93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</a:t>
            </a:r>
            <a:endParaRPr lang="en-GB" dirty="0"/>
          </a:p>
        </p:txBody>
      </p:sp>
      <p:pic>
        <p:nvPicPr>
          <p:cNvPr id="10" name="Picture 9" descr="https://www.england.nhs.uk/wp-content/uploads/2017/04/change-model-201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04664"/>
            <a:ext cx="3312368" cy="3727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93096"/>
            <a:ext cx="240517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09120"/>
            <a:ext cx="368526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1560" y="1700808"/>
            <a:ext cx="22303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To improve our capability to increase access to transplantation as illustrated by the NHS Change Model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34030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Breakout session </a:t>
            </a:r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actions can you take to improve access to pre-emptive transplant listing in your unit?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/>
              <a:t>What </a:t>
            </a:r>
            <a:r>
              <a:rPr lang="en-GB" dirty="0" smtClean="0"/>
              <a:t>actions can you take </a:t>
            </a:r>
            <a:r>
              <a:rPr lang="en-GB" dirty="0"/>
              <a:t>to </a:t>
            </a:r>
            <a:r>
              <a:rPr lang="en-GB" dirty="0" smtClean="0"/>
              <a:t>improve </a:t>
            </a:r>
            <a:r>
              <a:rPr lang="en-GB" dirty="0"/>
              <a:t>access to </a:t>
            </a:r>
            <a:r>
              <a:rPr lang="en-GB" dirty="0" smtClean="0"/>
              <a:t>Living Kidney Donor transplantation in your unit?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986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/>
              <a:t>Changes, ideas and learning from </a:t>
            </a:r>
            <a:r>
              <a:rPr lang="en-GB" sz="2800" b="1" dirty="0" smtClean="0"/>
              <a:t>Transplant First project (see </a:t>
            </a:r>
            <a:r>
              <a:rPr lang="en-GB" sz="2800" b="1" dirty="0" err="1" smtClean="0"/>
              <a:t>handout</a:t>
            </a:r>
            <a:r>
              <a:rPr lang="en-GB" sz="2800" b="1" dirty="0" smtClean="0"/>
              <a:t>)</a:t>
            </a: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7556313" cy="4544144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600"/>
              </a:spcBef>
            </a:pPr>
            <a:r>
              <a:rPr lang="en-GB" dirty="0" smtClean="0"/>
              <a:t>Appointing </a:t>
            </a:r>
            <a:r>
              <a:rPr lang="en-GB" dirty="0"/>
              <a:t>lead nurse and doctor for transplantation in each renal unit (now mandated)</a:t>
            </a:r>
          </a:p>
          <a:p>
            <a:pPr lvl="0">
              <a:spcBef>
                <a:spcPts val="600"/>
              </a:spcBef>
            </a:pPr>
            <a:r>
              <a:rPr lang="en-GB" dirty="0"/>
              <a:t>Appointing transplant co-ordinator</a:t>
            </a:r>
          </a:p>
          <a:p>
            <a:pPr lvl="0">
              <a:spcBef>
                <a:spcPts val="600"/>
              </a:spcBef>
            </a:pPr>
            <a:r>
              <a:rPr lang="en-GB" dirty="0"/>
              <a:t>Centralising  referrals to transplant centre via one e mail address</a:t>
            </a:r>
          </a:p>
          <a:p>
            <a:pPr lvl="0">
              <a:spcBef>
                <a:spcPts val="600"/>
              </a:spcBef>
            </a:pPr>
            <a:r>
              <a:rPr lang="en-GB" dirty="0"/>
              <a:t>Sending patients mobile with referrals so they could be texted to avoid DNA</a:t>
            </a:r>
          </a:p>
          <a:p>
            <a:pPr lvl="0">
              <a:spcBef>
                <a:spcPts val="600"/>
              </a:spcBef>
            </a:pPr>
            <a:r>
              <a:rPr lang="en-GB" dirty="0"/>
              <a:t>Joint assessments clinics set up with transplant centre</a:t>
            </a:r>
          </a:p>
          <a:p>
            <a:pPr lvl="0">
              <a:spcBef>
                <a:spcPts val="600"/>
              </a:spcBef>
            </a:pPr>
            <a:r>
              <a:rPr lang="en-GB" dirty="0"/>
              <a:t>Set up transplant listing clinic in Renal Units (may be nurse led)</a:t>
            </a:r>
          </a:p>
          <a:p>
            <a:pPr lvl="0">
              <a:spcBef>
                <a:spcPts val="600"/>
              </a:spcBef>
            </a:pPr>
            <a:r>
              <a:rPr lang="en-GB" dirty="0"/>
              <a:t>Restructuring Renal /Diabetes clinic which had a high rate of “missed” patients</a:t>
            </a:r>
          </a:p>
          <a:p>
            <a:pPr lvl="0">
              <a:spcBef>
                <a:spcPts val="600"/>
              </a:spcBef>
            </a:pPr>
            <a:r>
              <a:rPr lang="en-GB" dirty="0"/>
              <a:t>Transplant centre MDT to speed up complex decision making</a:t>
            </a:r>
          </a:p>
          <a:p>
            <a:pPr lvl="0">
              <a:spcBef>
                <a:spcPts val="600"/>
              </a:spcBef>
            </a:pPr>
            <a:r>
              <a:rPr lang="en-GB" dirty="0"/>
              <a:t>Regular feedback to teams as to why patients were “missed”</a:t>
            </a:r>
          </a:p>
          <a:p>
            <a:pPr lvl="0">
              <a:spcBef>
                <a:spcPts val="600"/>
              </a:spcBef>
            </a:pPr>
            <a:r>
              <a:rPr lang="en-GB" dirty="0"/>
              <a:t>Renal unit low </a:t>
            </a:r>
            <a:r>
              <a:rPr lang="en-GB" dirty="0" err="1"/>
              <a:t>eGFR</a:t>
            </a:r>
            <a:r>
              <a:rPr lang="en-GB" dirty="0"/>
              <a:t> MDT meetings systematically including transplant status (may include co-ordinator)</a:t>
            </a:r>
          </a:p>
          <a:p>
            <a:pPr lvl="0">
              <a:spcBef>
                <a:spcPts val="600"/>
              </a:spcBef>
            </a:pPr>
            <a:r>
              <a:rPr lang="en-US" dirty="0"/>
              <a:t>Systematically  recording CKD5 patients transplant status in their letters and IT </a:t>
            </a:r>
            <a:r>
              <a:rPr lang="en-US" dirty="0" smtClean="0"/>
              <a:t>system</a:t>
            </a:r>
            <a:endParaRPr lang="en-GB" dirty="0"/>
          </a:p>
          <a:p>
            <a:pPr lvl="0">
              <a:spcBef>
                <a:spcPts val="600"/>
              </a:spcBef>
            </a:pPr>
            <a:r>
              <a:rPr lang="en-US" dirty="0" smtClean="0"/>
              <a:t>Using </a:t>
            </a:r>
            <a:r>
              <a:rPr lang="en-US" dirty="0"/>
              <a:t>IT to produce reports of CKD5 patients without transplant </a:t>
            </a:r>
            <a:r>
              <a:rPr lang="en-US" dirty="0" smtClean="0"/>
              <a:t>status</a:t>
            </a:r>
            <a:endParaRPr lang="en-GB" dirty="0"/>
          </a:p>
          <a:p>
            <a:pPr lvl="0">
              <a:spcBef>
                <a:spcPts val="600"/>
              </a:spcBef>
            </a:pPr>
            <a:r>
              <a:rPr lang="en-US" dirty="0" smtClean="0"/>
              <a:t>MDTs </a:t>
            </a:r>
            <a:r>
              <a:rPr lang="en-US" dirty="0"/>
              <a:t>to discuss listed </a:t>
            </a:r>
            <a:r>
              <a:rPr lang="en-US" dirty="0" smtClean="0"/>
              <a:t>patients</a:t>
            </a:r>
            <a:endParaRPr lang="en-GB" dirty="0"/>
          </a:p>
          <a:p>
            <a:pPr lvl="0">
              <a:spcBef>
                <a:spcPts val="600"/>
              </a:spcBef>
            </a:pPr>
            <a:r>
              <a:rPr lang="en-US" dirty="0" smtClean="0"/>
              <a:t>Recording </a:t>
            </a:r>
            <a:r>
              <a:rPr lang="en-US" dirty="0"/>
              <a:t>Living Donor workup on IT </a:t>
            </a:r>
            <a:r>
              <a:rPr lang="en-US" dirty="0" smtClean="0"/>
              <a:t>system</a:t>
            </a:r>
            <a:endParaRPr lang="en-GB" dirty="0"/>
          </a:p>
          <a:p>
            <a:pPr lvl="0">
              <a:spcBef>
                <a:spcPts val="600"/>
              </a:spcBef>
            </a:pPr>
            <a:r>
              <a:rPr lang="en-US" dirty="0" smtClean="0"/>
              <a:t>Collaborative </a:t>
            </a:r>
            <a:r>
              <a:rPr lang="en-US" dirty="0"/>
              <a:t>working became more </a:t>
            </a:r>
            <a:r>
              <a:rPr lang="en-US" dirty="0" smtClean="0"/>
              <a:t>normal</a:t>
            </a:r>
            <a:endParaRPr lang="en-GB" dirty="0"/>
          </a:p>
          <a:p>
            <a:pPr lvl="0">
              <a:spcBef>
                <a:spcPts val="600"/>
              </a:spcBef>
            </a:pPr>
            <a:r>
              <a:rPr lang="en-US" dirty="0" smtClean="0"/>
              <a:t>Increasing </a:t>
            </a:r>
            <a:r>
              <a:rPr lang="en-US" dirty="0"/>
              <a:t>early transplant discussion (defining pathway, cue cards, team </a:t>
            </a:r>
            <a:r>
              <a:rPr lang="en-US" dirty="0" smtClean="0"/>
              <a:t>education)</a:t>
            </a:r>
            <a:endParaRPr lang="en-GB" dirty="0"/>
          </a:p>
          <a:p>
            <a:pPr lvl="0">
              <a:spcBef>
                <a:spcPts val="600"/>
              </a:spcBef>
            </a:pPr>
            <a:r>
              <a:rPr lang="en-US" dirty="0" smtClean="0"/>
              <a:t>One </a:t>
            </a:r>
            <a:r>
              <a:rPr lang="en-US" dirty="0"/>
              <a:t>stop/fewer stop recipient or Living donor </a:t>
            </a:r>
            <a:r>
              <a:rPr lang="en-US" dirty="0" smtClean="0"/>
              <a:t>clinics</a:t>
            </a:r>
            <a:endParaRPr lang="en-GB" dirty="0"/>
          </a:p>
          <a:p>
            <a:pPr lvl="0">
              <a:spcBef>
                <a:spcPts val="600"/>
              </a:spcBef>
            </a:pPr>
            <a:r>
              <a:rPr lang="en-US" dirty="0" smtClean="0"/>
              <a:t>Shared </a:t>
            </a:r>
            <a:r>
              <a:rPr lang="en-US" dirty="0"/>
              <a:t>regional </a:t>
            </a:r>
            <a:r>
              <a:rPr lang="en-US" dirty="0" smtClean="0"/>
              <a:t>practice </a:t>
            </a:r>
            <a:r>
              <a:rPr lang="en-US" dirty="0"/>
              <a:t>(e.g. early cardiology assessment) to encourage </a:t>
            </a:r>
            <a:r>
              <a:rPr lang="en-US" dirty="0" smtClean="0"/>
              <a:t>adoption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76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 forth and multiply!</a:t>
            </a:r>
            <a:endParaRPr lang="en-GB" dirty="0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192297" y="1586902"/>
            <a:ext cx="3760787" cy="3213100"/>
            <a:chOff x="110745093" y="108109289"/>
            <a:chExt cx="3760928" cy="3212641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988155" y="108730905"/>
              <a:ext cx="2517866" cy="259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11441296" y="108621095"/>
              <a:ext cx="1424540" cy="548639"/>
            </a:xfrm>
            <a:prstGeom prst="rect">
              <a:avLst/>
            </a:prstGeom>
            <a:solidFill>
              <a:srgbClr val="FFFFFF"/>
            </a:solidFill>
            <a:ln w="31750" algn="in">
              <a:solidFill>
                <a:srgbClr val="4F81B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2000" b="0" i="0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Calibri" pitchFamily="34" charset="0"/>
                  <a:cs typeface="Arial" pitchFamily="34" charset="0"/>
                </a:rPr>
                <a:t>This is You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 rot="-4524998">
              <a:off x="113100401" y="107632980"/>
              <a:ext cx="740121" cy="1692740"/>
            </a:xfrm>
            <a:prstGeom prst="curvedLeftArrow">
              <a:avLst>
                <a:gd name="adj1" fmla="val 45742"/>
                <a:gd name="adj2" fmla="val 91485"/>
                <a:gd name="adj3" fmla="val 33333"/>
              </a:avLst>
            </a:prstGeom>
            <a:solidFill>
              <a:srgbClr val="0066CC"/>
            </a:solidFill>
            <a:ln w="9525">
              <a:solidFill>
                <a:srgbClr val="0066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rot="20720993" flipH="1">
              <a:off x="110745093" y="109019231"/>
              <a:ext cx="1024858" cy="1327578"/>
            </a:xfrm>
            <a:prstGeom prst="curvedLeftArrow">
              <a:avLst>
                <a:gd name="adj1" fmla="val 25908"/>
                <a:gd name="adj2" fmla="val 51815"/>
                <a:gd name="adj3" fmla="val 33333"/>
              </a:avLst>
            </a:prstGeom>
            <a:solidFill>
              <a:srgbClr val="0066CC"/>
            </a:solidFill>
            <a:ln w="9525" algn="ctr">
              <a:solidFill>
                <a:srgbClr val="0066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653422"/>
            <a:ext cx="1658000" cy="1407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172" y="4800002"/>
            <a:ext cx="2809293" cy="142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301" y="5006063"/>
            <a:ext cx="1653625" cy="128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0" t="9858" r="5103" b="16425"/>
          <a:stretch/>
        </p:blipFill>
        <p:spPr bwMode="auto">
          <a:xfrm>
            <a:off x="698120" y="4475772"/>
            <a:ext cx="1737192" cy="1173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1888474" y="4149080"/>
            <a:ext cx="479891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995936" y="4653136"/>
            <a:ext cx="216024" cy="4092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953084" y="4257092"/>
            <a:ext cx="934088" cy="5429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076056" y="3068960"/>
            <a:ext cx="1584176" cy="918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65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Transplant First: Thanks to everyone working to improve access to transplantation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60" y="2636912"/>
            <a:ext cx="7992573" cy="319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14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Why do pre-emptive kidney transplant listing and Living Donor Kidney Transplantation (LDKT)  matter?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2636912"/>
            <a:ext cx="5112568" cy="3096344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UK Renal </a:t>
            </a:r>
            <a:r>
              <a:rPr lang="en-GB" dirty="0" smtClean="0"/>
              <a:t>Association: Planning</a:t>
            </a:r>
            <a:r>
              <a:rPr lang="en-GB" dirty="0"/>
              <a:t>, Initiating and Withdrawal of Renal Replacement Therapy </a:t>
            </a:r>
            <a:endParaRPr lang="en-GB" dirty="0" smtClean="0"/>
          </a:p>
          <a:p>
            <a:r>
              <a:rPr lang="en-GB" dirty="0" smtClean="0"/>
              <a:t>We </a:t>
            </a:r>
            <a:r>
              <a:rPr lang="en-GB" dirty="0"/>
              <a:t>recommend that all medically suitable patients should be informed about the advantages of pre-emptive living kidney transplantation and efforts made to identify a potential donor to allow pre-emptive transplantation before the need for renal replacement </a:t>
            </a:r>
            <a:r>
              <a:rPr lang="en-GB" dirty="0" smtClean="0"/>
              <a:t>therapy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5508104" y="2420888"/>
            <a:ext cx="3240360" cy="3528392"/>
            <a:chOff x="5508104" y="2420888"/>
            <a:chExt cx="3240360" cy="3528392"/>
          </a:xfrm>
        </p:grpSpPr>
        <p:pic>
          <p:nvPicPr>
            <p:cNvPr id="9" name="Picture 8" descr="https://www.england.nhs.uk/wp-content/uploads/2017/04/change-model-2017.jpg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2420888"/>
              <a:ext cx="2952328" cy="35283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Oval 3"/>
            <p:cNvSpPr/>
            <p:nvPr/>
          </p:nvSpPr>
          <p:spPr>
            <a:xfrm>
              <a:off x="5508104" y="3284984"/>
              <a:ext cx="1515226" cy="1512168"/>
            </a:xfrm>
            <a:prstGeom prst="ellipse">
              <a:avLst/>
            </a:prstGeom>
            <a:noFill/>
            <a:ln w="412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448056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400" y="6270419"/>
            <a:ext cx="1900800" cy="37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07944"/>
            <a:ext cx="3384376" cy="4976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596121" y="6154487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altLang="en-US" sz="1100" b="1" dirty="0">
                <a:latin typeface="Arial" charset="0"/>
              </a:rPr>
              <a:t>Bertram L. </a:t>
            </a:r>
            <a:r>
              <a:rPr lang="en-GB" altLang="en-US" sz="1100" b="1" dirty="0" err="1">
                <a:latin typeface="Arial" charset="0"/>
              </a:rPr>
              <a:t>Kasiske</a:t>
            </a:r>
            <a:r>
              <a:rPr lang="en-GB" altLang="en-US" sz="1100" b="1" dirty="0">
                <a:latin typeface="Arial" charset="0"/>
              </a:rPr>
              <a:t> et al. JASN 2002;13:1358-1364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3175"/>
            <a:ext cx="4930560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altLang="en-US" sz="900">
                <a:latin typeface="Arial" charset="0"/>
              </a:rPr>
              <a:t>©2002 by American Society of Nephrology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556313" cy="928682"/>
          </a:xfrm>
        </p:spPr>
        <p:txBody>
          <a:bodyPr/>
          <a:lstStyle/>
          <a:p>
            <a:r>
              <a:rPr lang="en-GB" dirty="0" smtClean="0"/>
              <a:t>Why does pre-emptive listing matter?</a:t>
            </a:r>
            <a:endParaRPr lang="en-GB" dirty="0"/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 rot="10800000" flipV="1">
            <a:off x="6495278" y="2852936"/>
            <a:ext cx="2086320" cy="1751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GB" altLang="en-US" sz="1500" b="1" dirty="0" smtClean="0">
                <a:latin typeface="Arial" charset="0"/>
              </a:rPr>
              <a:t>Relationship </a:t>
            </a:r>
            <a:r>
              <a:rPr lang="en-GB" altLang="en-US" sz="1500" b="1" dirty="0">
                <a:latin typeface="Arial" charset="0"/>
              </a:rPr>
              <a:t>between </a:t>
            </a:r>
            <a:r>
              <a:rPr lang="en-GB" altLang="en-US" sz="1500" b="1" dirty="0" smtClean="0">
                <a:latin typeface="Arial" charset="0"/>
              </a:rPr>
              <a:t>pre-emptive </a:t>
            </a:r>
            <a:r>
              <a:rPr lang="en-GB" altLang="en-US" sz="1500" b="1" dirty="0">
                <a:latin typeface="Arial" charset="0"/>
              </a:rPr>
              <a:t>transplantation and outcomes among recipients of </a:t>
            </a:r>
            <a:r>
              <a:rPr lang="en-GB" altLang="en-US" sz="1500" b="1" dirty="0" smtClean="0">
                <a:latin typeface="Arial" charset="0"/>
              </a:rPr>
              <a:t>deceased  </a:t>
            </a:r>
            <a:r>
              <a:rPr lang="en-GB" altLang="en-US" sz="1500" b="1" dirty="0">
                <a:latin typeface="Arial" charset="0"/>
              </a:rPr>
              <a:t>donor kidney transplants. </a:t>
            </a:r>
          </a:p>
        </p:txBody>
      </p:sp>
    </p:spTree>
    <p:extLst>
      <p:ext uri="{BB962C8B-B14F-4D97-AF65-F5344CB8AC3E}">
        <p14:creationId xmlns:p14="http://schemas.microsoft.com/office/powerpoint/2010/main" val="39427509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737031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Nephrology Dialysis Transplantation</a:t>
            </a:r>
            <a:r>
              <a:rPr lang="en-GB" dirty="0"/>
              <a:t>, Volume 31, Issue 5, 1 May 2016, Pages 691–697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332656"/>
            <a:ext cx="6912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b="1" dirty="0"/>
              <a:t>Does pre-emptive transplantation versus post start of dialysis transplantation with a kidney from a living donor improve outcomes after transplantation? </a:t>
            </a:r>
            <a:r>
              <a:rPr lang="en-GB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 systematic literature review</a:t>
            </a:r>
            <a:r>
              <a:rPr lang="en-GB" b="1" dirty="0"/>
              <a:t> and position statement by the Descartes Working Group and ERBP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269357"/>
              </p:ext>
            </p:extLst>
          </p:nvPr>
        </p:nvGraphicFramePr>
        <p:xfrm>
          <a:off x="611560" y="2060848"/>
          <a:ext cx="7776864" cy="2835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2304256"/>
                <a:gridCol w="1368152"/>
                <a:gridCol w="1656184"/>
              </a:tblGrid>
              <a:tr h="60995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Pre-emptive better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Same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Not</a:t>
                      </a:r>
                      <a:r>
                        <a:rPr lang="en-GB" baseline="0" dirty="0" smtClean="0"/>
                        <a:t> clear</a:t>
                      </a:r>
                      <a:endParaRPr lang="en-GB" dirty="0"/>
                    </a:p>
                  </a:txBody>
                  <a:tcPr/>
                </a:tc>
              </a:tr>
              <a:tr h="609956">
                <a:tc>
                  <a:txBody>
                    <a:bodyPr/>
                    <a:lstStyle/>
                    <a:p>
                      <a:r>
                        <a:rPr lang="en-GB" dirty="0" smtClean="0"/>
                        <a:t>Patient survival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47%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21%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31%</a:t>
                      </a:r>
                      <a:endParaRPr lang="en-GB" dirty="0"/>
                    </a:p>
                  </a:txBody>
                  <a:tcPr/>
                </a:tc>
              </a:tr>
              <a:tr h="353387">
                <a:tc>
                  <a:txBody>
                    <a:bodyPr/>
                    <a:lstStyle/>
                    <a:p>
                      <a:r>
                        <a:rPr lang="en-GB" dirty="0" smtClean="0"/>
                        <a:t>Graft Survival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56%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34%</a:t>
                      </a:r>
                      <a:endParaRPr lang="en-GB" dirty="0"/>
                    </a:p>
                  </a:txBody>
                  <a:tcPr/>
                </a:tc>
              </a:tr>
              <a:tr h="609956">
                <a:tc>
                  <a:txBody>
                    <a:bodyPr/>
                    <a:lstStyle/>
                    <a:p>
                      <a:r>
                        <a:rPr lang="en-GB" dirty="0" smtClean="0"/>
                        <a:t>Acute Rejection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77%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8%</a:t>
                      </a:r>
                      <a:endParaRPr lang="en-GB" dirty="0"/>
                    </a:p>
                  </a:txBody>
                  <a:tcPr/>
                </a:tc>
              </a:tr>
              <a:tr h="609956">
                <a:tc>
                  <a:txBody>
                    <a:bodyPr/>
                    <a:lstStyle/>
                    <a:p>
                      <a:r>
                        <a:rPr lang="en-GB" dirty="0" smtClean="0"/>
                        <a:t>Delayed Graft Function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2-3.37%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4-9.7%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11660" y="5085184"/>
            <a:ext cx="648072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Within 1 year of dialysis probably makes little difference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579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Improving pre-emptive listing is not about: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Transplanting people earlier than is good for them</a:t>
            </a:r>
          </a:p>
          <a:p>
            <a:r>
              <a:rPr lang="en-GB" dirty="0" smtClean="0"/>
              <a:t>Changing listing criteria</a:t>
            </a:r>
          </a:p>
          <a:p>
            <a:r>
              <a:rPr lang="en-GB" dirty="0" smtClean="0"/>
              <a:t>Favouring the care of pre-emptive patients over those on dialysis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609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lot of survdbd by 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6" y="1666874"/>
            <a:ext cx="4512962" cy="504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221574" y="3893545"/>
            <a:ext cx="3438532" cy="0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60106" y="3893545"/>
            <a:ext cx="0" cy="2197693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162425" y="3893545"/>
            <a:ext cx="0" cy="2197693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100338" y="3085753"/>
            <a:ext cx="3162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>
                <a:solidFill>
                  <a:srgbClr val="0066CC"/>
                </a:solidFill>
              </a:rPr>
              <a:t>Median survival estimates:</a:t>
            </a:r>
            <a:br>
              <a:rPr lang="en-GB" altLang="en-US" dirty="0">
                <a:solidFill>
                  <a:srgbClr val="0066CC"/>
                </a:solidFill>
              </a:rPr>
            </a:br>
            <a:r>
              <a:rPr lang="en-GB" altLang="en-US" dirty="0">
                <a:solidFill>
                  <a:srgbClr val="0066CC"/>
                </a:solidFill>
              </a:rPr>
              <a:t>Living donor </a:t>
            </a:r>
            <a:r>
              <a:rPr lang="en-GB" altLang="en-US" dirty="0" smtClean="0">
                <a:solidFill>
                  <a:srgbClr val="0066CC"/>
                </a:solidFill>
              </a:rPr>
              <a:t>	~ 27 years</a:t>
            </a:r>
          </a:p>
          <a:p>
            <a:r>
              <a:rPr lang="en-GB" dirty="0" smtClean="0">
                <a:solidFill>
                  <a:srgbClr val="0066CC"/>
                </a:solidFill>
              </a:rPr>
              <a:t>DBD donor 	~ 23 years</a:t>
            </a:r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does Living Donor Kidney Transplantation matter?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355976" y="2060848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altLang="en-US" sz="1600" b="1" dirty="0">
                <a:solidFill>
                  <a:srgbClr val="0066CC"/>
                </a:solidFill>
              </a:rPr>
              <a:t>Graft survival estimates following kidney transplant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altLang="en-US" sz="1600" b="1" dirty="0">
                <a:solidFill>
                  <a:srgbClr val="0066CC"/>
                </a:solidFill>
              </a:rPr>
              <a:t>Period analysis, 01Apr12 – 31Mar16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96076" y="4453999"/>
            <a:ext cx="2570823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dirty="0" smtClean="0"/>
              <a:t>Increased numbers of transplants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6173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83" y="1335098"/>
            <a:ext cx="6772638" cy="5078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Variability, Variability, Variability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94531" y="3730006"/>
            <a:ext cx="183544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Best Renal Unit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804249" y="4570785"/>
            <a:ext cx="1152128" cy="2154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800" dirty="0"/>
              <a:t>?</a:t>
            </a:r>
            <a:r>
              <a:rPr lang="en-GB" sz="800" dirty="0" smtClean="0"/>
              <a:t>Worst Renal Unit?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55426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3940</TotalTime>
  <Words>1635</Words>
  <Application>Microsoft Office PowerPoint</Application>
  <PresentationFormat>On-screen Show (4:3)</PresentationFormat>
  <Paragraphs>259</Paragraphs>
  <Slides>33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Advantage</vt:lpstr>
      <vt:lpstr>UKKW 2018 Pop up session </vt:lpstr>
      <vt:lpstr>Structure of session</vt:lpstr>
      <vt:lpstr>Aims</vt:lpstr>
      <vt:lpstr>Why do pre-emptive kidney transplant listing and Living Donor Kidney Transplantation (LDKT)  matter?</vt:lpstr>
      <vt:lpstr>Why does pre-emptive listing matter?</vt:lpstr>
      <vt:lpstr>PowerPoint Presentation</vt:lpstr>
      <vt:lpstr>Improving pre-emptive listing is not about:</vt:lpstr>
      <vt:lpstr>Why does Living Donor Kidney Transplantation matter?</vt:lpstr>
      <vt:lpstr>Variability, Variability, Variability</vt:lpstr>
      <vt:lpstr>PowerPoint Presentation</vt:lpstr>
      <vt:lpstr>PowerPoint Presentation</vt:lpstr>
      <vt:lpstr>What we know ATTOM: Patient factors associated with pre-emptive listing</vt:lpstr>
      <vt:lpstr>ATTOM: Factors associated with LDKT</vt:lpstr>
      <vt:lpstr>Why does it matter to us?</vt:lpstr>
      <vt:lpstr>Why does it matter to us?</vt:lpstr>
      <vt:lpstr>Breakout session 1</vt:lpstr>
      <vt:lpstr>Breakout session 1</vt:lpstr>
      <vt:lpstr>ATTOM: Centre factors associated with transplant listing</vt:lpstr>
      <vt:lpstr>Barriers to LKDT </vt:lpstr>
      <vt:lpstr>Transplant First in the West Midlands</vt:lpstr>
      <vt:lpstr>What did we do?</vt:lpstr>
      <vt:lpstr>PowerPoint Presentation</vt:lpstr>
      <vt:lpstr>Transplant First and KQUIP</vt:lpstr>
      <vt:lpstr>Data : Enhanced Dashboard RCA (It’s taken ages so I am telling you about it whether you like it or not!)</vt:lpstr>
      <vt:lpstr>Data: Transplant listing RCA</vt:lpstr>
      <vt:lpstr>In development</vt:lpstr>
      <vt:lpstr>Lessons learnt from data</vt:lpstr>
      <vt:lpstr>ATTOM: Patient factors associated with pre-emptive listing</vt:lpstr>
      <vt:lpstr>ATTOM: Centre factors associated with transplant listing</vt:lpstr>
      <vt:lpstr>Breakout session 2</vt:lpstr>
      <vt:lpstr>Changes, ideas and learning from Transplant First project (see handout) </vt:lpstr>
      <vt:lpstr>Go forth and multiply!</vt:lpstr>
      <vt:lpstr>Transplant First: Thanks to everyone working to improve access to transplantation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Transplant first: Addressing inequality of access to renal transplantation across the West Midlands</dc:title>
  <dc:creator>Tomlinson, Kerry (RJE) UHNM</dc:creator>
  <cp:lastModifiedBy>Tomlinson, Kerry (RJE) UHNM</cp:lastModifiedBy>
  <cp:revision>90</cp:revision>
  <dcterms:created xsi:type="dcterms:W3CDTF">2017-09-11T14:29:26Z</dcterms:created>
  <dcterms:modified xsi:type="dcterms:W3CDTF">2018-07-05T09:39:44Z</dcterms:modified>
</cp:coreProperties>
</file>