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  <p:sldMasterId id="2147483806" r:id="rId5"/>
    <p:sldMasterId id="2147483833" r:id="rId6"/>
    <p:sldMasterId id="2147483849" r:id="rId7"/>
    <p:sldMasterId id="2147483864" r:id="rId8"/>
    <p:sldMasterId id="2147483916" r:id="rId9"/>
    <p:sldMasterId id="2147483932" r:id="rId10"/>
    <p:sldMasterId id="2147483947" r:id="rId11"/>
    <p:sldMasterId id="2147483959" r:id="rId12"/>
    <p:sldMasterId id="2147483971" r:id="rId13"/>
    <p:sldMasterId id="2147483987" r:id="rId14"/>
    <p:sldMasterId id="2147484003" r:id="rId15"/>
    <p:sldMasterId id="2147484015" r:id="rId16"/>
    <p:sldMasterId id="2147484027" r:id="rId17"/>
    <p:sldMasterId id="2147484033" r:id="rId18"/>
  </p:sldMasterIdLst>
  <p:notesMasterIdLst>
    <p:notesMasterId r:id="rId69"/>
  </p:notesMasterIdLst>
  <p:sldIdLst>
    <p:sldId id="435" r:id="rId19"/>
    <p:sldId id="548" r:id="rId20"/>
    <p:sldId id="549" r:id="rId21"/>
    <p:sldId id="550" r:id="rId22"/>
    <p:sldId id="551" r:id="rId23"/>
    <p:sldId id="552" r:id="rId24"/>
    <p:sldId id="553" r:id="rId25"/>
    <p:sldId id="554" r:id="rId26"/>
    <p:sldId id="555" r:id="rId27"/>
    <p:sldId id="577" r:id="rId28"/>
    <p:sldId id="556" r:id="rId29"/>
    <p:sldId id="557" r:id="rId30"/>
    <p:sldId id="558" r:id="rId31"/>
    <p:sldId id="559" r:id="rId32"/>
    <p:sldId id="560" r:id="rId33"/>
    <p:sldId id="561" r:id="rId34"/>
    <p:sldId id="562" r:id="rId35"/>
    <p:sldId id="563" r:id="rId36"/>
    <p:sldId id="564" r:id="rId37"/>
    <p:sldId id="565" r:id="rId38"/>
    <p:sldId id="566" r:id="rId39"/>
    <p:sldId id="567" r:id="rId40"/>
    <p:sldId id="568" r:id="rId41"/>
    <p:sldId id="569" r:id="rId42"/>
    <p:sldId id="570" r:id="rId43"/>
    <p:sldId id="571" r:id="rId44"/>
    <p:sldId id="572" r:id="rId45"/>
    <p:sldId id="573" r:id="rId46"/>
    <p:sldId id="574" r:id="rId47"/>
    <p:sldId id="575" r:id="rId48"/>
    <p:sldId id="576" r:id="rId49"/>
    <p:sldId id="532" r:id="rId50"/>
    <p:sldId id="533" r:id="rId51"/>
    <p:sldId id="534" r:id="rId52"/>
    <p:sldId id="535" r:id="rId53"/>
    <p:sldId id="536" r:id="rId54"/>
    <p:sldId id="537" r:id="rId55"/>
    <p:sldId id="538" r:id="rId56"/>
    <p:sldId id="539" r:id="rId57"/>
    <p:sldId id="527" r:id="rId58"/>
    <p:sldId id="530" r:id="rId59"/>
    <p:sldId id="528" r:id="rId60"/>
    <p:sldId id="547" r:id="rId61"/>
    <p:sldId id="540" r:id="rId62"/>
    <p:sldId id="541" r:id="rId63"/>
    <p:sldId id="542" r:id="rId64"/>
    <p:sldId id="543" r:id="rId65"/>
    <p:sldId id="544" r:id="rId66"/>
    <p:sldId id="545" r:id="rId67"/>
    <p:sldId id="546" r:id="rId68"/>
  </p:sldIdLst>
  <p:sldSz cx="9144000" cy="5143500" type="screen16x9"/>
  <p:notesSz cx="6808788" cy="9940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1pPr>
    <a:lvl2pPr marL="456842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2pPr>
    <a:lvl3pPr marL="913725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3pPr>
    <a:lvl4pPr marL="137058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4pPr>
    <a:lvl5pPr marL="1827449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5pPr>
    <a:lvl6pPr marL="2284290" algn="l" defTabSz="456842" rtl="0" eaLnBrk="1" latinLnBrk="0" hangingPunct="1"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6pPr>
    <a:lvl7pPr marL="2741132" algn="l" defTabSz="456842" rtl="0" eaLnBrk="1" latinLnBrk="0" hangingPunct="1"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7pPr>
    <a:lvl8pPr marL="3198000" algn="l" defTabSz="456842" rtl="0" eaLnBrk="1" latinLnBrk="0" hangingPunct="1"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8pPr>
    <a:lvl9pPr marL="3654856" algn="l" defTabSz="456842" rtl="0" eaLnBrk="1" latinLnBrk="0" hangingPunct="1"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C.Pearce" initials="DC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2539" autoAdjust="0"/>
  </p:normalViewPr>
  <p:slideViewPr>
    <p:cSldViewPr>
      <p:cViewPr>
        <p:scale>
          <a:sx n="90" d="100"/>
          <a:sy n="90" d="100"/>
        </p:scale>
        <p:origin x="816" y="96"/>
      </p:cViewPr>
      <p:guideLst>
        <p:guide orient="horz" pos="162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76"/>
    </p:cViewPr>
  </p:sorterViewPr>
  <p:notesViewPr>
    <p:cSldViewPr>
      <p:cViewPr varScale="1">
        <p:scale>
          <a:sx n="67" d="100"/>
          <a:sy n="67" d="100"/>
        </p:scale>
        <p:origin x="-3120" y="-86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" Type="http://schemas.openxmlformats.org/officeDocument/2006/relationships/slideMaster" Target="slideMasters/slideMaster4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3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149F5A-CB2E-40C0-BAEA-D7A2D379DEB5}" type="doc">
      <dgm:prSet loTypeId="urn:microsoft.com/office/officeart/2005/8/layout/targe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31B21A-B5FF-4096-9EAB-A72CD41D91BB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GB" sz="3700" dirty="0" smtClean="0"/>
            <a:t>Leadership </a:t>
          </a:r>
          <a:r>
            <a:rPr lang="en-GB" sz="2400" dirty="0" smtClean="0"/>
            <a:t>MAGIC Regional Network</a:t>
          </a:r>
          <a:endParaRPr lang="en-GB" sz="3700" dirty="0"/>
        </a:p>
      </dgm:t>
    </dgm:pt>
    <dgm:pt modelId="{74560373-E646-4407-8C91-E3A0D9E5CB8F}" type="parTrans" cxnId="{87149F9F-75D6-4938-AECA-9A368171B248}">
      <dgm:prSet/>
      <dgm:spPr/>
      <dgm:t>
        <a:bodyPr/>
        <a:lstStyle/>
        <a:p>
          <a:endParaRPr lang="en-GB"/>
        </a:p>
      </dgm:t>
    </dgm:pt>
    <dgm:pt modelId="{900EF5B0-1C85-4A11-9340-1C488CA3B807}" type="sibTrans" cxnId="{87149F9F-75D6-4938-AECA-9A368171B248}">
      <dgm:prSet/>
      <dgm:spPr/>
      <dgm:t>
        <a:bodyPr/>
        <a:lstStyle/>
        <a:p>
          <a:endParaRPr lang="en-GB"/>
        </a:p>
      </dgm:t>
    </dgm:pt>
    <dgm:pt modelId="{A94B32E5-CBDE-4AED-8DB7-671FE2672E27}">
      <dgm:prSet phldrT="[Text]" custT="1"/>
      <dgm:spPr/>
      <dgm:t>
        <a:bodyPr/>
        <a:lstStyle/>
        <a:p>
          <a:r>
            <a:rPr lang="en-GB" sz="1600" b="1" dirty="0" smtClean="0"/>
            <a:t>Needling Champion</a:t>
          </a:r>
        </a:p>
        <a:p>
          <a:r>
            <a:rPr lang="en-GB" sz="1200" dirty="0" smtClean="0"/>
            <a:t>Haemodialysis Nurse</a:t>
          </a:r>
          <a:endParaRPr lang="en-GB" sz="1200" dirty="0"/>
        </a:p>
      </dgm:t>
    </dgm:pt>
    <dgm:pt modelId="{6EAF5FEA-50A0-4F85-B6CB-147E267164FB}" type="parTrans" cxnId="{0C2F278C-5860-4170-AD58-F896340E2741}">
      <dgm:prSet/>
      <dgm:spPr/>
      <dgm:t>
        <a:bodyPr/>
        <a:lstStyle/>
        <a:p>
          <a:endParaRPr lang="en-GB"/>
        </a:p>
      </dgm:t>
    </dgm:pt>
    <dgm:pt modelId="{EBC71985-2E9F-42CF-A93A-AFA883E16534}" type="sibTrans" cxnId="{0C2F278C-5860-4170-AD58-F896340E2741}">
      <dgm:prSet/>
      <dgm:spPr/>
      <dgm:t>
        <a:bodyPr/>
        <a:lstStyle/>
        <a:p>
          <a:endParaRPr lang="en-GB"/>
        </a:p>
      </dgm:t>
    </dgm:pt>
    <dgm:pt modelId="{9BCD64B2-BF14-471E-8026-351CAA45649C}">
      <dgm:prSet phldrT="[Text]" custT="1"/>
      <dgm:spPr/>
      <dgm:t>
        <a:bodyPr/>
        <a:lstStyle/>
        <a:p>
          <a:r>
            <a:rPr lang="en-GB" sz="1600" b="1" dirty="0" smtClean="0"/>
            <a:t>VA Appraisal Lead</a:t>
          </a:r>
        </a:p>
        <a:p>
          <a:r>
            <a:rPr lang="en-GB" sz="1200" dirty="0" smtClean="0"/>
            <a:t>Nephrologist / Surgeon</a:t>
          </a:r>
          <a:endParaRPr lang="en-GB" sz="1200" dirty="0"/>
        </a:p>
      </dgm:t>
    </dgm:pt>
    <dgm:pt modelId="{07D4F5AC-79BF-46B7-A435-7C110B1C1052}" type="parTrans" cxnId="{55763E68-9FEE-4BBB-9348-0F9308D46579}">
      <dgm:prSet/>
      <dgm:spPr/>
      <dgm:t>
        <a:bodyPr/>
        <a:lstStyle/>
        <a:p>
          <a:endParaRPr lang="en-GB"/>
        </a:p>
      </dgm:t>
    </dgm:pt>
    <dgm:pt modelId="{0FF9EC85-4A4E-4D55-9D89-722F96B6471E}" type="sibTrans" cxnId="{55763E68-9FEE-4BBB-9348-0F9308D46579}">
      <dgm:prSet/>
      <dgm:spPr/>
      <dgm:t>
        <a:bodyPr/>
        <a:lstStyle/>
        <a:p>
          <a:endParaRPr lang="en-GB"/>
        </a:p>
      </dgm:t>
    </dgm:pt>
    <dgm:pt modelId="{7A2FCD2C-0B1D-48A1-9F95-71AEA7DD4CE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dirty="0" smtClean="0"/>
            <a:t>Measurement</a:t>
          </a:r>
          <a:endParaRPr lang="en-GB" dirty="0"/>
        </a:p>
      </dgm:t>
    </dgm:pt>
    <dgm:pt modelId="{2E8EF6C8-14C9-46B4-9B5F-8D9C9A2A45A4}" type="parTrans" cxnId="{B367FA2C-DDEF-40F3-BA12-900B9B13F7F0}">
      <dgm:prSet/>
      <dgm:spPr/>
      <dgm:t>
        <a:bodyPr/>
        <a:lstStyle/>
        <a:p>
          <a:endParaRPr lang="en-GB"/>
        </a:p>
      </dgm:t>
    </dgm:pt>
    <dgm:pt modelId="{88383F2D-0D20-4480-A0B9-8C5BB835F569}" type="sibTrans" cxnId="{B367FA2C-DDEF-40F3-BA12-900B9B13F7F0}">
      <dgm:prSet/>
      <dgm:spPr/>
      <dgm:t>
        <a:bodyPr/>
        <a:lstStyle/>
        <a:p>
          <a:endParaRPr lang="en-GB"/>
        </a:p>
      </dgm:t>
    </dgm:pt>
    <dgm:pt modelId="{16C331C2-B5C6-4FC0-B563-2B087136A9F3}">
      <dgm:prSet phldrT="[Text]"/>
      <dgm:spPr/>
      <dgm:t>
        <a:bodyPr/>
        <a:lstStyle/>
        <a:p>
          <a:r>
            <a:rPr lang="en-GB" dirty="0" smtClean="0"/>
            <a:t>Monthly clinical outcomes</a:t>
          </a:r>
        </a:p>
        <a:p>
          <a:r>
            <a:rPr lang="en-GB" dirty="0" smtClean="0"/>
            <a:t>Run Charts </a:t>
          </a:r>
          <a:endParaRPr lang="en-GB" dirty="0"/>
        </a:p>
      </dgm:t>
    </dgm:pt>
    <dgm:pt modelId="{35C9031D-B386-4ABA-BDF1-461C1A49859C}" type="parTrans" cxnId="{AFE4A469-9BA8-436F-A415-EEE318FD3F74}">
      <dgm:prSet/>
      <dgm:spPr/>
      <dgm:t>
        <a:bodyPr/>
        <a:lstStyle/>
        <a:p>
          <a:endParaRPr lang="en-GB"/>
        </a:p>
      </dgm:t>
    </dgm:pt>
    <dgm:pt modelId="{65776C11-D420-41B0-956E-1FCD3F0F6E28}" type="sibTrans" cxnId="{AFE4A469-9BA8-436F-A415-EEE318FD3F74}">
      <dgm:prSet/>
      <dgm:spPr/>
      <dgm:t>
        <a:bodyPr/>
        <a:lstStyle/>
        <a:p>
          <a:endParaRPr lang="en-GB"/>
        </a:p>
      </dgm:t>
    </dgm:pt>
    <dgm:pt modelId="{3DFB394D-710A-4AFE-A0EB-81A3242D0218}">
      <dgm:prSet phldrT="[Text]"/>
      <dgm:spPr/>
      <dgm:t>
        <a:bodyPr/>
        <a:lstStyle/>
        <a:p>
          <a:r>
            <a:rPr lang="en-GB" dirty="0" smtClean="0"/>
            <a:t>Evaluate MAGIC</a:t>
          </a:r>
          <a:endParaRPr lang="en-GB" dirty="0"/>
        </a:p>
      </dgm:t>
    </dgm:pt>
    <dgm:pt modelId="{DA61EB99-52B4-4DDF-BE4E-87EF71DF8716}" type="parTrans" cxnId="{B56DBCB5-9351-4F92-AF80-969860D36A8D}">
      <dgm:prSet/>
      <dgm:spPr/>
      <dgm:t>
        <a:bodyPr/>
        <a:lstStyle/>
        <a:p>
          <a:endParaRPr lang="en-GB"/>
        </a:p>
      </dgm:t>
    </dgm:pt>
    <dgm:pt modelId="{0A3980F0-3CDB-48D3-B42D-1B27C1D3DDDB}" type="sibTrans" cxnId="{B56DBCB5-9351-4F92-AF80-969860D36A8D}">
      <dgm:prSet/>
      <dgm:spPr/>
      <dgm:t>
        <a:bodyPr/>
        <a:lstStyle/>
        <a:p>
          <a:endParaRPr lang="en-GB"/>
        </a:p>
      </dgm:t>
    </dgm:pt>
    <dgm:pt modelId="{FC9F882B-5C3B-49AF-9209-1CCE7316084C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 smtClean="0"/>
            <a:t>Materials</a:t>
          </a:r>
          <a:endParaRPr lang="en-GB" dirty="0"/>
        </a:p>
      </dgm:t>
    </dgm:pt>
    <dgm:pt modelId="{51A8A2F2-7AC2-4E71-8FDE-341979A9C85E}" type="parTrans" cxnId="{712F0576-84E0-4CF0-8F8D-AE8FE36A6A8C}">
      <dgm:prSet/>
      <dgm:spPr/>
      <dgm:t>
        <a:bodyPr/>
        <a:lstStyle/>
        <a:p>
          <a:endParaRPr lang="en-GB"/>
        </a:p>
      </dgm:t>
    </dgm:pt>
    <dgm:pt modelId="{34375775-3186-4DB4-85C5-5DE11DEDD581}" type="sibTrans" cxnId="{712F0576-84E0-4CF0-8F8D-AE8FE36A6A8C}">
      <dgm:prSet/>
      <dgm:spPr/>
      <dgm:t>
        <a:bodyPr/>
        <a:lstStyle/>
        <a:p>
          <a:endParaRPr lang="en-GB"/>
        </a:p>
      </dgm:t>
    </dgm:pt>
    <dgm:pt modelId="{1F6AE704-45A5-4B30-8ECB-0A300703F4F4}">
      <dgm:prSet phldrT="[Text]"/>
      <dgm:spPr/>
      <dgm:t>
        <a:bodyPr/>
        <a:lstStyle/>
        <a:p>
          <a:r>
            <a:rPr lang="en-GB" dirty="0" err="1" smtClean="0"/>
            <a:t>Slidesets</a:t>
          </a:r>
          <a:r>
            <a:rPr lang="en-GB" dirty="0" smtClean="0"/>
            <a:t> + lesson plans</a:t>
          </a:r>
        </a:p>
        <a:p>
          <a:r>
            <a:rPr lang="en-GB" dirty="0" smtClean="0"/>
            <a:t>ELearning</a:t>
          </a:r>
        </a:p>
        <a:p>
          <a:r>
            <a:rPr lang="en-GB" dirty="0" smtClean="0"/>
            <a:t>Competency document</a:t>
          </a:r>
          <a:endParaRPr lang="en-GB" dirty="0"/>
        </a:p>
      </dgm:t>
    </dgm:pt>
    <dgm:pt modelId="{1F8F3D98-60B2-492F-A509-F72771851BCC}" type="parTrans" cxnId="{504471F7-E87B-4B79-9AAD-D84091D35B1A}">
      <dgm:prSet/>
      <dgm:spPr/>
      <dgm:t>
        <a:bodyPr/>
        <a:lstStyle/>
        <a:p>
          <a:endParaRPr lang="en-GB"/>
        </a:p>
      </dgm:t>
    </dgm:pt>
    <dgm:pt modelId="{4BE22229-D2CE-481C-ACCE-2D6A42809BEB}" type="sibTrans" cxnId="{504471F7-E87B-4B79-9AAD-D84091D35B1A}">
      <dgm:prSet/>
      <dgm:spPr/>
      <dgm:t>
        <a:bodyPr/>
        <a:lstStyle/>
        <a:p>
          <a:endParaRPr lang="en-GB"/>
        </a:p>
      </dgm:t>
    </dgm:pt>
    <dgm:pt modelId="{D1809412-ADF8-490D-99F0-A5120447E2BD}">
      <dgm:prSet phldrT="[Text]"/>
      <dgm:spPr/>
      <dgm:t>
        <a:bodyPr/>
        <a:lstStyle/>
        <a:p>
          <a:r>
            <a:rPr lang="en-GB" dirty="0" smtClean="0"/>
            <a:t>Awareness materials for patients</a:t>
          </a:r>
          <a:endParaRPr lang="en-GB" dirty="0"/>
        </a:p>
      </dgm:t>
    </dgm:pt>
    <dgm:pt modelId="{3AE5F2EA-37E8-4807-8EF9-42294B69E747}" type="parTrans" cxnId="{AA4C3F0B-B6D0-44C3-912E-9F9100119015}">
      <dgm:prSet/>
      <dgm:spPr/>
      <dgm:t>
        <a:bodyPr/>
        <a:lstStyle/>
        <a:p>
          <a:endParaRPr lang="en-GB"/>
        </a:p>
      </dgm:t>
    </dgm:pt>
    <dgm:pt modelId="{C439B96C-3AD1-44DB-B480-F55C449A88F9}" type="sibTrans" cxnId="{AA4C3F0B-B6D0-44C3-912E-9F9100119015}">
      <dgm:prSet/>
      <dgm:spPr/>
      <dgm:t>
        <a:bodyPr/>
        <a:lstStyle/>
        <a:p>
          <a:endParaRPr lang="en-GB"/>
        </a:p>
      </dgm:t>
    </dgm:pt>
    <dgm:pt modelId="{575D1F6A-A9DA-4619-A74C-492970FD53FC}">
      <dgm:prSet/>
      <dgm:spPr/>
      <dgm:t>
        <a:bodyPr/>
        <a:lstStyle/>
        <a:p>
          <a:r>
            <a:rPr lang="en-GB" dirty="0" smtClean="0"/>
            <a:t>VA Scorecard Appraisal</a:t>
          </a:r>
        </a:p>
        <a:p>
          <a:r>
            <a:rPr lang="en-GB" dirty="0" smtClean="0"/>
            <a:t>with PDSA cycles</a:t>
          </a:r>
          <a:endParaRPr lang="en-GB" dirty="0"/>
        </a:p>
      </dgm:t>
    </dgm:pt>
    <dgm:pt modelId="{F8E19D73-536C-4F6D-BBB2-E92073356F92}" type="parTrans" cxnId="{BE9F0EA3-CA6B-424B-811D-D692F32505E8}">
      <dgm:prSet/>
      <dgm:spPr/>
      <dgm:t>
        <a:bodyPr/>
        <a:lstStyle/>
        <a:p>
          <a:endParaRPr lang="en-GB"/>
        </a:p>
      </dgm:t>
    </dgm:pt>
    <dgm:pt modelId="{15082BE0-0438-4F54-AB0A-25A5A34A6A16}" type="sibTrans" cxnId="{BE9F0EA3-CA6B-424B-811D-D692F32505E8}">
      <dgm:prSet/>
      <dgm:spPr/>
      <dgm:t>
        <a:bodyPr/>
        <a:lstStyle/>
        <a:p>
          <a:endParaRPr lang="en-GB"/>
        </a:p>
      </dgm:t>
    </dgm:pt>
    <dgm:pt modelId="{6084D206-FB57-4473-B0E2-5B41A8CDB80A}" type="pres">
      <dgm:prSet presAssocID="{5A149F5A-CB2E-40C0-BAEA-D7A2D379DEB5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4EBB4FBE-3715-4363-A6E6-449F4CEB1D83}" type="pres">
      <dgm:prSet presAssocID="{5A149F5A-CB2E-40C0-BAEA-D7A2D379DEB5}" presName="outerBox" presStyleCnt="0"/>
      <dgm:spPr/>
    </dgm:pt>
    <dgm:pt modelId="{10E769CC-A185-4306-B51F-54C4293DF302}" type="pres">
      <dgm:prSet presAssocID="{5A149F5A-CB2E-40C0-BAEA-D7A2D379DEB5}" presName="outerBoxParent" presStyleLbl="node1" presStyleIdx="0" presStyleCnt="3"/>
      <dgm:spPr/>
      <dgm:t>
        <a:bodyPr/>
        <a:lstStyle/>
        <a:p>
          <a:endParaRPr lang="en-GB"/>
        </a:p>
      </dgm:t>
    </dgm:pt>
    <dgm:pt modelId="{B5FAF640-E88B-445E-99AF-C1B2C3F4F6F7}" type="pres">
      <dgm:prSet presAssocID="{5A149F5A-CB2E-40C0-BAEA-D7A2D379DEB5}" presName="outerBoxChildren" presStyleCnt="0"/>
      <dgm:spPr/>
    </dgm:pt>
    <dgm:pt modelId="{DD36E3D8-A3CC-437D-B618-197FB1AAEEC2}" type="pres">
      <dgm:prSet presAssocID="{A94B32E5-CBDE-4AED-8DB7-671FE2672E27}" presName="oChild" presStyleLbl="fgAcc1" presStyleIdx="0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6449411-A7AE-41BF-9266-BA8C0AB3CC49}" type="pres">
      <dgm:prSet presAssocID="{EBC71985-2E9F-42CF-A93A-AFA883E16534}" presName="outerSibTrans" presStyleCnt="0"/>
      <dgm:spPr/>
    </dgm:pt>
    <dgm:pt modelId="{B035AF1B-DA3F-47DB-88E8-A38B485036C8}" type="pres">
      <dgm:prSet presAssocID="{9BCD64B2-BF14-471E-8026-351CAA45649C}" presName="oChild" presStyleLbl="fgAcc1" presStyleIdx="1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3FFA50-E766-4C23-AC76-DC822ED788EB}" type="pres">
      <dgm:prSet presAssocID="{5A149F5A-CB2E-40C0-BAEA-D7A2D379DEB5}" presName="middleBox" presStyleCnt="0"/>
      <dgm:spPr/>
    </dgm:pt>
    <dgm:pt modelId="{156F2851-307B-45DC-87E8-AC4F20407954}" type="pres">
      <dgm:prSet presAssocID="{5A149F5A-CB2E-40C0-BAEA-D7A2D379DEB5}" presName="middleBoxParent" presStyleLbl="node1" presStyleIdx="1" presStyleCnt="3"/>
      <dgm:spPr/>
      <dgm:t>
        <a:bodyPr/>
        <a:lstStyle/>
        <a:p>
          <a:endParaRPr lang="en-GB"/>
        </a:p>
      </dgm:t>
    </dgm:pt>
    <dgm:pt modelId="{FC097CC7-20AE-4DF5-9CC3-BD7DB018D4D9}" type="pres">
      <dgm:prSet presAssocID="{5A149F5A-CB2E-40C0-BAEA-D7A2D379DEB5}" presName="middleBoxChildren" presStyleCnt="0"/>
      <dgm:spPr/>
    </dgm:pt>
    <dgm:pt modelId="{C589B517-C667-4378-ADE7-8620284EA5CE}" type="pres">
      <dgm:prSet presAssocID="{16C331C2-B5C6-4FC0-B563-2B087136A9F3}" presName="mChild" presStyleLbl="fgAcc1" presStyleIdx="2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39A1ADF-2D70-4653-9353-E815DEF142B7}" type="pres">
      <dgm:prSet presAssocID="{65776C11-D420-41B0-956E-1FCD3F0F6E28}" presName="middleSibTrans" presStyleCnt="0"/>
      <dgm:spPr/>
    </dgm:pt>
    <dgm:pt modelId="{1BA23ECA-0C06-4243-B607-CF89E1EA6252}" type="pres">
      <dgm:prSet presAssocID="{3DFB394D-710A-4AFE-A0EB-81A3242D0218}" presName="mChild" presStyleLbl="fgAcc1" presStyleIdx="3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F5429A6-0105-4C3C-8032-025B101866B9}" type="pres">
      <dgm:prSet presAssocID="{5A149F5A-CB2E-40C0-BAEA-D7A2D379DEB5}" presName="centerBox" presStyleCnt="0"/>
      <dgm:spPr/>
    </dgm:pt>
    <dgm:pt modelId="{D9CAB39F-D566-464A-83CC-6BEE9505E173}" type="pres">
      <dgm:prSet presAssocID="{5A149F5A-CB2E-40C0-BAEA-D7A2D379DEB5}" presName="centerBoxParent" presStyleLbl="node1" presStyleIdx="2" presStyleCnt="3"/>
      <dgm:spPr/>
      <dgm:t>
        <a:bodyPr/>
        <a:lstStyle/>
        <a:p>
          <a:endParaRPr lang="en-GB"/>
        </a:p>
      </dgm:t>
    </dgm:pt>
    <dgm:pt modelId="{0498FE0F-B513-4C8D-B38F-3294A8E4B6F5}" type="pres">
      <dgm:prSet presAssocID="{5A149F5A-CB2E-40C0-BAEA-D7A2D379DEB5}" presName="centerBoxChildren" presStyleCnt="0"/>
      <dgm:spPr/>
    </dgm:pt>
    <dgm:pt modelId="{EA1CA12D-6129-43CB-A033-0AFC47E38831}" type="pres">
      <dgm:prSet presAssocID="{1F6AE704-45A5-4B30-8ECB-0A300703F4F4}" presName="cChild" presStyleLbl="fgAcc1" presStyleIdx="4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BE4E99-9357-42FE-A5B7-96A836C7373C}" type="pres">
      <dgm:prSet presAssocID="{4BE22229-D2CE-481C-ACCE-2D6A42809BEB}" presName="centerSibTrans" presStyleCnt="0"/>
      <dgm:spPr/>
    </dgm:pt>
    <dgm:pt modelId="{B4F75D91-4847-4EAD-BCFD-EDAB6C6317A7}" type="pres">
      <dgm:prSet presAssocID="{D1809412-ADF8-490D-99F0-A5120447E2BD}" presName="cChild" presStyleLbl="fgAcc1" presStyleIdx="5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1E7B98-A5C4-44AB-B3A8-F388FCD55262}" type="pres">
      <dgm:prSet presAssocID="{C439B96C-3AD1-44DB-B480-F55C449A88F9}" presName="centerSibTrans" presStyleCnt="0"/>
      <dgm:spPr/>
    </dgm:pt>
    <dgm:pt modelId="{BAA1A07C-4A1D-43CD-8AA2-2F1314ADA458}" type="pres">
      <dgm:prSet presAssocID="{575D1F6A-A9DA-4619-A74C-492970FD53FC}" presName="cChild" presStyleLbl="fgAcc1" presStyleIdx="6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7149F9F-75D6-4938-AECA-9A368171B248}" srcId="{5A149F5A-CB2E-40C0-BAEA-D7A2D379DEB5}" destId="{E331B21A-B5FF-4096-9EAB-A72CD41D91BB}" srcOrd="0" destOrd="0" parTransId="{74560373-E646-4407-8C91-E3A0D9E5CB8F}" sibTransId="{900EF5B0-1C85-4A11-9340-1C488CA3B807}"/>
    <dgm:cxn modelId="{1B00870F-3EA7-48EF-A5A8-76AED2995A88}" type="presOf" srcId="{E331B21A-B5FF-4096-9EAB-A72CD41D91BB}" destId="{10E769CC-A185-4306-B51F-54C4293DF302}" srcOrd="0" destOrd="0" presId="urn:microsoft.com/office/officeart/2005/8/layout/target2"/>
    <dgm:cxn modelId="{4976618A-AAFB-4EB1-AA90-7CC18CC30B3D}" type="presOf" srcId="{1F6AE704-45A5-4B30-8ECB-0A300703F4F4}" destId="{EA1CA12D-6129-43CB-A033-0AFC47E38831}" srcOrd="0" destOrd="0" presId="urn:microsoft.com/office/officeart/2005/8/layout/target2"/>
    <dgm:cxn modelId="{25FE5817-EC5D-41BF-AEB0-C4B68A294589}" type="presOf" srcId="{3DFB394D-710A-4AFE-A0EB-81A3242D0218}" destId="{1BA23ECA-0C06-4243-B607-CF89E1EA6252}" srcOrd="0" destOrd="0" presId="urn:microsoft.com/office/officeart/2005/8/layout/target2"/>
    <dgm:cxn modelId="{A6250FE6-6144-4EDD-8A2E-6BDCBFDC2D62}" type="presOf" srcId="{FC9F882B-5C3B-49AF-9209-1CCE7316084C}" destId="{D9CAB39F-D566-464A-83CC-6BEE9505E173}" srcOrd="0" destOrd="0" presId="urn:microsoft.com/office/officeart/2005/8/layout/target2"/>
    <dgm:cxn modelId="{3903E15C-D97F-4535-8D8C-FA13BB4A6B63}" type="presOf" srcId="{9BCD64B2-BF14-471E-8026-351CAA45649C}" destId="{B035AF1B-DA3F-47DB-88E8-A38B485036C8}" srcOrd="0" destOrd="0" presId="urn:microsoft.com/office/officeart/2005/8/layout/target2"/>
    <dgm:cxn modelId="{AFE4A469-9BA8-436F-A415-EEE318FD3F74}" srcId="{7A2FCD2C-0B1D-48A1-9F95-71AEA7DD4CE7}" destId="{16C331C2-B5C6-4FC0-B563-2B087136A9F3}" srcOrd="0" destOrd="0" parTransId="{35C9031D-B386-4ABA-BDF1-461C1A49859C}" sibTransId="{65776C11-D420-41B0-956E-1FCD3F0F6E28}"/>
    <dgm:cxn modelId="{3BAD5A71-DB34-4A3E-93F1-2D74E649FED7}" type="presOf" srcId="{5A149F5A-CB2E-40C0-BAEA-D7A2D379DEB5}" destId="{6084D206-FB57-4473-B0E2-5B41A8CDB80A}" srcOrd="0" destOrd="0" presId="urn:microsoft.com/office/officeart/2005/8/layout/target2"/>
    <dgm:cxn modelId="{BE9F0EA3-CA6B-424B-811D-D692F32505E8}" srcId="{FC9F882B-5C3B-49AF-9209-1CCE7316084C}" destId="{575D1F6A-A9DA-4619-A74C-492970FD53FC}" srcOrd="2" destOrd="0" parTransId="{F8E19D73-536C-4F6D-BBB2-E92073356F92}" sibTransId="{15082BE0-0438-4F54-AB0A-25A5A34A6A16}"/>
    <dgm:cxn modelId="{0C2F278C-5860-4170-AD58-F896340E2741}" srcId="{E331B21A-B5FF-4096-9EAB-A72CD41D91BB}" destId="{A94B32E5-CBDE-4AED-8DB7-671FE2672E27}" srcOrd="0" destOrd="0" parTransId="{6EAF5FEA-50A0-4F85-B6CB-147E267164FB}" sibTransId="{EBC71985-2E9F-42CF-A93A-AFA883E16534}"/>
    <dgm:cxn modelId="{9B07AF28-A5FE-422A-9B11-E5597D82AC72}" type="presOf" srcId="{16C331C2-B5C6-4FC0-B563-2B087136A9F3}" destId="{C589B517-C667-4378-ADE7-8620284EA5CE}" srcOrd="0" destOrd="0" presId="urn:microsoft.com/office/officeart/2005/8/layout/target2"/>
    <dgm:cxn modelId="{8EFF0ED6-A8B2-4E12-84A7-14EECFF04444}" type="presOf" srcId="{575D1F6A-A9DA-4619-A74C-492970FD53FC}" destId="{BAA1A07C-4A1D-43CD-8AA2-2F1314ADA458}" srcOrd="0" destOrd="0" presId="urn:microsoft.com/office/officeart/2005/8/layout/target2"/>
    <dgm:cxn modelId="{B367FA2C-DDEF-40F3-BA12-900B9B13F7F0}" srcId="{5A149F5A-CB2E-40C0-BAEA-D7A2D379DEB5}" destId="{7A2FCD2C-0B1D-48A1-9F95-71AEA7DD4CE7}" srcOrd="1" destOrd="0" parTransId="{2E8EF6C8-14C9-46B4-9B5F-8D9C9A2A45A4}" sibTransId="{88383F2D-0D20-4480-A0B9-8C5BB835F569}"/>
    <dgm:cxn modelId="{55763E68-9FEE-4BBB-9348-0F9308D46579}" srcId="{E331B21A-B5FF-4096-9EAB-A72CD41D91BB}" destId="{9BCD64B2-BF14-471E-8026-351CAA45649C}" srcOrd="1" destOrd="0" parTransId="{07D4F5AC-79BF-46B7-A435-7C110B1C1052}" sibTransId="{0FF9EC85-4A4E-4D55-9D89-722F96B6471E}"/>
    <dgm:cxn modelId="{AA4C3F0B-B6D0-44C3-912E-9F9100119015}" srcId="{FC9F882B-5C3B-49AF-9209-1CCE7316084C}" destId="{D1809412-ADF8-490D-99F0-A5120447E2BD}" srcOrd="1" destOrd="0" parTransId="{3AE5F2EA-37E8-4807-8EF9-42294B69E747}" sibTransId="{C439B96C-3AD1-44DB-B480-F55C449A88F9}"/>
    <dgm:cxn modelId="{B8517B5E-B748-469C-BEF2-4996D7ECBC82}" type="presOf" srcId="{D1809412-ADF8-490D-99F0-A5120447E2BD}" destId="{B4F75D91-4847-4EAD-BCFD-EDAB6C6317A7}" srcOrd="0" destOrd="0" presId="urn:microsoft.com/office/officeart/2005/8/layout/target2"/>
    <dgm:cxn modelId="{712F0576-84E0-4CF0-8F8D-AE8FE36A6A8C}" srcId="{5A149F5A-CB2E-40C0-BAEA-D7A2D379DEB5}" destId="{FC9F882B-5C3B-49AF-9209-1CCE7316084C}" srcOrd="2" destOrd="0" parTransId="{51A8A2F2-7AC2-4E71-8FDE-341979A9C85E}" sibTransId="{34375775-3186-4DB4-85C5-5DE11DEDD581}"/>
    <dgm:cxn modelId="{45013A64-3138-43BA-9215-10CC5581DD76}" type="presOf" srcId="{A94B32E5-CBDE-4AED-8DB7-671FE2672E27}" destId="{DD36E3D8-A3CC-437D-B618-197FB1AAEEC2}" srcOrd="0" destOrd="0" presId="urn:microsoft.com/office/officeart/2005/8/layout/target2"/>
    <dgm:cxn modelId="{B56DBCB5-9351-4F92-AF80-969860D36A8D}" srcId="{7A2FCD2C-0B1D-48A1-9F95-71AEA7DD4CE7}" destId="{3DFB394D-710A-4AFE-A0EB-81A3242D0218}" srcOrd="1" destOrd="0" parTransId="{DA61EB99-52B4-4DDF-BE4E-87EF71DF8716}" sibTransId="{0A3980F0-3CDB-48D3-B42D-1B27C1D3DDDB}"/>
    <dgm:cxn modelId="{504471F7-E87B-4B79-9AAD-D84091D35B1A}" srcId="{FC9F882B-5C3B-49AF-9209-1CCE7316084C}" destId="{1F6AE704-45A5-4B30-8ECB-0A300703F4F4}" srcOrd="0" destOrd="0" parTransId="{1F8F3D98-60B2-492F-A509-F72771851BCC}" sibTransId="{4BE22229-D2CE-481C-ACCE-2D6A42809BEB}"/>
    <dgm:cxn modelId="{0630C19A-9E11-4CBB-9D13-2707BF05ED21}" type="presOf" srcId="{7A2FCD2C-0B1D-48A1-9F95-71AEA7DD4CE7}" destId="{156F2851-307B-45DC-87E8-AC4F20407954}" srcOrd="0" destOrd="0" presId="urn:microsoft.com/office/officeart/2005/8/layout/target2"/>
    <dgm:cxn modelId="{A404BC70-2390-4B09-AC40-68E5F0AD7324}" type="presParOf" srcId="{6084D206-FB57-4473-B0E2-5B41A8CDB80A}" destId="{4EBB4FBE-3715-4363-A6E6-449F4CEB1D83}" srcOrd="0" destOrd="0" presId="urn:microsoft.com/office/officeart/2005/8/layout/target2"/>
    <dgm:cxn modelId="{7B32219B-6A0A-416A-9AB5-8ECE353540D1}" type="presParOf" srcId="{4EBB4FBE-3715-4363-A6E6-449F4CEB1D83}" destId="{10E769CC-A185-4306-B51F-54C4293DF302}" srcOrd="0" destOrd="0" presId="urn:microsoft.com/office/officeart/2005/8/layout/target2"/>
    <dgm:cxn modelId="{E726C7D5-FECD-4347-A0F8-E6994E1A5DA7}" type="presParOf" srcId="{4EBB4FBE-3715-4363-A6E6-449F4CEB1D83}" destId="{B5FAF640-E88B-445E-99AF-C1B2C3F4F6F7}" srcOrd="1" destOrd="0" presId="urn:microsoft.com/office/officeart/2005/8/layout/target2"/>
    <dgm:cxn modelId="{D403920E-E70A-4AAC-AF4C-32F882080FF6}" type="presParOf" srcId="{B5FAF640-E88B-445E-99AF-C1B2C3F4F6F7}" destId="{DD36E3D8-A3CC-437D-B618-197FB1AAEEC2}" srcOrd="0" destOrd="0" presId="urn:microsoft.com/office/officeart/2005/8/layout/target2"/>
    <dgm:cxn modelId="{26B6ABE7-E985-4CA2-9197-7E86A264C977}" type="presParOf" srcId="{B5FAF640-E88B-445E-99AF-C1B2C3F4F6F7}" destId="{F6449411-A7AE-41BF-9266-BA8C0AB3CC49}" srcOrd="1" destOrd="0" presId="urn:microsoft.com/office/officeart/2005/8/layout/target2"/>
    <dgm:cxn modelId="{A362FA9E-A7F1-4F3D-BCA6-EEB000FFB00A}" type="presParOf" srcId="{B5FAF640-E88B-445E-99AF-C1B2C3F4F6F7}" destId="{B035AF1B-DA3F-47DB-88E8-A38B485036C8}" srcOrd="2" destOrd="0" presId="urn:microsoft.com/office/officeart/2005/8/layout/target2"/>
    <dgm:cxn modelId="{FC32AA08-30B6-4429-9E74-4033685C97E1}" type="presParOf" srcId="{6084D206-FB57-4473-B0E2-5B41A8CDB80A}" destId="{883FFA50-E766-4C23-AC76-DC822ED788EB}" srcOrd="1" destOrd="0" presId="urn:microsoft.com/office/officeart/2005/8/layout/target2"/>
    <dgm:cxn modelId="{FB7C98F9-1502-42D3-8360-EAFB585A2EFD}" type="presParOf" srcId="{883FFA50-E766-4C23-AC76-DC822ED788EB}" destId="{156F2851-307B-45DC-87E8-AC4F20407954}" srcOrd="0" destOrd="0" presId="urn:microsoft.com/office/officeart/2005/8/layout/target2"/>
    <dgm:cxn modelId="{FED86D90-8ADA-4BB0-9460-BE8893FEA937}" type="presParOf" srcId="{883FFA50-E766-4C23-AC76-DC822ED788EB}" destId="{FC097CC7-20AE-4DF5-9CC3-BD7DB018D4D9}" srcOrd="1" destOrd="0" presId="urn:microsoft.com/office/officeart/2005/8/layout/target2"/>
    <dgm:cxn modelId="{CDD10052-19E1-438E-BAF0-438508881B82}" type="presParOf" srcId="{FC097CC7-20AE-4DF5-9CC3-BD7DB018D4D9}" destId="{C589B517-C667-4378-ADE7-8620284EA5CE}" srcOrd="0" destOrd="0" presId="urn:microsoft.com/office/officeart/2005/8/layout/target2"/>
    <dgm:cxn modelId="{49E902BB-5C7F-466C-B984-374FB530A75C}" type="presParOf" srcId="{FC097CC7-20AE-4DF5-9CC3-BD7DB018D4D9}" destId="{D39A1ADF-2D70-4653-9353-E815DEF142B7}" srcOrd="1" destOrd="0" presId="urn:microsoft.com/office/officeart/2005/8/layout/target2"/>
    <dgm:cxn modelId="{6ED81C29-6A60-4CBB-8CAF-FE58A8FCEC54}" type="presParOf" srcId="{FC097CC7-20AE-4DF5-9CC3-BD7DB018D4D9}" destId="{1BA23ECA-0C06-4243-B607-CF89E1EA6252}" srcOrd="2" destOrd="0" presId="urn:microsoft.com/office/officeart/2005/8/layout/target2"/>
    <dgm:cxn modelId="{86F0F709-48A7-433E-8FAE-88EA838B346C}" type="presParOf" srcId="{6084D206-FB57-4473-B0E2-5B41A8CDB80A}" destId="{CF5429A6-0105-4C3C-8032-025B101866B9}" srcOrd="2" destOrd="0" presId="urn:microsoft.com/office/officeart/2005/8/layout/target2"/>
    <dgm:cxn modelId="{DD64A789-F638-47FA-A605-EA1EB6E72021}" type="presParOf" srcId="{CF5429A6-0105-4C3C-8032-025B101866B9}" destId="{D9CAB39F-D566-464A-83CC-6BEE9505E173}" srcOrd="0" destOrd="0" presId="urn:microsoft.com/office/officeart/2005/8/layout/target2"/>
    <dgm:cxn modelId="{21AB3E5E-B739-4044-A963-616C4974FA9F}" type="presParOf" srcId="{CF5429A6-0105-4C3C-8032-025B101866B9}" destId="{0498FE0F-B513-4C8D-B38F-3294A8E4B6F5}" srcOrd="1" destOrd="0" presId="urn:microsoft.com/office/officeart/2005/8/layout/target2"/>
    <dgm:cxn modelId="{0F36C285-F697-4437-8CE1-F20BFDA06AF7}" type="presParOf" srcId="{0498FE0F-B513-4C8D-B38F-3294A8E4B6F5}" destId="{EA1CA12D-6129-43CB-A033-0AFC47E38831}" srcOrd="0" destOrd="0" presId="urn:microsoft.com/office/officeart/2005/8/layout/target2"/>
    <dgm:cxn modelId="{5AE7F582-AFAC-4574-9C8E-6D7AE7975DBB}" type="presParOf" srcId="{0498FE0F-B513-4C8D-B38F-3294A8E4B6F5}" destId="{F9BE4E99-9357-42FE-A5B7-96A836C7373C}" srcOrd="1" destOrd="0" presId="urn:microsoft.com/office/officeart/2005/8/layout/target2"/>
    <dgm:cxn modelId="{CC05E038-D415-4C31-9C9A-63C41AD2175E}" type="presParOf" srcId="{0498FE0F-B513-4C8D-B38F-3294A8E4B6F5}" destId="{B4F75D91-4847-4EAD-BCFD-EDAB6C6317A7}" srcOrd="2" destOrd="0" presId="urn:microsoft.com/office/officeart/2005/8/layout/target2"/>
    <dgm:cxn modelId="{5813A12A-D672-48EA-B16E-14F739A1C0AE}" type="presParOf" srcId="{0498FE0F-B513-4C8D-B38F-3294A8E4B6F5}" destId="{AA1E7B98-A5C4-44AB-B3A8-F388FCD55262}" srcOrd="3" destOrd="0" presId="urn:microsoft.com/office/officeart/2005/8/layout/target2"/>
    <dgm:cxn modelId="{31AFD9C5-039E-4ECC-AF60-7C60703ECA69}" type="presParOf" srcId="{0498FE0F-B513-4C8D-B38F-3294A8E4B6F5}" destId="{BAA1A07C-4A1D-43CD-8AA2-2F1314ADA458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896ADF-AFFA-4754-AB48-E7B34DD776C3}" type="doc">
      <dgm:prSet loTypeId="urn:microsoft.com/office/officeart/2005/8/layout/vList6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A2E36BB8-CA81-4A79-BE05-8FF566E32ED0}">
      <dgm:prSet phldrT="[Text]" custT="1"/>
      <dgm:spPr/>
      <dgm:t>
        <a:bodyPr/>
        <a:lstStyle/>
        <a:p>
          <a:r>
            <a:rPr lang="en-GB" sz="1400" b="1" dirty="0" smtClean="0"/>
            <a:t>Baseline Measures</a:t>
          </a:r>
          <a:endParaRPr lang="en-GB" sz="1400" b="1" dirty="0"/>
        </a:p>
      </dgm:t>
    </dgm:pt>
    <dgm:pt modelId="{422BDF0D-B81D-4ECF-9399-0DFF038D13BA}" type="parTrans" cxnId="{152BC2A0-CBC6-4E39-9F53-17C77CB41CF0}">
      <dgm:prSet/>
      <dgm:spPr/>
      <dgm:t>
        <a:bodyPr/>
        <a:lstStyle/>
        <a:p>
          <a:endParaRPr lang="en-GB"/>
        </a:p>
      </dgm:t>
    </dgm:pt>
    <dgm:pt modelId="{C2A2DB58-9C04-4364-B875-50AAD7FFD9D9}" type="sibTrans" cxnId="{152BC2A0-CBC6-4E39-9F53-17C77CB41CF0}">
      <dgm:prSet/>
      <dgm:spPr/>
      <dgm:t>
        <a:bodyPr/>
        <a:lstStyle/>
        <a:p>
          <a:endParaRPr lang="en-GB"/>
        </a:p>
      </dgm:t>
    </dgm:pt>
    <dgm:pt modelId="{41ED54E7-AE6F-4011-8C34-AC71ECF55314}">
      <dgm:prSet phldrT="[Text]" custT="1"/>
      <dgm:spPr/>
      <dgm:t>
        <a:bodyPr/>
        <a:lstStyle/>
        <a:p>
          <a:r>
            <a:rPr lang="en-GB" sz="1400" b="1" dirty="0" smtClean="0"/>
            <a:t>Education from </a:t>
          </a:r>
          <a:r>
            <a:rPr lang="en-GB" sz="1400" b="1" dirty="0" err="1" smtClean="0"/>
            <a:t>KQuIP</a:t>
          </a:r>
          <a:endParaRPr lang="en-GB" sz="1400" b="1" dirty="0"/>
        </a:p>
      </dgm:t>
    </dgm:pt>
    <dgm:pt modelId="{1C669746-F316-4CD2-A720-A2135B3D57A9}" type="parTrans" cxnId="{F63CC68E-DEC0-44CE-A6BA-86403B96C427}">
      <dgm:prSet/>
      <dgm:spPr/>
      <dgm:t>
        <a:bodyPr/>
        <a:lstStyle/>
        <a:p>
          <a:endParaRPr lang="en-GB"/>
        </a:p>
      </dgm:t>
    </dgm:pt>
    <dgm:pt modelId="{16EEBF27-CDB6-4529-A99C-E2456F278E36}" type="sibTrans" cxnId="{F63CC68E-DEC0-44CE-A6BA-86403B96C427}">
      <dgm:prSet/>
      <dgm:spPr/>
      <dgm:t>
        <a:bodyPr/>
        <a:lstStyle/>
        <a:p>
          <a:endParaRPr lang="en-GB"/>
        </a:p>
      </dgm:t>
    </dgm:pt>
    <dgm:pt modelId="{E8EFC257-13A8-492B-B353-6AFCE557D11A}">
      <dgm:prSet phldrT="[Text]" custT="1"/>
      <dgm:spPr/>
      <dgm:t>
        <a:bodyPr/>
        <a:lstStyle/>
        <a:p>
          <a:r>
            <a:rPr lang="en-GB" sz="1400" b="1" dirty="0" smtClean="0"/>
            <a:t>Phase 1 </a:t>
          </a:r>
        </a:p>
      </dgm:t>
    </dgm:pt>
    <dgm:pt modelId="{99ADEF2D-06F8-4A83-8F2B-C59D4B8165A0}" type="parTrans" cxnId="{5293573C-37C2-4F87-9505-89EC896AB0D8}">
      <dgm:prSet/>
      <dgm:spPr/>
      <dgm:t>
        <a:bodyPr/>
        <a:lstStyle/>
        <a:p>
          <a:endParaRPr lang="en-GB"/>
        </a:p>
      </dgm:t>
    </dgm:pt>
    <dgm:pt modelId="{F6097547-3BCA-4063-A542-7C1F8C311ED2}" type="sibTrans" cxnId="{5293573C-37C2-4F87-9505-89EC896AB0D8}">
      <dgm:prSet/>
      <dgm:spPr/>
      <dgm:t>
        <a:bodyPr/>
        <a:lstStyle/>
        <a:p>
          <a:endParaRPr lang="en-GB"/>
        </a:p>
      </dgm:t>
    </dgm:pt>
    <dgm:pt modelId="{C4C5EC60-D217-4C5F-9B69-829B736CC774}">
      <dgm:prSet custT="1"/>
      <dgm:spPr/>
      <dgm:t>
        <a:bodyPr/>
        <a:lstStyle/>
        <a:p>
          <a:r>
            <a:rPr lang="en-GB" sz="1400" b="1" dirty="0" smtClean="0"/>
            <a:t>Education from </a:t>
          </a:r>
          <a:r>
            <a:rPr lang="en-GB" sz="1400" b="1" dirty="0" err="1" smtClean="0"/>
            <a:t>KQuIP</a:t>
          </a:r>
          <a:endParaRPr lang="en-GB" sz="1400" b="1" dirty="0"/>
        </a:p>
      </dgm:t>
    </dgm:pt>
    <dgm:pt modelId="{8EA3BF0A-12D0-43AD-9A8C-6082118C28D8}" type="parTrans" cxnId="{9D1CBD8B-BAEB-4775-9858-683C25E79DC1}">
      <dgm:prSet/>
      <dgm:spPr/>
      <dgm:t>
        <a:bodyPr/>
        <a:lstStyle/>
        <a:p>
          <a:endParaRPr lang="en-GB"/>
        </a:p>
      </dgm:t>
    </dgm:pt>
    <dgm:pt modelId="{BABB5FA9-F889-4125-A0AB-52DDDC69A1A5}" type="sibTrans" cxnId="{9D1CBD8B-BAEB-4775-9858-683C25E79DC1}">
      <dgm:prSet/>
      <dgm:spPr/>
      <dgm:t>
        <a:bodyPr/>
        <a:lstStyle/>
        <a:p>
          <a:endParaRPr lang="en-GB"/>
        </a:p>
      </dgm:t>
    </dgm:pt>
    <dgm:pt modelId="{8B11E6BD-C579-496D-8130-756D8FA93919}">
      <dgm:prSet custT="1"/>
      <dgm:spPr/>
      <dgm:t>
        <a:bodyPr/>
        <a:lstStyle/>
        <a:p>
          <a:r>
            <a:rPr lang="en-GB" sz="1400" b="1" dirty="0" smtClean="0"/>
            <a:t>Phase 2</a:t>
          </a:r>
          <a:endParaRPr lang="en-GB" sz="1400" b="1" dirty="0"/>
        </a:p>
      </dgm:t>
    </dgm:pt>
    <dgm:pt modelId="{0E018AA1-82BE-4FE5-A8C4-52707A795B06}" type="parTrans" cxnId="{CF796EB7-B148-4089-8E2A-93E403A59AF4}">
      <dgm:prSet/>
      <dgm:spPr/>
      <dgm:t>
        <a:bodyPr/>
        <a:lstStyle/>
        <a:p>
          <a:endParaRPr lang="en-GB"/>
        </a:p>
      </dgm:t>
    </dgm:pt>
    <dgm:pt modelId="{48750988-D9BC-42FD-8AF0-597EB2C84D67}" type="sibTrans" cxnId="{CF796EB7-B148-4089-8E2A-93E403A59AF4}">
      <dgm:prSet/>
      <dgm:spPr/>
      <dgm:t>
        <a:bodyPr/>
        <a:lstStyle/>
        <a:p>
          <a:endParaRPr lang="en-GB"/>
        </a:p>
      </dgm:t>
    </dgm:pt>
    <dgm:pt modelId="{5665AFD5-5C65-4836-9F82-FA809D602336}">
      <dgm:prSet custT="1"/>
      <dgm:spPr/>
      <dgm:t>
        <a:bodyPr/>
        <a:lstStyle/>
        <a:p>
          <a:r>
            <a:rPr lang="en-GB" sz="1400" b="1" dirty="0" smtClean="0"/>
            <a:t>Phase 4</a:t>
          </a:r>
          <a:endParaRPr lang="en-GB" sz="1400" b="1" dirty="0"/>
        </a:p>
      </dgm:t>
    </dgm:pt>
    <dgm:pt modelId="{284CD482-7809-45F0-B1C0-EE4101D0D394}" type="parTrans" cxnId="{DE76E007-5A60-4E46-B368-E50B14B0E5D8}">
      <dgm:prSet/>
      <dgm:spPr/>
      <dgm:t>
        <a:bodyPr/>
        <a:lstStyle/>
        <a:p>
          <a:endParaRPr lang="en-GB"/>
        </a:p>
      </dgm:t>
    </dgm:pt>
    <dgm:pt modelId="{AB7DBCD3-F4F7-4C9F-AEE6-34F6420C50DF}" type="sibTrans" cxnId="{DE76E007-5A60-4E46-B368-E50B14B0E5D8}">
      <dgm:prSet/>
      <dgm:spPr/>
      <dgm:t>
        <a:bodyPr/>
        <a:lstStyle/>
        <a:p>
          <a:endParaRPr lang="en-GB"/>
        </a:p>
      </dgm:t>
    </dgm:pt>
    <dgm:pt modelId="{2F1ACACB-5E55-4B55-9FCA-01DC604B2EC8}">
      <dgm:prSet custT="1"/>
      <dgm:spPr/>
      <dgm:t>
        <a:bodyPr/>
        <a:lstStyle/>
        <a:p>
          <a:r>
            <a:rPr lang="en-GB" sz="1400" b="1" dirty="0" smtClean="0"/>
            <a:t>Phase 3</a:t>
          </a:r>
          <a:endParaRPr lang="en-GB" sz="1400" b="1" dirty="0"/>
        </a:p>
      </dgm:t>
    </dgm:pt>
    <dgm:pt modelId="{BCA94F60-BE1D-476C-A9B8-E8956D965E2C}" type="parTrans" cxnId="{8DC7D666-C0CC-45B3-B3B8-8FF8812E8B18}">
      <dgm:prSet/>
      <dgm:spPr/>
      <dgm:t>
        <a:bodyPr/>
        <a:lstStyle/>
        <a:p>
          <a:endParaRPr lang="en-GB"/>
        </a:p>
      </dgm:t>
    </dgm:pt>
    <dgm:pt modelId="{7048B443-13F8-49B6-8AE8-06A43418C513}" type="sibTrans" cxnId="{8DC7D666-C0CC-45B3-B3B8-8FF8812E8B18}">
      <dgm:prSet/>
      <dgm:spPr/>
      <dgm:t>
        <a:bodyPr/>
        <a:lstStyle/>
        <a:p>
          <a:endParaRPr lang="en-GB"/>
        </a:p>
      </dgm:t>
    </dgm:pt>
    <dgm:pt modelId="{B95CDF40-559C-4E2C-8650-EBD8913F5C3B}">
      <dgm:prSet custT="1"/>
      <dgm:spPr/>
      <dgm:t>
        <a:bodyPr/>
        <a:lstStyle/>
        <a:p>
          <a:r>
            <a:rPr lang="en-GB" sz="1400" b="1" dirty="0" smtClean="0"/>
            <a:t>Peer Review</a:t>
          </a:r>
          <a:endParaRPr lang="en-GB" sz="1400" b="1" dirty="0"/>
        </a:p>
      </dgm:t>
    </dgm:pt>
    <dgm:pt modelId="{1148D0B9-FC51-41C1-9B83-CC5E206958B7}" type="parTrans" cxnId="{572D8AE5-879C-4565-B35C-AD1DAF86B636}">
      <dgm:prSet/>
      <dgm:spPr/>
      <dgm:t>
        <a:bodyPr/>
        <a:lstStyle/>
        <a:p>
          <a:endParaRPr lang="en-GB"/>
        </a:p>
      </dgm:t>
    </dgm:pt>
    <dgm:pt modelId="{50245853-4847-4E37-9E7F-D4504C6851B6}" type="sibTrans" cxnId="{572D8AE5-879C-4565-B35C-AD1DAF86B636}">
      <dgm:prSet/>
      <dgm:spPr/>
      <dgm:t>
        <a:bodyPr/>
        <a:lstStyle/>
        <a:p>
          <a:endParaRPr lang="en-GB"/>
        </a:p>
      </dgm:t>
    </dgm:pt>
    <dgm:pt modelId="{293E2BEC-6D30-4BAF-B84B-8F9F94C9F36D}">
      <dgm:prSet custT="1"/>
      <dgm:spPr/>
      <dgm:t>
        <a:bodyPr/>
        <a:lstStyle/>
        <a:p>
          <a:r>
            <a:rPr lang="en-GB" sz="1400" b="1" dirty="0" smtClean="0"/>
            <a:t>Education from </a:t>
          </a:r>
          <a:r>
            <a:rPr lang="en-GB" sz="1400" b="1" dirty="0" err="1" smtClean="0"/>
            <a:t>KQuIP</a:t>
          </a:r>
          <a:endParaRPr lang="en-GB" sz="1400" b="1" dirty="0"/>
        </a:p>
      </dgm:t>
    </dgm:pt>
    <dgm:pt modelId="{FB5D6B30-F7B0-4B5B-AB48-2AF73E696AB6}" type="parTrans" cxnId="{D35114EB-46A2-4003-8EA0-E35AAD6527A7}">
      <dgm:prSet/>
      <dgm:spPr/>
      <dgm:t>
        <a:bodyPr/>
        <a:lstStyle/>
        <a:p>
          <a:endParaRPr lang="en-GB"/>
        </a:p>
      </dgm:t>
    </dgm:pt>
    <dgm:pt modelId="{F3EA4E67-ECD3-41DD-9644-C1D8680A6EF9}" type="sibTrans" cxnId="{D35114EB-46A2-4003-8EA0-E35AAD6527A7}">
      <dgm:prSet/>
      <dgm:spPr/>
      <dgm:t>
        <a:bodyPr/>
        <a:lstStyle/>
        <a:p>
          <a:endParaRPr lang="en-GB"/>
        </a:p>
      </dgm:t>
    </dgm:pt>
    <dgm:pt modelId="{F79A3E6B-4ABE-4EA2-B37B-D0B3194750B2}">
      <dgm:prSet custT="1"/>
      <dgm:spPr/>
      <dgm:t>
        <a:bodyPr/>
        <a:lstStyle/>
        <a:p>
          <a:r>
            <a:rPr lang="en-GB" sz="1400" b="0" dirty="0" smtClean="0"/>
            <a:t>Education Materials + PDSA 1 VA appraisal</a:t>
          </a:r>
          <a:endParaRPr lang="en-GB" sz="1400" b="0" dirty="0"/>
        </a:p>
      </dgm:t>
    </dgm:pt>
    <dgm:pt modelId="{17012EFD-3E4D-4B91-B5BD-60F31C61BE06}" type="parTrans" cxnId="{2D390032-24FD-438D-BF98-D037FD6ED4B8}">
      <dgm:prSet/>
      <dgm:spPr/>
      <dgm:t>
        <a:bodyPr/>
        <a:lstStyle/>
        <a:p>
          <a:endParaRPr lang="en-GB"/>
        </a:p>
      </dgm:t>
    </dgm:pt>
    <dgm:pt modelId="{9EF2FDB8-4F7C-4187-8E4D-A0EFE0E7099A}" type="sibTrans" cxnId="{2D390032-24FD-438D-BF98-D037FD6ED4B8}">
      <dgm:prSet/>
      <dgm:spPr/>
      <dgm:t>
        <a:bodyPr/>
        <a:lstStyle/>
        <a:p>
          <a:endParaRPr lang="en-GB"/>
        </a:p>
      </dgm:t>
    </dgm:pt>
    <dgm:pt modelId="{952FB8F9-8E0A-4004-B7DA-BD531293CF31}">
      <dgm:prSet custT="1"/>
      <dgm:spPr/>
      <dgm:t>
        <a:bodyPr/>
        <a:lstStyle/>
        <a:p>
          <a:r>
            <a:rPr lang="en-GB" sz="1200" b="0" dirty="0" smtClean="0"/>
            <a:t>AVF/G rates, AVF/G loss, infection, needling technique used, patient experience of needling, missed cannulation, appearance of AVF/G</a:t>
          </a:r>
          <a:endParaRPr lang="en-GB" sz="1200" b="0" dirty="0"/>
        </a:p>
      </dgm:t>
    </dgm:pt>
    <dgm:pt modelId="{88E4310A-BC56-4F6B-B705-E3D83D4FAB57}" type="parTrans" cxnId="{57C18421-B70B-4FAF-AD90-D579706C0FD1}">
      <dgm:prSet/>
      <dgm:spPr/>
      <dgm:t>
        <a:bodyPr/>
        <a:lstStyle/>
        <a:p>
          <a:endParaRPr lang="en-GB"/>
        </a:p>
      </dgm:t>
    </dgm:pt>
    <dgm:pt modelId="{01FCFF60-959C-4893-8B3C-6C958954B638}" type="sibTrans" cxnId="{57C18421-B70B-4FAF-AD90-D579706C0FD1}">
      <dgm:prSet/>
      <dgm:spPr/>
      <dgm:t>
        <a:bodyPr/>
        <a:lstStyle/>
        <a:p>
          <a:endParaRPr lang="en-GB"/>
        </a:p>
      </dgm:t>
    </dgm:pt>
    <dgm:pt modelId="{C7004C91-6585-49B4-9DAC-AF399075E1D6}">
      <dgm:prSet custT="1"/>
      <dgm:spPr/>
      <dgm:t>
        <a:bodyPr/>
        <a:lstStyle/>
        <a:p>
          <a:r>
            <a:rPr lang="en-GB" sz="1400" b="0" dirty="0" smtClean="0"/>
            <a:t>Competency Document + PDSA 2 VA Appraisal</a:t>
          </a:r>
          <a:endParaRPr lang="en-GB" sz="1400" b="0" dirty="0"/>
        </a:p>
      </dgm:t>
    </dgm:pt>
    <dgm:pt modelId="{576DC5EA-9BC5-4768-A31D-CF77D6828CCB}" type="parTrans" cxnId="{B00164F8-0C7D-4519-A735-EC97CC169CA8}">
      <dgm:prSet/>
      <dgm:spPr/>
      <dgm:t>
        <a:bodyPr/>
        <a:lstStyle/>
        <a:p>
          <a:endParaRPr lang="en-GB"/>
        </a:p>
      </dgm:t>
    </dgm:pt>
    <dgm:pt modelId="{654AAFFF-5AFB-4A57-877F-636A06585386}" type="sibTrans" cxnId="{B00164F8-0C7D-4519-A735-EC97CC169CA8}">
      <dgm:prSet/>
      <dgm:spPr/>
      <dgm:t>
        <a:bodyPr/>
        <a:lstStyle/>
        <a:p>
          <a:endParaRPr lang="en-GB"/>
        </a:p>
      </dgm:t>
    </dgm:pt>
    <dgm:pt modelId="{4201A2A8-1CE7-4D52-9890-C9ADF6BD5BA0}">
      <dgm:prSet custT="1"/>
      <dgm:spPr/>
      <dgm:t>
        <a:bodyPr/>
        <a:lstStyle/>
        <a:p>
          <a:r>
            <a:rPr lang="en-GB" sz="1400" b="0" dirty="0" smtClean="0"/>
            <a:t>Awareness Materials + PDSA 3 VA Appraisal</a:t>
          </a:r>
          <a:endParaRPr lang="en-GB" sz="1400" b="0" dirty="0"/>
        </a:p>
      </dgm:t>
    </dgm:pt>
    <dgm:pt modelId="{AFB647D5-CCC7-4939-B89C-7A81F6370C09}" type="parTrans" cxnId="{68FB660E-98BC-4130-A9DB-DAB57D8F2D64}">
      <dgm:prSet/>
      <dgm:spPr/>
      <dgm:t>
        <a:bodyPr/>
        <a:lstStyle/>
        <a:p>
          <a:endParaRPr lang="en-GB"/>
        </a:p>
      </dgm:t>
    </dgm:pt>
    <dgm:pt modelId="{5973DDB0-7C90-4CA3-BFC2-DDBF46A4C9E0}" type="sibTrans" cxnId="{68FB660E-98BC-4130-A9DB-DAB57D8F2D64}">
      <dgm:prSet/>
      <dgm:spPr/>
      <dgm:t>
        <a:bodyPr/>
        <a:lstStyle/>
        <a:p>
          <a:endParaRPr lang="en-GB"/>
        </a:p>
      </dgm:t>
    </dgm:pt>
    <dgm:pt modelId="{21CF58EB-6F45-4964-B89E-1522C847BB00}">
      <dgm:prSet custT="1"/>
      <dgm:spPr/>
      <dgm:t>
        <a:bodyPr/>
        <a:lstStyle/>
        <a:p>
          <a:r>
            <a:rPr lang="en-GB" sz="1400" dirty="0" smtClean="0"/>
            <a:t>Region designed QI</a:t>
          </a:r>
          <a:endParaRPr lang="en-GB" sz="1400" dirty="0"/>
        </a:p>
      </dgm:t>
    </dgm:pt>
    <dgm:pt modelId="{081025AE-0CD3-4353-9614-EE86AC6B0501}" type="parTrans" cxnId="{929DB4EF-826A-4462-AE8E-A2D7097FE545}">
      <dgm:prSet/>
      <dgm:spPr/>
      <dgm:t>
        <a:bodyPr/>
        <a:lstStyle/>
        <a:p>
          <a:endParaRPr lang="en-GB"/>
        </a:p>
      </dgm:t>
    </dgm:pt>
    <dgm:pt modelId="{A62249D1-6A5D-4368-89A7-90AC54095FB8}" type="sibTrans" cxnId="{929DB4EF-826A-4462-AE8E-A2D7097FE545}">
      <dgm:prSet/>
      <dgm:spPr/>
      <dgm:t>
        <a:bodyPr/>
        <a:lstStyle/>
        <a:p>
          <a:endParaRPr lang="en-GB"/>
        </a:p>
      </dgm:t>
    </dgm:pt>
    <dgm:pt modelId="{15217293-382D-49AE-8C6A-99BB0B22B30B}">
      <dgm:prSet custT="1"/>
      <dgm:spPr/>
      <dgm:t>
        <a:bodyPr/>
        <a:lstStyle/>
        <a:p>
          <a:r>
            <a:rPr lang="en-GB" sz="1400" dirty="0" smtClean="0"/>
            <a:t>Leadership, PDSA, Managing change, Run Charts</a:t>
          </a:r>
          <a:endParaRPr lang="en-GB" sz="1400" dirty="0"/>
        </a:p>
      </dgm:t>
    </dgm:pt>
    <dgm:pt modelId="{38BB000C-5D50-42AD-BAEF-5D7129249CED}" type="parTrans" cxnId="{2BCB71CF-8797-42D7-BE57-35A069D75725}">
      <dgm:prSet/>
      <dgm:spPr/>
      <dgm:t>
        <a:bodyPr/>
        <a:lstStyle/>
        <a:p>
          <a:endParaRPr lang="en-GB"/>
        </a:p>
      </dgm:t>
    </dgm:pt>
    <dgm:pt modelId="{B092A6C3-77BC-4AAB-962C-4FC6B89AF666}" type="sibTrans" cxnId="{2BCB71CF-8797-42D7-BE57-35A069D75725}">
      <dgm:prSet/>
      <dgm:spPr/>
      <dgm:t>
        <a:bodyPr/>
        <a:lstStyle/>
        <a:p>
          <a:endParaRPr lang="en-GB"/>
        </a:p>
      </dgm:t>
    </dgm:pt>
    <dgm:pt modelId="{4C94CA04-B53D-4A2C-B7D8-5058F1B8B057}">
      <dgm:prSet custT="1"/>
      <dgm:spPr/>
      <dgm:t>
        <a:bodyPr/>
        <a:lstStyle/>
        <a:p>
          <a:r>
            <a:rPr lang="en-GB" sz="1400" dirty="0" smtClean="0"/>
            <a:t>Peer Review, Maintaining Momentum, Creativity</a:t>
          </a:r>
          <a:endParaRPr lang="en-GB" sz="1400" dirty="0"/>
        </a:p>
      </dgm:t>
    </dgm:pt>
    <dgm:pt modelId="{585ED60D-2B76-44AE-9D4A-8B2DECD015DC}" type="parTrans" cxnId="{4B67780A-8987-412A-B421-45807C29342A}">
      <dgm:prSet/>
      <dgm:spPr/>
      <dgm:t>
        <a:bodyPr/>
        <a:lstStyle/>
        <a:p>
          <a:endParaRPr lang="en-GB"/>
        </a:p>
      </dgm:t>
    </dgm:pt>
    <dgm:pt modelId="{D116788B-AD6F-44A3-A550-A3108E3283FA}" type="sibTrans" cxnId="{4B67780A-8987-412A-B421-45807C29342A}">
      <dgm:prSet/>
      <dgm:spPr/>
      <dgm:t>
        <a:bodyPr/>
        <a:lstStyle/>
        <a:p>
          <a:endParaRPr lang="en-GB"/>
        </a:p>
      </dgm:t>
    </dgm:pt>
    <dgm:pt modelId="{D3C1CDD3-EEA8-4695-96FE-2CE1FA99E471}">
      <dgm:prSet custT="1"/>
      <dgm:spPr/>
      <dgm:t>
        <a:bodyPr/>
        <a:lstStyle/>
        <a:p>
          <a:r>
            <a:rPr lang="en-GB" sz="1400" dirty="0" smtClean="0"/>
            <a:t>Share learning across region</a:t>
          </a:r>
          <a:endParaRPr lang="en-GB" sz="1400" dirty="0"/>
        </a:p>
      </dgm:t>
    </dgm:pt>
    <dgm:pt modelId="{65F50E51-9C87-46B4-8A81-77B6A024B36E}" type="parTrans" cxnId="{77790E28-9983-4D05-A3C0-46E7FC1BB50D}">
      <dgm:prSet/>
      <dgm:spPr/>
      <dgm:t>
        <a:bodyPr/>
        <a:lstStyle/>
        <a:p>
          <a:endParaRPr lang="en-GB"/>
        </a:p>
      </dgm:t>
    </dgm:pt>
    <dgm:pt modelId="{17D6637F-4B19-4BDD-A820-F33EA3A4457A}" type="sibTrans" cxnId="{77790E28-9983-4D05-A3C0-46E7FC1BB50D}">
      <dgm:prSet/>
      <dgm:spPr/>
      <dgm:t>
        <a:bodyPr/>
        <a:lstStyle/>
        <a:p>
          <a:endParaRPr lang="en-GB"/>
        </a:p>
      </dgm:t>
    </dgm:pt>
    <dgm:pt modelId="{618EA07B-DA90-4BCF-AB4C-A5139E1D4582}">
      <dgm:prSet custT="1"/>
      <dgm:spPr/>
      <dgm:t>
        <a:bodyPr/>
        <a:lstStyle/>
        <a:p>
          <a:r>
            <a:rPr lang="en-GB" sz="1400" dirty="0" smtClean="0"/>
            <a:t>Sustainability, Statistical process control charts and other measures, continuing infrastructure</a:t>
          </a:r>
          <a:endParaRPr lang="en-GB" sz="1400" dirty="0"/>
        </a:p>
      </dgm:t>
    </dgm:pt>
    <dgm:pt modelId="{F2FBB9E1-F719-46E2-A75F-7ED0B38C7600}" type="parTrans" cxnId="{B882D85B-C376-416E-AA85-B00F0CE7D463}">
      <dgm:prSet/>
      <dgm:spPr/>
      <dgm:t>
        <a:bodyPr/>
        <a:lstStyle/>
        <a:p>
          <a:endParaRPr lang="en-GB"/>
        </a:p>
      </dgm:t>
    </dgm:pt>
    <dgm:pt modelId="{5178F2AA-032B-4BB3-B814-58AB36EA22C7}" type="sibTrans" cxnId="{B882D85B-C376-416E-AA85-B00F0CE7D463}">
      <dgm:prSet/>
      <dgm:spPr/>
      <dgm:t>
        <a:bodyPr/>
        <a:lstStyle/>
        <a:p>
          <a:endParaRPr lang="en-GB"/>
        </a:p>
      </dgm:t>
    </dgm:pt>
    <dgm:pt modelId="{2AEB9672-2156-4144-A521-87DF0692597D}" type="pres">
      <dgm:prSet presAssocID="{5D896ADF-AFFA-4754-AB48-E7B34DD776C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D628B402-1E46-46B6-BE63-6A9318F91F01}" type="pres">
      <dgm:prSet presAssocID="{A2E36BB8-CA81-4A79-BE05-8FF566E32ED0}" presName="linNode" presStyleCnt="0"/>
      <dgm:spPr/>
    </dgm:pt>
    <dgm:pt modelId="{6CE595C6-414A-42A6-B249-659886DFFB42}" type="pres">
      <dgm:prSet presAssocID="{A2E36BB8-CA81-4A79-BE05-8FF566E32ED0}" presName="parentShp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5B80F0E-AD93-4C4E-A0FB-B0E068FC2435}" type="pres">
      <dgm:prSet presAssocID="{A2E36BB8-CA81-4A79-BE05-8FF566E32ED0}" presName="childShp" presStyleLbl="bg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0D2FC23-51B1-4F7B-BC79-7221DBBF6A49}" type="pres">
      <dgm:prSet presAssocID="{C2A2DB58-9C04-4364-B875-50AAD7FFD9D9}" presName="spacing" presStyleCnt="0"/>
      <dgm:spPr/>
    </dgm:pt>
    <dgm:pt modelId="{D6D3CE25-829D-41D8-B7A3-6A3320454C79}" type="pres">
      <dgm:prSet presAssocID="{41ED54E7-AE6F-4011-8C34-AC71ECF55314}" presName="linNode" presStyleCnt="0"/>
      <dgm:spPr/>
    </dgm:pt>
    <dgm:pt modelId="{32D0132D-95F7-48E8-AE1C-79D4DD07BBAB}" type="pres">
      <dgm:prSet presAssocID="{41ED54E7-AE6F-4011-8C34-AC71ECF55314}" presName="parentShp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5009A9-D71C-4533-8267-2250DFC1EBDF}" type="pres">
      <dgm:prSet presAssocID="{41ED54E7-AE6F-4011-8C34-AC71ECF55314}" presName="childShp" presStyleLbl="bg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0BDF7B-B5CC-4A64-8D36-18516785DB8D}" type="pres">
      <dgm:prSet presAssocID="{16EEBF27-CDB6-4529-A99C-E2456F278E36}" presName="spacing" presStyleCnt="0"/>
      <dgm:spPr/>
    </dgm:pt>
    <dgm:pt modelId="{B82A00A4-F23D-4A9B-84A9-DC22AA7CB095}" type="pres">
      <dgm:prSet presAssocID="{E8EFC257-13A8-492B-B353-6AFCE557D11A}" presName="linNode" presStyleCnt="0"/>
      <dgm:spPr/>
    </dgm:pt>
    <dgm:pt modelId="{2C11BEAA-637A-420D-9EAA-BF4589A62FA1}" type="pres">
      <dgm:prSet presAssocID="{E8EFC257-13A8-492B-B353-6AFCE557D11A}" presName="parentShp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6900CDE-5590-4D95-9CD2-12E31FF81D09}" type="pres">
      <dgm:prSet presAssocID="{E8EFC257-13A8-492B-B353-6AFCE557D11A}" presName="childShp" presStyleLbl="bg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1E652BE-87CA-46DF-81D7-0BE6F42B5DCD}" type="pres">
      <dgm:prSet presAssocID="{F6097547-3BCA-4063-A542-7C1F8C311ED2}" presName="spacing" presStyleCnt="0"/>
      <dgm:spPr/>
    </dgm:pt>
    <dgm:pt modelId="{286A2FEE-DACA-4248-A928-749151BCC7A1}" type="pres">
      <dgm:prSet presAssocID="{C4C5EC60-D217-4C5F-9B69-829B736CC774}" presName="linNode" presStyleCnt="0"/>
      <dgm:spPr/>
    </dgm:pt>
    <dgm:pt modelId="{2E892ADE-4AF2-4E87-890F-14B45A812D79}" type="pres">
      <dgm:prSet presAssocID="{C4C5EC60-D217-4C5F-9B69-829B736CC774}" presName="parentShp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A4160B-38D5-4BAA-BEF1-E8E705086314}" type="pres">
      <dgm:prSet presAssocID="{C4C5EC60-D217-4C5F-9B69-829B736CC774}" presName="childShp" presStyleLbl="bgAccFollow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5201A1-5F93-4CC8-BE02-842134703779}" type="pres">
      <dgm:prSet presAssocID="{BABB5FA9-F889-4125-A0AB-52DDDC69A1A5}" presName="spacing" presStyleCnt="0"/>
      <dgm:spPr/>
    </dgm:pt>
    <dgm:pt modelId="{38A841C5-21C0-4397-B0CE-ECE85B6ADB96}" type="pres">
      <dgm:prSet presAssocID="{8B11E6BD-C579-496D-8130-756D8FA93919}" presName="linNode" presStyleCnt="0"/>
      <dgm:spPr/>
    </dgm:pt>
    <dgm:pt modelId="{D519DA47-617F-4052-8E3F-3A3895FEC945}" type="pres">
      <dgm:prSet presAssocID="{8B11E6BD-C579-496D-8130-756D8FA93919}" presName="parentShp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A0F00F-81BF-475F-9CB0-93BBDB551171}" type="pres">
      <dgm:prSet presAssocID="{8B11E6BD-C579-496D-8130-756D8FA93919}" presName="childShp" presStyleLbl="bgAccFollow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EF5F4C-7BC8-48C3-800B-D20135959921}" type="pres">
      <dgm:prSet presAssocID="{48750988-D9BC-42FD-8AF0-597EB2C84D67}" presName="spacing" presStyleCnt="0"/>
      <dgm:spPr/>
    </dgm:pt>
    <dgm:pt modelId="{132BB30D-C398-4725-B08C-B77CF5C9D5ED}" type="pres">
      <dgm:prSet presAssocID="{2F1ACACB-5E55-4B55-9FCA-01DC604B2EC8}" presName="linNode" presStyleCnt="0"/>
      <dgm:spPr/>
    </dgm:pt>
    <dgm:pt modelId="{DE9C4516-AFAD-47EF-92C5-381CF426A258}" type="pres">
      <dgm:prSet presAssocID="{2F1ACACB-5E55-4B55-9FCA-01DC604B2EC8}" presName="parentShp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F184C3E-02AA-45F4-939F-DB78D7B41B61}" type="pres">
      <dgm:prSet presAssocID="{2F1ACACB-5E55-4B55-9FCA-01DC604B2EC8}" presName="childShp" presStyleLbl="bg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9EB4399-0838-4C94-9A3A-9B7A1CC9623A}" type="pres">
      <dgm:prSet presAssocID="{7048B443-13F8-49B6-8AE8-06A43418C513}" presName="spacing" presStyleCnt="0"/>
      <dgm:spPr/>
    </dgm:pt>
    <dgm:pt modelId="{BB025B7C-DF72-458B-A83F-2095336F1496}" type="pres">
      <dgm:prSet presAssocID="{B95CDF40-559C-4E2C-8650-EBD8913F5C3B}" presName="linNode" presStyleCnt="0"/>
      <dgm:spPr/>
    </dgm:pt>
    <dgm:pt modelId="{CD3E70B8-8208-49FB-9FC4-A0451F652E15}" type="pres">
      <dgm:prSet presAssocID="{B95CDF40-559C-4E2C-8650-EBD8913F5C3B}" presName="parentShp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A202F10-D61D-4FEF-8630-62B8F5EF5BF2}" type="pres">
      <dgm:prSet presAssocID="{B95CDF40-559C-4E2C-8650-EBD8913F5C3B}" presName="childShp" presStyleLbl="bgAccFollow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8BEC7EA-5300-40A9-85A3-137FEFB44240}" type="pres">
      <dgm:prSet presAssocID="{50245853-4847-4E37-9E7F-D4504C6851B6}" presName="spacing" presStyleCnt="0"/>
      <dgm:spPr/>
    </dgm:pt>
    <dgm:pt modelId="{BD22544A-E61C-4C0D-87E4-1363B3EEF003}" type="pres">
      <dgm:prSet presAssocID="{293E2BEC-6D30-4BAF-B84B-8F9F94C9F36D}" presName="linNode" presStyleCnt="0"/>
      <dgm:spPr/>
    </dgm:pt>
    <dgm:pt modelId="{83A81E12-6415-4A73-B00D-E6481043E1F5}" type="pres">
      <dgm:prSet presAssocID="{293E2BEC-6D30-4BAF-B84B-8F9F94C9F36D}" presName="parentShp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D55C51-7E29-455C-9EB4-022D9BF0DD99}" type="pres">
      <dgm:prSet presAssocID="{293E2BEC-6D30-4BAF-B84B-8F9F94C9F36D}" presName="childShp" presStyleLbl="bgAccFollow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941D6F-A50A-4660-99FD-0BB2B9404C3E}" type="pres">
      <dgm:prSet presAssocID="{F3EA4E67-ECD3-41DD-9644-C1D8680A6EF9}" presName="spacing" presStyleCnt="0"/>
      <dgm:spPr/>
    </dgm:pt>
    <dgm:pt modelId="{B7FA07D8-AA12-4B92-A707-4318691DA3C0}" type="pres">
      <dgm:prSet presAssocID="{5665AFD5-5C65-4836-9F82-FA809D602336}" presName="linNode" presStyleCnt="0"/>
      <dgm:spPr/>
    </dgm:pt>
    <dgm:pt modelId="{B3660543-7EA0-432D-9B5D-CD383241576A}" type="pres">
      <dgm:prSet presAssocID="{5665AFD5-5C65-4836-9F82-FA809D602336}" presName="parentShp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E7DA87E-C68B-42F2-9D7A-63925A17D560}" type="pres">
      <dgm:prSet presAssocID="{5665AFD5-5C65-4836-9F82-FA809D602336}" presName="childShp" presStyleLbl="bgAccFollow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B67780A-8987-412A-B421-45807C29342A}" srcId="{C4C5EC60-D217-4C5F-9B69-829B736CC774}" destId="{4C94CA04-B53D-4A2C-B7D8-5058F1B8B057}" srcOrd="0" destOrd="0" parTransId="{585ED60D-2B76-44AE-9D4A-8B2DECD015DC}" sibTransId="{D116788B-AD6F-44A3-A550-A3108E3283FA}"/>
    <dgm:cxn modelId="{E5728811-98A6-4D55-87EF-0A1571CDDADE}" type="presOf" srcId="{F79A3E6B-4ABE-4EA2-B37B-D0B3194750B2}" destId="{86900CDE-5590-4D95-9CD2-12E31FF81D09}" srcOrd="0" destOrd="0" presId="urn:microsoft.com/office/officeart/2005/8/layout/vList6"/>
    <dgm:cxn modelId="{E91B660F-69B2-42D9-A28D-39BF703A9537}" type="presOf" srcId="{E8EFC257-13A8-492B-B353-6AFCE557D11A}" destId="{2C11BEAA-637A-420D-9EAA-BF4589A62FA1}" srcOrd="0" destOrd="0" presId="urn:microsoft.com/office/officeart/2005/8/layout/vList6"/>
    <dgm:cxn modelId="{B0DE8331-271A-4E6D-8B11-3A88A86CB681}" type="presOf" srcId="{4201A2A8-1CE7-4D52-9890-C9ADF6BD5BA0}" destId="{1F184C3E-02AA-45F4-939F-DB78D7B41B61}" srcOrd="0" destOrd="0" presId="urn:microsoft.com/office/officeart/2005/8/layout/vList6"/>
    <dgm:cxn modelId="{48A26C97-0D0A-4CFB-A00A-58322EA7C504}" type="presOf" srcId="{A2E36BB8-CA81-4A79-BE05-8FF566E32ED0}" destId="{6CE595C6-414A-42A6-B249-659886DFFB42}" srcOrd="0" destOrd="0" presId="urn:microsoft.com/office/officeart/2005/8/layout/vList6"/>
    <dgm:cxn modelId="{D35114EB-46A2-4003-8EA0-E35AAD6527A7}" srcId="{5D896ADF-AFFA-4754-AB48-E7B34DD776C3}" destId="{293E2BEC-6D30-4BAF-B84B-8F9F94C9F36D}" srcOrd="7" destOrd="0" parTransId="{FB5D6B30-F7B0-4B5B-AB48-2AF73E696AB6}" sibTransId="{F3EA4E67-ECD3-41DD-9644-C1D8680A6EF9}"/>
    <dgm:cxn modelId="{152BC2A0-CBC6-4E39-9F53-17C77CB41CF0}" srcId="{5D896ADF-AFFA-4754-AB48-E7B34DD776C3}" destId="{A2E36BB8-CA81-4A79-BE05-8FF566E32ED0}" srcOrd="0" destOrd="0" parTransId="{422BDF0D-B81D-4ECF-9399-0DFF038D13BA}" sibTransId="{C2A2DB58-9C04-4364-B875-50AAD7FFD9D9}"/>
    <dgm:cxn modelId="{929DB4EF-826A-4462-AE8E-A2D7097FE545}" srcId="{5665AFD5-5C65-4836-9F82-FA809D602336}" destId="{21CF58EB-6F45-4964-B89E-1522C847BB00}" srcOrd="0" destOrd="0" parTransId="{081025AE-0CD3-4353-9614-EE86AC6B0501}" sibTransId="{A62249D1-6A5D-4368-89A7-90AC54095FB8}"/>
    <dgm:cxn modelId="{B9DE3609-C9F3-4059-AD1D-0BACA058305E}" type="presOf" srcId="{C7004C91-6585-49B4-9DAC-AF399075E1D6}" destId="{84A0F00F-81BF-475F-9CB0-93BBDB551171}" srcOrd="0" destOrd="0" presId="urn:microsoft.com/office/officeart/2005/8/layout/vList6"/>
    <dgm:cxn modelId="{7987D737-3DBF-473E-918F-26544A3739C6}" type="presOf" srcId="{41ED54E7-AE6F-4011-8C34-AC71ECF55314}" destId="{32D0132D-95F7-48E8-AE1C-79D4DD07BBAB}" srcOrd="0" destOrd="0" presId="urn:microsoft.com/office/officeart/2005/8/layout/vList6"/>
    <dgm:cxn modelId="{7736660D-84C8-4958-9ABC-8969A9DAEE6D}" type="presOf" srcId="{D3C1CDD3-EEA8-4695-96FE-2CE1FA99E471}" destId="{1A202F10-D61D-4FEF-8630-62B8F5EF5BF2}" srcOrd="0" destOrd="0" presId="urn:microsoft.com/office/officeart/2005/8/layout/vList6"/>
    <dgm:cxn modelId="{227A0F7F-D1A5-44A5-BCE5-48ECDD24773C}" type="presOf" srcId="{21CF58EB-6F45-4964-B89E-1522C847BB00}" destId="{3E7DA87E-C68B-42F2-9D7A-63925A17D560}" srcOrd="0" destOrd="0" presId="urn:microsoft.com/office/officeart/2005/8/layout/vList6"/>
    <dgm:cxn modelId="{F63CC68E-DEC0-44CE-A6BA-86403B96C427}" srcId="{5D896ADF-AFFA-4754-AB48-E7B34DD776C3}" destId="{41ED54E7-AE6F-4011-8C34-AC71ECF55314}" srcOrd="1" destOrd="0" parTransId="{1C669746-F316-4CD2-A720-A2135B3D57A9}" sibTransId="{16EEBF27-CDB6-4529-A99C-E2456F278E36}"/>
    <dgm:cxn modelId="{CE731C5A-90F3-40E0-8385-1EA24BA0A162}" type="presOf" srcId="{B95CDF40-559C-4E2C-8650-EBD8913F5C3B}" destId="{CD3E70B8-8208-49FB-9FC4-A0451F652E15}" srcOrd="0" destOrd="0" presId="urn:microsoft.com/office/officeart/2005/8/layout/vList6"/>
    <dgm:cxn modelId="{B00164F8-0C7D-4519-A735-EC97CC169CA8}" srcId="{8B11E6BD-C579-496D-8130-756D8FA93919}" destId="{C7004C91-6585-49B4-9DAC-AF399075E1D6}" srcOrd="0" destOrd="0" parTransId="{576DC5EA-9BC5-4768-A31D-CF77D6828CCB}" sibTransId="{654AAFFF-5AFB-4A57-877F-636A06585386}"/>
    <dgm:cxn modelId="{4E7F6C1E-DA12-402E-AD04-10FC7F6380A5}" type="presOf" srcId="{4C94CA04-B53D-4A2C-B7D8-5058F1B8B057}" destId="{C8A4160B-38D5-4BAA-BEF1-E8E705086314}" srcOrd="0" destOrd="0" presId="urn:microsoft.com/office/officeart/2005/8/layout/vList6"/>
    <dgm:cxn modelId="{B882D85B-C376-416E-AA85-B00F0CE7D463}" srcId="{293E2BEC-6D30-4BAF-B84B-8F9F94C9F36D}" destId="{618EA07B-DA90-4BCF-AB4C-A5139E1D4582}" srcOrd="0" destOrd="0" parTransId="{F2FBB9E1-F719-46E2-A75F-7ED0B38C7600}" sibTransId="{5178F2AA-032B-4BB3-B814-58AB36EA22C7}"/>
    <dgm:cxn modelId="{041F0B30-C64E-4535-86F5-C7048E9295AB}" type="presOf" srcId="{8B11E6BD-C579-496D-8130-756D8FA93919}" destId="{D519DA47-617F-4052-8E3F-3A3895FEC945}" srcOrd="0" destOrd="0" presId="urn:microsoft.com/office/officeart/2005/8/layout/vList6"/>
    <dgm:cxn modelId="{3F62AB59-1C37-48FD-A24C-A0D689CEA193}" type="presOf" srcId="{952FB8F9-8E0A-4004-B7DA-BD531293CF31}" destId="{F5B80F0E-AD93-4C4E-A0FB-B0E068FC2435}" srcOrd="0" destOrd="0" presId="urn:microsoft.com/office/officeart/2005/8/layout/vList6"/>
    <dgm:cxn modelId="{27818BF2-758D-4B62-8B5B-8F1BA1137035}" type="presOf" srcId="{5D896ADF-AFFA-4754-AB48-E7B34DD776C3}" destId="{2AEB9672-2156-4144-A521-87DF0692597D}" srcOrd="0" destOrd="0" presId="urn:microsoft.com/office/officeart/2005/8/layout/vList6"/>
    <dgm:cxn modelId="{77790E28-9983-4D05-A3C0-46E7FC1BB50D}" srcId="{B95CDF40-559C-4E2C-8650-EBD8913F5C3B}" destId="{D3C1CDD3-EEA8-4695-96FE-2CE1FA99E471}" srcOrd="0" destOrd="0" parTransId="{65F50E51-9C87-46B4-8A81-77B6A024B36E}" sibTransId="{17D6637F-4B19-4BDD-A820-F33EA3A4457A}"/>
    <dgm:cxn modelId="{3128B2E7-7049-4046-9D6D-CA07F1FF8EBE}" type="presOf" srcId="{C4C5EC60-D217-4C5F-9B69-829B736CC774}" destId="{2E892ADE-4AF2-4E87-890F-14B45A812D79}" srcOrd="0" destOrd="0" presId="urn:microsoft.com/office/officeart/2005/8/layout/vList6"/>
    <dgm:cxn modelId="{2BCB71CF-8797-42D7-BE57-35A069D75725}" srcId="{41ED54E7-AE6F-4011-8C34-AC71ECF55314}" destId="{15217293-382D-49AE-8C6A-99BB0B22B30B}" srcOrd="0" destOrd="0" parTransId="{38BB000C-5D50-42AD-BAEF-5D7129249CED}" sibTransId="{B092A6C3-77BC-4AAB-962C-4FC6B89AF666}"/>
    <dgm:cxn modelId="{DE76E007-5A60-4E46-B368-E50B14B0E5D8}" srcId="{5D896ADF-AFFA-4754-AB48-E7B34DD776C3}" destId="{5665AFD5-5C65-4836-9F82-FA809D602336}" srcOrd="8" destOrd="0" parTransId="{284CD482-7809-45F0-B1C0-EE4101D0D394}" sibTransId="{AB7DBCD3-F4F7-4C9F-AEE6-34F6420C50DF}"/>
    <dgm:cxn modelId="{8DC7D666-C0CC-45B3-B3B8-8FF8812E8B18}" srcId="{5D896ADF-AFFA-4754-AB48-E7B34DD776C3}" destId="{2F1ACACB-5E55-4B55-9FCA-01DC604B2EC8}" srcOrd="5" destOrd="0" parTransId="{BCA94F60-BE1D-476C-A9B8-E8956D965E2C}" sibTransId="{7048B443-13F8-49B6-8AE8-06A43418C513}"/>
    <dgm:cxn modelId="{9D1CBD8B-BAEB-4775-9858-683C25E79DC1}" srcId="{5D896ADF-AFFA-4754-AB48-E7B34DD776C3}" destId="{C4C5EC60-D217-4C5F-9B69-829B736CC774}" srcOrd="3" destOrd="0" parTransId="{8EA3BF0A-12D0-43AD-9A8C-6082118C28D8}" sibTransId="{BABB5FA9-F889-4125-A0AB-52DDDC69A1A5}"/>
    <dgm:cxn modelId="{2D390032-24FD-438D-BF98-D037FD6ED4B8}" srcId="{E8EFC257-13A8-492B-B353-6AFCE557D11A}" destId="{F79A3E6B-4ABE-4EA2-B37B-D0B3194750B2}" srcOrd="0" destOrd="0" parTransId="{17012EFD-3E4D-4B91-B5BD-60F31C61BE06}" sibTransId="{9EF2FDB8-4F7C-4187-8E4D-A0EFE0E7099A}"/>
    <dgm:cxn modelId="{F87B2CB1-F156-4718-A73B-D052F4C3B38F}" type="presOf" srcId="{5665AFD5-5C65-4836-9F82-FA809D602336}" destId="{B3660543-7EA0-432D-9B5D-CD383241576A}" srcOrd="0" destOrd="0" presId="urn:microsoft.com/office/officeart/2005/8/layout/vList6"/>
    <dgm:cxn modelId="{57C18421-B70B-4FAF-AD90-D579706C0FD1}" srcId="{A2E36BB8-CA81-4A79-BE05-8FF566E32ED0}" destId="{952FB8F9-8E0A-4004-B7DA-BD531293CF31}" srcOrd="0" destOrd="0" parTransId="{88E4310A-BC56-4F6B-B705-E3D83D4FAB57}" sibTransId="{01FCFF60-959C-4893-8B3C-6C958954B638}"/>
    <dgm:cxn modelId="{9D7C7783-3AAE-4905-BDAC-BE92AC53F5F3}" type="presOf" srcId="{618EA07B-DA90-4BCF-AB4C-A5139E1D4582}" destId="{39D55C51-7E29-455C-9EB4-022D9BF0DD99}" srcOrd="0" destOrd="0" presId="urn:microsoft.com/office/officeart/2005/8/layout/vList6"/>
    <dgm:cxn modelId="{CF796EB7-B148-4089-8E2A-93E403A59AF4}" srcId="{5D896ADF-AFFA-4754-AB48-E7B34DD776C3}" destId="{8B11E6BD-C579-496D-8130-756D8FA93919}" srcOrd="4" destOrd="0" parTransId="{0E018AA1-82BE-4FE5-A8C4-52707A795B06}" sibTransId="{48750988-D9BC-42FD-8AF0-597EB2C84D67}"/>
    <dgm:cxn modelId="{F1A10D2D-1D21-4CA8-94AB-D9607C2EB472}" type="presOf" srcId="{15217293-382D-49AE-8C6A-99BB0B22B30B}" destId="{0C5009A9-D71C-4533-8267-2250DFC1EBDF}" srcOrd="0" destOrd="0" presId="urn:microsoft.com/office/officeart/2005/8/layout/vList6"/>
    <dgm:cxn modelId="{5293573C-37C2-4F87-9505-89EC896AB0D8}" srcId="{5D896ADF-AFFA-4754-AB48-E7B34DD776C3}" destId="{E8EFC257-13A8-492B-B353-6AFCE557D11A}" srcOrd="2" destOrd="0" parTransId="{99ADEF2D-06F8-4A83-8F2B-C59D4B8165A0}" sibTransId="{F6097547-3BCA-4063-A542-7C1F8C311ED2}"/>
    <dgm:cxn modelId="{0AEF53DD-FB5A-4A97-94D9-83EBCC3EFEB0}" type="presOf" srcId="{2F1ACACB-5E55-4B55-9FCA-01DC604B2EC8}" destId="{DE9C4516-AFAD-47EF-92C5-381CF426A258}" srcOrd="0" destOrd="0" presId="urn:microsoft.com/office/officeart/2005/8/layout/vList6"/>
    <dgm:cxn modelId="{68FB660E-98BC-4130-A9DB-DAB57D8F2D64}" srcId="{2F1ACACB-5E55-4B55-9FCA-01DC604B2EC8}" destId="{4201A2A8-1CE7-4D52-9890-C9ADF6BD5BA0}" srcOrd="0" destOrd="0" parTransId="{AFB647D5-CCC7-4939-B89C-7A81F6370C09}" sibTransId="{5973DDB0-7C90-4CA3-BFC2-DDBF46A4C9E0}"/>
    <dgm:cxn modelId="{572D8AE5-879C-4565-B35C-AD1DAF86B636}" srcId="{5D896ADF-AFFA-4754-AB48-E7B34DD776C3}" destId="{B95CDF40-559C-4E2C-8650-EBD8913F5C3B}" srcOrd="6" destOrd="0" parTransId="{1148D0B9-FC51-41C1-9B83-CC5E206958B7}" sibTransId="{50245853-4847-4E37-9E7F-D4504C6851B6}"/>
    <dgm:cxn modelId="{53BF2678-8D1C-4E15-880A-78AAF94B3B93}" type="presOf" srcId="{293E2BEC-6D30-4BAF-B84B-8F9F94C9F36D}" destId="{83A81E12-6415-4A73-B00D-E6481043E1F5}" srcOrd="0" destOrd="0" presId="urn:microsoft.com/office/officeart/2005/8/layout/vList6"/>
    <dgm:cxn modelId="{B7994E1E-E201-4872-9112-80F62392281A}" type="presParOf" srcId="{2AEB9672-2156-4144-A521-87DF0692597D}" destId="{D628B402-1E46-46B6-BE63-6A9318F91F01}" srcOrd="0" destOrd="0" presId="urn:microsoft.com/office/officeart/2005/8/layout/vList6"/>
    <dgm:cxn modelId="{4FF7D483-A1E0-4024-892E-2FFB34833962}" type="presParOf" srcId="{D628B402-1E46-46B6-BE63-6A9318F91F01}" destId="{6CE595C6-414A-42A6-B249-659886DFFB42}" srcOrd="0" destOrd="0" presId="urn:microsoft.com/office/officeart/2005/8/layout/vList6"/>
    <dgm:cxn modelId="{476AEABA-D4F6-4AC0-887E-7A90485527D1}" type="presParOf" srcId="{D628B402-1E46-46B6-BE63-6A9318F91F01}" destId="{F5B80F0E-AD93-4C4E-A0FB-B0E068FC2435}" srcOrd="1" destOrd="0" presId="urn:microsoft.com/office/officeart/2005/8/layout/vList6"/>
    <dgm:cxn modelId="{5FAD0343-873C-4270-9814-0C004FDF95DA}" type="presParOf" srcId="{2AEB9672-2156-4144-A521-87DF0692597D}" destId="{F0D2FC23-51B1-4F7B-BC79-7221DBBF6A49}" srcOrd="1" destOrd="0" presId="urn:microsoft.com/office/officeart/2005/8/layout/vList6"/>
    <dgm:cxn modelId="{237DCAF8-C1EB-4C05-96D2-18C4A3796081}" type="presParOf" srcId="{2AEB9672-2156-4144-A521-87DF0692597D}" destId="{D6D3CE25-829D-41D8-B7A3-6A3320454C79}" srcOrd="2" destOrd="0" presId="urn:microsoft.com/office/officeart/2005/8/layout/vList6"/>
    <dgm:cxn modelId="{D66C0D77-463A-4C69-A6C2-5156F457A085}" type="presParOf" srcId="{D6D3CE25-829D-41D8-B7A3-6A3320454C79}" destId="{32D0132D-95F7-48E8-AE1C-79D4DD07BBAB}" srcOrd="0" destOrd="0" presId="urn:microsoft.com/office/officeart/2005/8/layout/vList6"/>
    <dgm:cxn modelId="{B9A0CB70-0747-4DE1-9DD2-2A42FEBE8875}" type="presParOf" srcId="{D6D3CE25-829D-41D8-B7A3-6A3320454C79}" destId="{0C5009A9-D71C-4533-8267-2250DFC1EBDF}" srcOrd="1" destOrd="0" presId="urn:microsoft.com/office/officeart/2005/8/layout/vList6"/>
    <dgm:cxn modelId="{5C067A6D-CD95-4126-A13A-88C82F1692A3}" type="presParOf" srcId="{2AEB9672-2156-4144-A521-87DF0692597D}" destId="{7E0BDF7B-B5CC-4A64-8D36-18516785DB8D}" srcOrd="3" destOrd="0" presId="urn:microsoft.com/office/officeart/2005/8/layout/vList6"/>
    <dgm:cxn modelId="{BB73BF1B-B603-406A-822B-8083481FB945}" type="presParOf" srcId="{2AEB9672-2156-4144-A521-87DF0692597D}" destId="{B82A00A4-F23D-4A9B-84A9-DC22AA7CB095}" srcOrd="4" destOrd="0" presId="urn:microsoft.com/office/officeart/2005/8/layout/vList6"/>
    <dgm:cxn modelId="{4443D1EC-67EF-4F4B-A735-ACF75BD6A22B}" type="presParOf" srcId="{B82A00A4-F23D-4A9B-84A9-DC22AA7CB095}" destId="{2C11BEAA-637A-420D-9EAA-BF4589A62FA1}" srcOrd="0" destOrd="0" presId="urn:microsoft.com/office/officeart/2005/8/layout/vList6"/>
    <dgm:cxn modelId="{2EBCEE2C-D0E2-45D7-A08D-890D2CBEAE02}" type="presParOf" srcId="{B82A00A4-F23D-4A9B-84A9-DC22AA7CB095}" destId="{86900CDE-5590-4D95-9CD2-12E31FF81D09}" srcOrd="1" destOrd="0" presId="urn:microsoft.com/office/officeart/2005/8/layout/vList6"/>
    <dgm:cxn modelId="{E89F3A86-A242-481C-8E34-2E00CE5F8102}" type="presParOf" srcId="{2AEB9672-2156-4144-A521-87DF0692597D}" destId="{91E652BE-87CA-46DF-81D7-0BE6F42B5DCD}" srcOrd="5" destOrd="0" presId="urn:microsoft.com/office/officeart/2005/8/layout/vList6"/>
    <dgm:cxn modelId="{506D198D-1704-4FA4-AECA-B2FDAD05C56A}" type="presParOf" srcId="{2AEB9672-2156-4144-A521-87DF0692597D}" destId="{286A2FEE-DACA-4248-A928-749151BCC7A1}" srcOrd="6" destOrd="0" presId="urn:microsoft.com/office/officeart/2005/8/layout/vList6"/>
    <dgm:cxn modelId="{44A00AFD-B450-4520-B150-7B3EE96D6682}" type="presParOf" srcId="{286A2FEE-DACA-4248-A928-749151BCC7A1}" destId="{2E892ADE-4AF2-4E87-890F-14B45A812D79}" srcOrd="0" destOrd="0" presId="urn:microsoft.com/office/officeart/2005/8/layout/vList6"/>
    <dgm:cxn modelId="{46F9AC58-2450-4404-BC8B-765AA1DD72BC}" type="presParOf" srcId="{286A2FEE-DACA-4248-A928-749151BCC7A1}" destId="{C8A4160B-38D5-4BAA-BEF1-E8E705086314}" srcOrd="1" destOrd="0" presId="urn:microsoft.com/office/officeart/2005/8/layout/vList6"/>
    <dgm:cxn modelId="{0C136049-49B1-4D7D-8CDF-6753D77724B4}" type="presParOf" srcId="{2AEB9672-2156-4144-A521-87DF0692597D}" destId="{DF5201A1-5F93-4CC8-BE02-842134703779}" srcOrd="7" destOrd="0" presId="urn:microsoft.com/office/officeart/2005/8/layout/vList6"/>
    <dgm:cxn modelId="{B65CFDFA-8007-4C48-9C92-F33B4DD43A32}" type="presParOf" srcId="{2AEB9672-2156-4144-A521-87DF0692597D}" destId="{38A841C5-21C0-4397-B0CE-ECE85B6ADB96}" srcOrd="8" destOrd="0" presId="urn:microsoft.com/office/officeart/2005/8/layout/vList6"/>
    <dgm:cxn modelId="{91A3F4F0-F7D4-45B3-A2CC-081BB424EE30}" type="presParOf" srcId="{38A841C5-21C0-4397-B0CE-ECE85B6ADB96}" destId="{D519DA47-617F-4052-8E3F-3A3895FEC945}" srcOrd="0" destOrd="0" presId="urn:microsoft.com/office/officeart/2005/8/layout/vList6"/>
    <dgm:cxn modelId="{5205C72E-2619-40BF-B9C4-A97BEEFAC0B3}" type="presParOf" srcId="{38A841C5-21C0-4397-B0CE-ECE85B6ADB96}" destId="{84A0F00F-81BF-475F-9CB0-93BBDB551171}" srcOrd="1" destOrd="0" presId="urn:microsoft.com/office/officeart/2005/8/layout/vList6"/>
    <dgm:cxn modelId="{37938104-71F9-475A-9FD2-7DD7DB0619BB}" type="presParOf" srcId="{2AEB9672-2156-4144-A521-87DF0692597D}" destId="{39EF5F4C-7BC8-48C3-800B-D20135959921}" srcOrd="9" destOrd="0" presId="urn:microsoft.com/office/officeart/2005/8/layout/vList6"/>
    <dgm:cxn modelId="{68C3D266-35EF-4517-B74F-4B24D1240AD4}" type="presParOf" srcId="{2AEB9672-2156-4144-A521-87DF0692597D}" destId="{132BB30D-C398-4725-B08C-B77CF5C9D5ED}" srcOrd="10" destOrd="0" presId="urn:microsoft.com/office/officeart/2005/8/layout/vList6"/>
    <dgm:cxn modelId="{1DAAED43-D149-4971-9B5E-528E58036637}" type="presParOf" srcId="{132BB30D-C398-4725-B08C-B77CF5C9D5ED}" destId="{DE9C4516-AFAD-47EF-92C5-381CF426A258}" srcOrd="0" destOrd="0" presId="urn:microsoft.com/office/officeart/2005/8/layout/vList6"/>
    <dgm:cxn modelId="{BF1CC0F5-3B92-4E93-9FE4-8291EF264167}" type="presParOf" srcId="{132BB30D-C398-4725-B08C-B77CF5C9D5ED}" destId="{1F184C3E-02AA-45F4-939F-DB78D7B41B61}" srcOrd="1" destOrd="0" presId="urn:microsoft.com/office/officeart/2005/8/layout/vList6"/>
    <dgm:cxn modelId="{E24EF1A3-6F1C-48DF-8374-2AFBFF6E596D}" type="presParOf" srcId="{2AEB9672-2156-4144-A521-87DF0692597D}" destId="{29EB4399-0838-4C94-9A3A-9B7A1CC9623A}" srcOrd="11" destOrd="0" presId="urn:microsoft.com/office/officeart/2005/8/layout/vList6"/>
    <dgm:cxn modelId="{E08C873D-AFD2-466A-A54D-EDE8A4FDDBAD}" type="presParOf" srcId="{2AEB9672-2156-4144-A521-87DF0692597D}" destId="{BB025B7C-DF72-458B-A83F-2095336F1496}" srcOrd="12" destOrd="0" presId="urn:microsoft.com/office/officeart/2005/8/layout/vList6"/>
    <dgm:cxn modelId="{20AFA7EC-6116-4119-BBD6-370FA4419A47}" type="presParOf" srcId="{BB025B7C-DF72-458B-A83F-2095336F1496}" destId="{CD3E70B8-8208-49FB-9FC4-A0451F652E15}" srcOrd="0" destOrd="0" presId="urn:microsoft.com/office/officeart/2005/8/layout/vList6"/>
    <dgm:cxn modelId="{2EA41062-3264-432F-9DA2-F74758E735AF}" type="presParOf" srcId="{BB025B7C-DF72-458B-A83F-2095336F1496}" destId="{1A202F10-D61D-4FEF-8630-62B8F5EF5BF2}" srcOrd="1" destOrd="0" presId="urn:microsoft.com/office/officeart/2005/8/layout/vList6"/>
    <dgm:cxn modelId="{73181221-0235-4B9C-9F94-3E908C80AAEF}" type="presParOf" srcId="{2AEB9672-2156-4144-A521-87DF0692597D}" destId="{B8BEC7EA-5300-40A9-85A3-137FEFB44240}" srcOrd="13" destOrd="0" presId="urn:microsoft.com/office/officeart/2005/8/layout/vList6"/>
    <dgm:cxn modelId="{79BA7D6A-10EA-4787-B670-21348AF9FD22}" type="presParOf" srcId="{2AEB9672-2156-4144-A521-87DF0692597D}" destId="{BD22544A-E61C-4C0D-87E4-1363B3EEF003}" srcOrd="14" destOrd="0" presId="urn:microsoft.com/office/officeart/2005/8/layout/vList6"/>
    <dgm:cxn modelId="{393BD511-5E84-484A-91F8-49B04596BC8D}" type="presParOf" srcId="{BD22544A-E61C-4C0D-87E4-1363B3EEF003}" destId="{83A81E12-6415-4A73-B00D-E6481043E1F5}" srcOrd="0" destOrd="0" presId="urn:microsoft.com/office/officeart/2005/8/layout/vList6"/>
    <dgm:cxn modelId="{3B94D92A-DC18-41D0-958B-EAD170BD4A29}" type="presParOf" srcId="{BD22544A-E61C-4C0D-87E4-1363B3EEF003}" destId="{39D55C51-7E29-455C-9EB4-022D9BF0DD99}" srcOrd="1" destOrd="0" presId="urn:microsoft.com/office/officeart/2005/8/layout/vList6"/>
    <dgm:cxn modelId="{CACAE2C9-E1EC-4ED8-A8FD-4B6EC0E82CDC}" type="presParOf" srcId="{2AEB9672-2156-4144-A521-87DF0692597D}" destId="{F8941D6F-A50A-4660-99FD-0BB2B9404C3E}" srcOrd="15" destOrd="0" presId="urn:microsoft.com/office/officeart/2005/8/layout/vList6"/>
    <dgm:cxn modelId="{D9814781-A08B-4388-8A3B-0BA84107E966}" type="presParOf" srcId="{2AEB9672-2156-4144-A521-87DF0692597D}" destId="{B7FA07D8-AA12-4B92-A707-4318691DA3C0}" srcOrd="16" destOrd="0" presId="urn:microsoft.com/office/officeart/2005/8/layout/vList6"/>
    <dgm:cxn modelId="{2F385500-F94B-405B-9664-F56831146365}" type="presParOf" srcId="{B7FA07D8-AA12-4B92-A707-4318691DA3C0}" destId="{B3660543-7EA0-432D-9B5D-CD383241576A}" srcOrd="0" destOrd="0" presId="urn:microsoft.com/office/officeart/2005/8/layout/vList6"/>
    <dgm:cxn modelId="{3AB9D7FA-E7CB-443F-8B8B-EAEA0E96C196}" type="presParOf" srcId="{B7FA07D8-AA12-4B92-A707-4318691DA3C0}" destId="{3E7DA87E-C68B-42F2-9D7A-63925A17D56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769CC-A185-4306-B51F-54C4293DF302}">
      <dsp:nvSpPr>
        <dsp:cNvPr id="0" name=""/>
        <dsp:cNvSpPr/>
      </dsp:nvSpPr>
      <dsp:spPr>
        <a:xfrm>
          <a:off x="0" y="0"/>
          <a:ext cx="8856984" cy="3360204"/>
        </a:xfrm>
        <a:prstGeom prst="roundRect">
          <a:avLst>
            <a:gd name="adj" fmla="val 85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2607892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 smtClean="0"/>
            <a:t>Leadership </a:t>
          </a:r>
          <a:r>
            <a:rPr lang="en-GB" sz="2400" kern="1200" dirty="0" smtClean="0"/>
            <a:t>MAGIC Regional Network</a:t>
          </a:r>
          <a:endParaRPr lang="en-GB" sz="3700" kern="1200" dirty="0"/>
        </a:p>
      </dsp:txBody>
      <dsp:txXfrm>
        <a:off x="83654" y="83654"/>
        <a:ext cx="8689676" cy="3192896"/>
      </dsp:txXfrm>
    </dsp:sp>
    <dsp:sp modelId="{DD36E3D8-A3CC-437D-B618-197FB1AAEEC2}">
      <dsp:nvSpPr>
        <dsp:cNvPr id="0" name=""/>
        <dsp:cNvSpPr/>
      </dsp:nvSpPr>
      <dsp:spPr>
        <a:xfrm>
          <a:off x="221424" y="840051"/>
          <a:ext cx="1328547" cy="114276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Needling Champion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Haemodialysis Nurse</a:t>
          </a:r>
          <a:endParaRPr lang="en-GB" sz="1200" kern="1200" dirty="0"/>
        </a:p>
      </dsp:txBody>
      <dsp:txXfrm>
        <a:off x="256568" y="875195"/>
        <a:ext cx="1258259" cy="1072476"/>
      </dsp:txXfrm>
    </dsp:sp>
    <dsp:sp modelId="{B035AF1B-DA3F-47DB-88E8-A38B485036C8}">
      <dsp:nvSpPr>
        <dsp:cNvPr id="0" name=""/>
        <dsp:cNvSpPr/>
      </dsp:nvSpPr>
      <dsp:spPr>
        <a:xfrm>
          <a:off x="221424" y="2047361"/>
          <a:ext cx="1328547" cy="114276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VA Appraisal Lead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Nephrologist / Surgeon</a:t>
          </a:r>
          <a:endParaRPr lang="en-GB" sz="1200" kern="1200" dirty="0"/>
        </a:p>
      </dsp:txBody>
      <dsp:txXfrm>
        <a:off x="256568" y="2082505"/>
        <a:ext cx="1258259" cy="1072476"/>
      </dsp:txXfrm>
    </dsp:sp>
    <dsp:sp modelId="{156F2851-307B-45DC-87E8-AC4F20407954}">
      <dsp:nvSpPr>
        <dsp:cNvPr id="0" name=""/>
        <dsp:cNvSpPr/>
      </dsp:nvSpPr>
      <dsp:spPr>
        <a:xfrm>
          <a:off x="1771396" y="840051"/>
          <a:ext cx="6864162" cy="2352142"/>
        </a:xfrm>
        <a:prstGeom prst="roundRect">
          <a:avLst>
            <a:gd name="adj" fmla="val 105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493611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Measurement</a:t>
          </a:r>
          <a:endParaRPr lang="en-GB" sz="2800" kern="1200" dirty="0"/>
        </a:p>
      </dsp:txBody>
      <dsp:txXfrm>
        <a:off x="1843732" y="912387"/>
        <a:ext cx="6719490" cy="2207470"/>
      </dsp:txXfrm>
    </dsp:sp>
    <dsp:sp modelId="{C589B517-C667-4378-ADE7-8620284EA5CE}">
      <dsp:nvSpPr>
        <dsp:cNvPr id="0" name=""/>
        <dsp:cNvSpPr/>
      </dsp:nvSpPr>
      <dsp:spPr>
        <a:xfrm>
          <a:off x="1943000" y="1663300"/>
          <a:ext cx="1372832" cy="64454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Monthly clinical outcomes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Run Charts </a:t>
          </a:r>
          <a:endParaRPr lang="en-GB" sz="900" kern="1200" dirty="0"/>
        </a:p>
      </dsp:txBody>
      <dsp:txXfrm>
        <a:off x="1962822" y="1683122"/>
        <a:ext cx="1333188" cy="604898"/>
      </dsp:txXfrm>
    </dsp:sp>
    <dsp:sp modelId="{1BA23ECA-0C06-4243-B607-CF89E1EA6252}">
      <dsp:nvSpPr>
        <dsp:cNvPr id="0" name=""/>
        <dsp:cNvSpPr/>
      </dsp:nvSpPr>
      <dsp:spPr>
        <a:xfrm>
          <a:off x="1943000" y="2371156"/>
          <a:ext cx="1372832" cy="64454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Evaluate MAGIC</a:t>
          </a:r>
          <a:endParaRPr lang="en-GB" sz="900" kern="1200" dirty="0"/>
        </a:p>
      </dsp:txBody>
      <dsp:txXfrm>
        <a:off x="1962822" y="2390978"/>
        <a:ext cx="1333188" cy="604898"/>
      </dsp:txXfrm>
    </dsp:sp>
    <dsp:sp modelId="{D9CAB39F-D566-464A-83CC-6BEE9505E173}">
      <dsp:nvSpPr>
        <dsp:cNvPr id="0" name=""/>
        <dsp:cNvSpPr/>
      </dsp:nvSpPr>
      <dsp:spPr>
        <a:xfrm>
          <a:off x="3498508" y="1680102"/>
          <a:ext cx="4915626" cy="1344081"/>
        </a:xfrm>
        <a:prstGeom prst="roundRect">
          <a:avLst>
            <a:gd name="adj" fmla="val 105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758659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Materials</a:t>
          </a:r>
          <a:endParaRPr lang="en-GB" sz="2800" kern="1200" dirty="0"/>
        </a:p>
      </dsp:txBody>
      <dsp:txXfrm>
        <a:off x="3539843" y="1721437"/>
        <a:ext cx="4832956" cy="1261411"/>
      </dsp:txXfrm>
    </dsp:sp>
    <dsp:sp modelId="{EA1CA12D-6129-43CB-A033-0AFC47E38831}">
      <dsp:nvSpPr>
        <dsp:cNvPr id="0" name=""/>
        <dsp:cNvSpPr/>
      </dsp:nvSpPr>
      <dsp:spPr>
        <a:xfrm>
          <a:off x="3621399" y="2284938"/>
          <a:ext cx="1525452" cy="60483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err="1" smtClean="0"/>
            <a:t>Slidesets</a:t>
          </a:r>
          <a:r>
            <a:rPr lang="en-GB" sz="900" kern="1200" dirty="0" smtClean="0"/>
            <a:t> + lesson plans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ELearning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Competency document</a:t>
          </a:r>
          <a:endParaRPr lang="en-GB" sz="900" kern="1200" dirty="0"/>
        </a:p>
      </dsp:txBody>
      <dsp:txXfrm>
        <a:off x="3640000" y="2303539"/>
        <a:ext cx="1488250" cy="567634"/>
      </dsp:txXfrm>
    </dsp:sp>
    <dsp:sp modelId="{B4F75D91-4847-4EAD-BCFD-EDAB6C6317A7}">
      <dsp:nvSpPr>
        <dsp:cNvPr id="0" name=""/>
        <dsp:cNvSpPr/>
      </dsp:nvSpPr>
      <dsp:spPr>
        <a:xfrm>
          <a:off x="5190249" y="2284938"/>
          <a:ext cx="1525452" cy="60483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Awareness materials for patients</a:t>
          </a:r>
          <a:endParaRPr lang="en-GB" sz="900" kern="1200" dirty="0"/>
        </a:p>
      </dsp:txBody>
      <dsp:txXfrm>
        <a:off x="5208850" y="2303539"/>
        <a:ext cx="1488250" cy="567634"/>
      </dsp:txXfrm>
    </dsp:sp>
    <dsp:sp modelId="{BAA1A07C-4A1D-43CD-8AA2-2F1314ADA458}">
      <dsp:nvSpPr>
        <dsp:cNvPr id="0" name=""/>
        <dsp:cNvSpPr/>
      </dsp:nvSpPr>
      <dsp:spPr>
        <a:xfrm>
          <a:off x="6759100" y="2284938"/>
          <a:ext cx="1525452" cy="60483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VA Scorecard Appraisal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with PDSA cycles</a:t>
          </a:r>
          <a:endParaRPr lang="en-GB" sz="900" kern="1200" dirty="0"/>
        </a:p>
      </dsp:txBody>
      <dsp:txXfrm>
        <a:off x="6777701" y="2303539"/>
        <a:ext cx="1488250" cy="5676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80F0E-AD93-4C4E-A0FB-B0E068FC2435}">
      <dsp:nvSpPr>
        <dsp:cNvPr id="0" name=""/>
        <dsp:cNvSpPr/>
      </dsp:nvSpPr>
      <dsp:spPr>
        <a:xfrm>
          <a:off x="3168352" y="1898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b="0" kern="1200" dirty="0" smtClean="0"/>
            <a:t>AVF/G rates, AVF/G loss, infection, needling technique used, patient experience of needling, missed cannulation, appearance of AVF/G</a:t>
          </a:r>
          <a:endParaRPr lang="en-GB" sz="1200" b="0" kern="1200" dirty="0"/>
        </a:p>
      </dsp:txBody>
      <dsp:txXfrm>
        <a:off x="3168352" y="45936"/>
        <a:ext cx="4620414" cy="264228"/>
      </dsp:txXfrm>
    </dsp:sp>
    <dsp:sp modelId="{6CE595C6-414A-42A6-B249-659886DFFB42}">
      <dsp:nvSpPr>
        <dsp:cNvPr id="0" name=""/>
        <dsp:cNvSpPr/>
      </dsp:nvSpPr>
      <dsp:spPr>
        <a:xfrm>
          <a:off x="0" y="1898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Baseline Measures</a:t>
          </a:r>
          <a:endParaRPr lang="en-GB" sz="1400" b="1" kern="1200" dirty="0"/>
        </a:p>
      </dsp:txBody>
      <dsp:txXfrm>
        <a:off x="17198" y="19096"/>
        <a:ext cx="3133956" cy="317908"/>
      </dsp:txXfrm>
    </dsp:sp>
    <dsp:sp modelId="{0C5009A9-D71C-4533-8267-2250DFC1EBDF}">
      <dsp:nvSpPr>
        <dsp:cNvPr id="0" name=""/>
        <dsp:cNvSpPr/>
      </dsp:nvSpPr>
      <dsp:spPr>
        <a:xfrm>
          <a:off x="3168352" y="389433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Leadership, PDSA, Managing change, Run Charts</a:t>
          </a:r>
          <a:endParaRPr lang="en-GB" sz="1400" kern="1200" dirty="0"/>
        </a:p>
      </dsp:txBody>
      <dsp:txXfrm>
        <a:off x="3168352" y="433471"/>
        <a:ext cx="4620414" cy="264228"/>
      </dsp:txXfrm>
    </dsp:sp>
    <dsp:sp modelId="{32D0132D-95F7-48E8-AE1C-79D4DD07BBAB}">
      <dsp:nvSpPr>
        <dsp:cNvPr id="0" name=""/>
        <dsp:cNvSpPr/>
      </dsp:nvSpPr>
      <dsp:spPr>
        <a:xfrm>
          <a:off x="0" y="389433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Education from </a:t>
          </a:r>
          <a:r>
            <a:rPr lang="en-GB" sz="1400" b="1" kern="1200" dirty="0" err="1" smtClean="0"/>
            <a:t>KQuIP</a:t>
          </a:r>
          <a:endParaRPr lang="en-GB" sz="1400" b="1" kern="1200" dirty="0"/>
        </a:p>
      </dsp:txBody>
      <dsp:txXfrm>
        <a:off x="17198" y="406631"/>
        <a:ext cx="3133956" cy="317908"/>
      </dsp:txXfrm>
    </dsp:sp>
    <dsp:sp modelId="{86900CDE-5590-4D95-9CD2-12E31FF81D09}">
      <dsp:nvSpPr>
        <dsp:cNvPr id="0" name=""/>
        <dsp:cNvSpPr/>
      </dsp:nvSpPr>
      <dsp:spPr>
        <a:xfrm>
          <a:off x="3168352" y="776969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b="0" kern="1200" dirty="0" smtClean="0"/>
            <a:t>Education Materials + PDSA 1 VA appraisal</a:t>
          </a:r>
          <a:endParaRPr lang="en-GB" sz="1400" b="0" kern="1200" dirty="0"/>
        </a:p>
      </dsp:txBody>
      <dsp:txXfrm>
        <a:off x="3168352" y="821007"/>
        <a:ext cx="4620414" cy="264228"/>
      </dsp:txXfrm>
    </dsp:sp>
    <dsp:sp modelId="{2C11BEAA-637A-420D-9EAA-BF4589A62FA1}">
      <dsp:nvSpPr>
        <dsp:cNvPr id="0" name=""/>
        <dsp:cNvSpPr/>
      </dsp:nvSpPr>
      <dsp:spPr>
        <a:xfrm>
          <a:off x="0" y="776969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Phase 1 </a:t>
          </a:r>
        </a:p>
      </dsp:txBody>
      <dsp:txXfrm>
        <a:off x="17198" y="794167"/>
        <a:ext cx="3133956" cy="317908"/>
      </dsp:txXfrm>
    </dsp:sp>
    <dsp:sp modelId="{C8A4160B-38D5-4BAA-BEF1-E8E705086314}">
      <dsp:nvSpPr>
        <dsp:cNvPr id="0" name=""/>
        <dsp:cNvSpPr/>
      </dsp:nvSpPr>
      <dsp:spPr>
        <a:xfrm>
          <a:off x="3168352" y="1164504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Peer Review, Maintaining Momentum, Creativity</a:t>
          </a:r>
          <a:endParaRPr lang="en-GB" sz="1400" kern="1200" dirty="0"/>
        </a:p>
      </dsp:txBody>
      <dsp:txXfrm>
        <a:off x="3168352" y="1208542"/>
        <a:ext cx="4620414" cy="264228"/>
      </dsp:txXfrm>
    </dsp:sp>
    <dsp:sp modelId="{2E892ADE-4AF2-4E87-890F-14B45A812D79}">
      <dsp:nvSpPr>
        <dsp:cNvPr id="0" name=""/>
        <dsp:cNvSpPr/>
      </dsp:nvSpPr>
      <dsp:spPr>
        <a:xfrm>
          <a:off x="0" y="1164504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Education from </a:t>
          </a:r>
          <a:r>
            <a:rPr lang="en-GB" sz="1400" b="1" kern="1200" dirty="0" err="1" smtClean="0"/>
            <a:t>KQuIP</a:t>
          </a:r>
          <a:endParaRPr lang="en-GB" sz="1400" b="1" kern="1200" dirty="0"/>
        </a:p>
      </dsp:txBody>
      <dsp:txXfrm>
        <a:off x="17198" y="1181702"/>
        <a:ext cx="3133956" cy="317908"/>
      </dsp:txXfrm>
    </dsp:sp>
    <dsp:sp modelId="{84A0F00F-81BF-475F-9CB0-93BBDB551171}">
      <dsp:nvSpPr>
        <dsp:cNvPr id="0" name=""/>
        <dsp:cNvSpPr/>
      </dsp:nvSpPr>
      <dsp:spPr>
        <a:xfrm>
          <a:off x="3168352" y="1552039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b="0" kern="1200" dirty="0" smtClean="0"/>
            <a:t>Competency Document + PDSA 2 VA Appraisal</a:t>
          </a:r>
          <a:endParaRPr lang="en-GB" sz="1400" b="0" kern="1200" dirty="0"/>
        </a:p>
      </dsp:txBody>
      <dsp:txXfrm>
        <a:off x="3168352" y="1596077"/>
        <a:ext cx="4620414" cy="264228"/>
      </dsp:txXfrm>
    </dsp:sp>
    <dsp:sp modelId="{D519DA47-617F-4052-8E3F-3A3895FEC945}">
      <dsp:nvSpPr>
        <dsp:cNvPr id="0" name=""/>
        <dsp:cNvSpPr/>
      </dsp:nvSpPr>
      <dsp:spPr>
        <a:xfrm>
          <a:off x="0" y="1552039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Phase 2</a:t>
          </a:r>
          <a:endParaRPr lang="en-GB" sz="1400" b="1" kern="1200" dirty="0"/>
        </a:p>
      </dsp:txBody>
      <dsp:txXfrm>
        <a:off x="17198" y="1569237"/>
        <a:ext cx="3133956" cy="317908"/>
      </dsp:txXfrm>
    </dsp:sp>
    <dsp:sp modelId="{1F184C3E-02AA-45F4-939F-DB78D7B41B61}">
      <dsp:nvSpPr>
        <dsp:cNvPr id="0" name=""/>
        <dsp:cNvSpPr/>
      </dsp:nvSpPr>
      <dsp:spPr>
        <a:xfrm>
          <a:off x="3168352" y="1939574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b="0" kern="1200" dirty="0" smtClean="0"/>
            <a:t>Awareness Materials + PDSA 3 VA Appraisal</a:t>
          </a:r>
          <a:endParaRPr lang="en-GB" sz="1400" b="0" kern="1200" dirty="0"/>
        </a:p>
      </dsp:txBody>
      <dsp:txXfrm>
        <a:off x="3168352" y="1983612"/>
        <a:ext cx="4620414" cy="264228"/>
      </dsp:txXfrm>
    </dsp:sp>
    <dsp:sp modelId="{DE9C4516-AFAD-47EF-92C5-381CF426A258}">
      <dsp:nvSpPr>
        <dsp:cNvPr id="0" name=""/>
        <dsp:cNvSpPr/>
      </dsp:nvSpPr>
      <dsp:spPr>
        <a:xfrm>
          <a:off x="0" y="1939574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Phase 3</a:t>
          </a:r>
          <a:endParaRPr lang="en-GB" sz="1400" b="1" kern="1200" dirty="0"/>
        </a:p>
      </dsp:txBody>
      <dsp:txXfrm>
        <a:off x="17198" y="1956772"/>
        <a:ext cx="3133956" cy="317908"/>
      </dsp:txXfrm>
    </dsp:sp>
    <dsp:sp modelId="{1A202F10-D61D-4FEF-8630-62B8F5EF5BF2}">
      <dsp:nvSpPr>
        <dsp:cNvPr id="0" name=""/>
        <dsp:cNvSpPr/>
      </dsp:nvSpPr>
      <dsp:spPr>
        <a:xfrm>
          <a:off x="3168352" y="2327110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Share learning across region</a:t>
          </a:r>
          <a:endParaRPr lang="en-GB" sz="1400" kern="1200" dirty="0"/>
        </a:p>
      </dsp:txBody>
      <dsp:txXfrm>
        <a:off x="3168352" y="2371148"/>
        <a:ext cx="4620414" cy="264228"/>
      </dsp:txXfrm>
    </dsp:sp>
    <dsp:sp modelId="{CD3E70B8-8208-49FB-9FC4-A0451F652E15}">
      <dsp:nvSpPr>
        <dsp:cNvPr id="0" name=""/>
        <dsp:cNvSpPr/>
      </dsp:nvSpPr>
      <dsp:spPr>
        <a:xfrm>
          <a:off x="0" y="2327110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Peer Review</a:t>
          </a:r>
          <a:endParaRPr lang="en-GB" sz="1400" b="1" kern="1200" dirty="0"/>
        </a:p>
      </dsp:txBody>
      <dsp:txXfrm>
        <a:off x="17198" y="2344308"/>
        <a:ext cx="3133956" cy="317908"/>
      </dsp:txXfrm>
    </dsp:sp>
    <dsp:sp modelId="{39D55C51-7E29-455C-9EB4-022D9BF0DD99}">
      <dsp:nvSpPr>
        <dsp:cNvPr id="0" name=""/>
        <dsp:cNvSpPr/>
      </dsp:nvSpPr>
      <dsp:spPr>
        <a:xfrm>
          <a:off x="3168352" y="2714645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Sustainability, Statistical process control charts and other measures, continuing infrastructure</a:t>
          </a:r>
          <a:endParaRPr lang="en-GB" sz="1400" kern="1200" dirty="0"/>
        </a:p>
      </dsp:txBody>
      <dsp:txXfrm>
        <a:off x="3168352" y="2758683"/>
        <a:ext cx="4620414" cy="264228"/>
      </dsp:txXfrm>
    </dsp:sp>
    <dsp:sp modelId="{83A81E12-6415-4A73-B00D-E6481043E1F5}">
      <dsp:nvSpPr>
        <dsp:cNvPr id="0" name=""/>
        <dsp:cNvSpPr/>
      </dsp:nvSpPr>
      <dsp:spPr>
        <a:xfrm>
          <a:off x="0" y="2714645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Education from </a:t>
          </a:r>
          <a:r>
            <a:rPr lang="en-GB" sz="1400" b="1" kern="1200" dirty="0" err="1" smtClean="0"/>
            <a:t>KQuIP</a:t>
          </a:r>
          <a:endParaRPr lang="en-GB" sz="1400" b="1" kern="1200" dirty="0"/>
        </a:p>
      </dsp:txBody>
      <dsp:txXfrm>
        <a:off x="17198" y="2731843"/>
        <a:ext cx="3133956" cy="317908"/>
      </dsp:txXfrm>
    </dsp:sp>
    <dsp:sp modelId="{3E7DA87E-C68B-42F2-9D7A-63925A17D560}">
      <dsp:nvSpPr>
        <dsp:cNvPr id="0" name=""/>
        <dsp:cNvSpPr/>
      </dsp:nvSpPr>
      <dsp:spPr>
        <a:xfrm>
          <a:off x="3168352" y="3102180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Region designed QI</a:t>
          </a:r>
          <a:endParaRPr lang="en-GB" sz="1400" kern="1200" dirty="0"/>
        </a:p>
      </dsp:txBody>
      <dsp:txXfrm>
        <a:off x="3168352" y="3146218"/>
        <a:ext cx="4620414" cy="264228"/>
      </dsp:txXfrm>
    </dsp:sp>
    <dsp:sp modelId="{B3660543-7EA0-432D-9B5D-CD383241576A}">
      <dsp:nvSpPr>
        <dsp:cNvPr id="0" name=""/>
        <dsp:cNvSpPr/>
      </dsp:nvSpPr>
      <dsp:spPr>
        <a:xfrm>
          <a:off x="0" y="3102180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Phase 4</a:t>
          </a:r>
          <a:endParaRPr lang="en-GB" sz="1400" b="1" kern="1200" dirty="0"/>
        </a:p>
      </dsp:txBody>
      <dsp:txXfrm>
        <a:off x="17198" y="3119378"/>
        <a:ext cx="3133956" cy="317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949E6C6-4B8F-4672-8CF4-FB16948CBE13}" type="datetimeFigureOut">
              <a:rPr lang="en-US"/>
              <a:pPr>
                <a:defRPr/>
              </a:pPr>
              <a:t>3/21/2018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E0CBF3-2A0A-4409-B599-FEFEAF974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710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ヒラギノ角ゴ Pro W3" pitchFamily="84" charset="-128"/>
      </a:defRPr>
    </a:lvl1pPr>
    <a:lvl2pPr marL="45684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+mn-cs"/>
      </a:defRPr>
    </a:lvl2pPr>
    <a:lvl3pPr marL="9137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+mn-cs"/>
      </a:defRPr>
    </a:lvl3pPr>
    <a:lvl4pPr marL="137058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+mn-cs"/>
      </a:defRPr>
    </a:lvl4pPr>
    <a:lvl5pPr marL="182744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+mn-cs"/>
      </a:defRPr>
    </a:lvl5pPr>
    <a:lvl6pPr marL="2284290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132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000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856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27812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515FF-A2EB-4B04-AC41-89D81E669D42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1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3990" indent="-2861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460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244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028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8120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596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380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164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27812" cy="3729037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40" y="9442153"/>
            <a:ext cx="2950474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15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27812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515FF-A2EB-4B04-AC41-89D81E669D42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46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144F-E291-461A-B3EE-CD841179C859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839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144F-E291-461A-B3EE-CD841179C859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37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144F-E291-461A-B3EE-CD841179C859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37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41B7E-CFBE-9347-8A79-2009B15B112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053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 smtClean="0"/>
              <a:t>Introduce self</a:t>
            </a:r>
          </a:p>
          <a:p>
            <a:pPr algn="l"/>
            <a:endParaRPr lang="en-GB" dirty="0"/>
          </a:p>
          <a:p>
            <a:pPr algn="l"/>
            <a:r>
              <a:rPr lang="en-GB" dirty="0" smtClean="0"/>
              <a:t>I</a:t>
            </a:r>
            <a:r>
              <a:rPr lang="en-GB" baseline="0" dirty="0" smtClean="0"/>
              <a:t> would like to tell you about </a:t>
            </a:r>
            <a:r>
              <a:rPr lang="en-GB" dirty="0" smtClean="0"/>
              <a:t>MAGIC which is </a:t>
            </a:r>
            <a:r>
              <a:rPr lang="en-GB" dirty="0" err="1" smtClean="0"/>
              <a:t>KQuIP’s</a:t>
            </a:r>
            <a:r>
              <a:rPr lang="en-GB" dirty="0" smtClean="0"/>
              <a:t> project to improve VA for HD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7A063-CDBC-45C6-A03B-96674D172258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64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baseline="0" dirty="0" smtClean="0"/>
              <a:t>We know the RA standards</a:t>
            </a:r>
          </a:p>
          <a:p>
            <a:endParaRPr lang="en-GB" b="0" baseline="0" dirty="0" smtClean="0"/>
          </a:p>
          <a:p>
            <a:r>
              <a:rPr lang="en-GB" b="0" baseline="0" dirty="0" smtClean="0"/>
              <a:t>Seems a simple statement but we know there is a complex pathway behind it – go through diagram</a:t>
            </a:r>
          </a:p>
          <a:p>
            <a:endParaRPr lang="en-GB" b="0" baseline="0" dirty="0" smtClean="0"/>
          </a:p>
          <a:p>
            <a:r>
              <a:rPr lang="en-GB" b="0" dirty="0" smtClean="0"/>
              <a:t>We know there is huge variation across the UK – how do</a:t>
            </a:r>
            <a:r>
              <a:rPr lang="en-GB" b="0" baseline="0" dirty="0" smtClean="0"/>
              <a:t> we improve this</a:t>
            </a:r>
          </a:p>
          <a:p>
            <a:endParaRPr lang="en-GB" b="0" baseline="0" dirty="0" smtClean="0"/>
          </a:p>
          <a:p>
            <a:r>
              <a:rPr lang="en-GB" b="0" baseline="0" dirty="0" smtClean="0"/>
              <a:t>Regardless of your opinion of this – there is over-whelming evidence that AVF is best for majority of patients and no evidence to say who it is and isn’t good for – whilst there maybe a selection of pts it is not good for how can we make non-evidence based judgements – this is people’s lives we are talking about</a:t>
            </a:r>
          </a:p>
          <a:p>
            <a:endParaRPr lang="en-GB" b="0" baseline="0" dirty="0" smtClean="0"/>
          </a:p>
          <a:p>
            <a:r>
              <a:rPr lang="en-GB" b="0" baseline="0" dirty="0" smtClean="0"/>
              <a:t>Need to develop some common sense about VA</a:t>
            </a:r>
          </a:p>
          <a:p>
            <a:endParaRPr lang="en-GB" b="0" baseline="0" dirty="0" smtClean="0"/>
          </a:p>
          <a:p>
            <a:r>
              <a:rPr lang="en-GB" b="0" baseline="0" dirty="0" smtClean="0"/>
              <a:t>Many steps to achieving definitive access – I’m going to focus on VA for HD but still numerous steps - go through briefly. </a:t>
            </a:r>
          </a:p>
          <a:p>
            <a:endParaRPr lang="en-GB" b="0" baseline="0" dirty="0" smtClean="0"/>
          </a:p>
          <a:p>
            <a:r>
              <a:rPr lang="en-GB" b="0" baseline="0" dirty="0" smtClean="0"/>
              <a:t>Often focus on VA surgery steps, possibly as it is not our problem  ---- next slide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82609-56AA-4583-AFCC-1F5D4864E604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53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baseline="0" dirty="0" smtClean="0"/>
              <a:t>Many aspects to achieving good VA care </a:t>
            </a:r>
          </a:p>
          <a:p>
            <a:endParaRPr lang="en-GB" b="1" baseline="0" dirty="0" smtClean="0"/>
          </a:p>
          <a:p>
            <a:r>
              <a:rPr lang="en-GB" b="1" baseline="0" dirty="0" smtClean="0"/>
              <a:t>Maybe that’s why we haven’t got to the bottom of good AVF rates as we don’t consider all of this</a:t>
            </a:r>
          </a:p>
          <a:p>
            <a:endParaRPr lang="en-GB" b="1" baseline="0" dirty="0" smtClean="0"/>
          </a:p>
          <a:p>
            <a:r>
              <a:rPr lang="en-GB" b="0" baseline="0" dirty="0" smtClean="0"/>
              <a:t>Go through briefly</a:t>
            </a:r>
          </a:p>
          <a:p>
            <a:endParaRPr lang="en-GB" b="0" baseline="0" dirty="0" smtClean="0"/>
          </a:p>
          <a:p>
            <a:r>
              <a:rPr lang="en-GB" b="0" baseline="0" dirty="0" smtClean="0"/>
              <a:t>I’m interested in cannulation – mainly because the reason we have AVF/G formed is cannulate them – without that aspect meaningless </a:t>
            </a:r>
          </a:p>
          <a:p>
            <a:endParaRPr lang="en-GB" b="0" baseline="0" dirty="0" smtClean="0"/>
          </a:p>
          <a:p>
            <a:r>
              <a:rPr lang="en-GB" b="0" baseline="0" dirty="0" smtClean="0"/>
              <a:t>Cannulation damages AVF/G – need to minimise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82609-56AA-4583-AFCC-1F5D4864E604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49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 smtClean="0"/>
              <a:t>Buttonhole v. rope ladder – why do some units get infections and others don’t – lack of</a:t>
            </a:r>
            <a:r>
              <a:rPr lang="en-GB" b="0" baseline="0" dirty="0" smtClean="0"/>
              <a:t> consistency of practice – don’t want to get into debate about what is right and wrong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7A063-CDBC-45C6-A03B-96674D172258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753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3990" indent="-2861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460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244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028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8120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596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380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164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27812" cy="3729037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  <a:p>
            <a:r>
              <a:rPr lang="en-GB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40" y="9442153"/>
            <a:ext cx="2950474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849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7A063-CDBC-45C6-A03B-96674D172258}" type="slidenum">
              <a:rPr lang="en-GB" smtClean="0">
                <a:solidFill>
                  <a:prstClr val="black"/>
                </a:solidFill>
              </a:rPr>
              <a:pPr/>
              <a:t>36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98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Start with leadership, then measurement then materials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7A063-CDBC-45C6-A03B-96674D172258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69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Phased approach </a:t>
            </a:r>
          </a:p>
          <a:p>
            <a:endParaRPr lang="en-GB" dirty="0"/>
          </a:p>
          <a:p>
            <a:r>
              <a:rPr lang="en-GB" dirty="0" smtClean="0"/>
              <a:t>Go through 4 phases</a:t>
            </a:r>
          </a:p>
          <a:p>
            <a:endParaRPr lang="en-GB" dirty="0"/>
          </a:p>
          <a:p>
            <a:r>
              <a:rPr lang="en-GB" dirty="0" smtClean="0"/>
              <a:t>Has educational structure from MAGIC around it</a:t>
            </a:r>
          </a:p>
          <a:p>
            <a:endParaRPr lang="en-GB" dirty="0" smtClean="0"/>
          </a:p>
          <a:p>
            <a:r>
              <a:rPr lang="en-GB" dirty="0" smtClean="0"/>
              <a:t>Running through it will be the MAGIC regional network and monthly measures</a:t>
            </a:r>
          </a:p>
          <a:p>
            <a:endParaRPr lang="en-GB" dirty="0"/>
          </a:p>
          <a:p>
            <a:r>
              <a:rPr lang="en-GB" b="1" dirty="0" smtClean="0"/>
              <a:t>Animated – </a:t>
            </a:r>
            <a:r>
              <a:rPr lang="en-GB" dirty="0" smtClean="0"/>
              <a:t>hope by end of the project you will have skills and ability to continue doing this yourselves – leave you with leadership skills, network and measures to do it yourselves and continues with PDSA cycles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7A063-CDBC-45C6-A03B-96674D172258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82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 summarise, MAGIC is about needling AVF/G, which is the central element of definitive VA for HD</a:t>
            </a:r>
          </a:p>
          <a:p>
            <a:endParaRPr lang="en-GB" dirty="0" smtClean="0"/>
          </a:p>
          <a:p>
            <a:r>
              <a:rPr lang="en-GB" dirty="0" smtClean="0"/>
              <a:t>Its about doing this well to</a:t>
            </a:r>
            <a:r>
              <a:rPr lang="en-GB" baseline="0" dirty="0" smtClean="0"/>
              <a:t> promote AVF/G longevity and patient </a:t>
            </a:r>
            <a:r>
              <a:rPr lang="en-GB" baseline="0" dirty="0" err="1" smtClean="0"/>
              <a:t>expereince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Relevant to adults and paediatrics</a:t>
            </a:r>
          </a:p>
          <a:p>
            <a:endParaRPr lang="en-GB" dirty="0" smtClean="0"/>
          </a:p>
          <a:p>
            <a:r>
              <a:rPr lang="en-GB" dirty="0" smtClean="0"/>
              <a:t>Relevant to AV fistulae and grafts</a:t>
            </a:r>
          </a:p>
          <a:p>
            <a:endParaRPr lang="en-GB" dirty="0" smtClean="0"/>
          </a:p>
          <a:p>
            <a:r>
              <a:rPr lang="en-GB" dirty="0" smtClean="0"/>
              <a:t>Based on BRS / VASBI Needling Recommendations</a:t>
            </a:r>
          </a:p>
          <a:p>
            <a:pPr lvl="1"/>
            <a:r>
              <a:rPr lang="en-GB" dirty="0" smtClean="0"/>
              <a:t>Consensus base</a:t>
            </a:r>
          </a:p>
          <a:p>
            <a:endParaRPr lang="en-GB" dirty="0" smtClean="0"/>
          </a:p>
          <a:p>
            <a:r>
              <a:rPr lang="en-GB" dirty="0" smtClean="0"/>
              <a:t>We</a:t>
            </a:r>
            <a:r>
              <a:rPr lang="en-GB" baseline="0" dirty="0" smtClean="0"/>
              <a:t> have webpage, twitter and </a:t>
            </a:r>
            <a:r>
              <a:rPr lang="en-GB" baseline="0" dirty="0" err="1" smtClean="0"/>
              <a:t>facebook</a:t>
            </a:r>
            <a:r>
              <a:rPr lang="en-GB" baseline="0" dirty="0" smtClean="0"/>
              <a:t> page – also link to the scorecard which came Scottish VA appraisal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image here is from the Home Therapies meeting – summarises what MAGIC is about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7A063-CDBC-45C6-A03B-96674D172258}" type="slidenum">
              <a:rPr lang="en-GB" smtClean="0">
                <a:solidFill>
                  <a:prstClr val="black"/>
                </a:solidFill>
              </a:rPr>
              <a:pPr/>
              <a:t>39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77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3990" indent="-2861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460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244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028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8120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596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380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164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27812" cy="3729037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  <a:p>
            <a:r>
              <a:rPr lang="en-GB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40" y="9442153"/>
            <a:ext cx="2950474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67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3990" indent="-2861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460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244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028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8120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596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380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164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27812" cy="3729037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40" y="9442153"/>
            <a:ext cx="2950474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365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3990" indent="-2861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460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244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028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8120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596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380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164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27812" cy="3729037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40" y="9442153"/>
            <a:ext cx="2950474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779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3990" indent="-2861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460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244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028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8120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596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380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164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27812" cy="3729037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40" y="9442153"/>
            <a:ext cx="2950474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631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3990" indent="-2861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460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244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028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8120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596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380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164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27812" cy="3729037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40" y="9442153"/>
            <a:ext cx="2950474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310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3990" indent="-2861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460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244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028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8120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596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380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164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27812" cy="3729037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40" y="9442153"/>
            <a:ext cx="2950474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601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0" y="746125"/>
            <a:ext cx="4967288" cy="3727450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1200" dirty="0" smtClean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39" y="9442154"/>
            <a:ext cx="2950475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079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8.jpe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jpe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jpe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jpe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jpe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jpe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jpe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jpe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jpe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jpe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jpe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jpe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jpe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jpe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jpe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jpe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jpe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jpe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600029"/>
            <a:ext cx="9144000" cy="354352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0" tIns="45690" rIns="91380" bIns="456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491629"/>
            <a:ext cx="9144000" cy="108348"/>
          </a:xfrm>
          <a:prstGeom prst="rect">
            <a:avLst/>
          </a:prstGeom>
          <a:solidFill>
            <a:srgbClr val="00AE9E"/>
          </a:solidFill>
          <a:ln w="9525">
            <a:noFill/>
            <a:miter lim="800000"/>
            <a:headEnd/>
            <a:tailEnd/>
          </a:ln>
        </p:spPr>
        <p:txBody>
          <a:bodyPr lIns="91380" tIns="45690" rIns="91380" bIns="45690"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1869786"/>
            <a:ext cx="7633648" cy="1293377"/>
          </a:xfrm>
          <a:ln>
            <a:noFill/>
          </a:ln>
        </p:spPr>
        <p:txBody>
          <a:bodyPr anchor="t">
            <a:noAutofit/>
          </a:bodyPr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000" y="4515996"/>
            <a:ext cx="7633648" cy="2537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</a:defRPr>
            </a:lvl1pPr>
            <a:lvl2pPr marL="456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7" name="Picture 7" descr="PHE_3268_SML_AW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99" y="250141"/>
            <a:ext cx="1260475" cy="58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defRPr/>
            </a:lvl1pPr>
            <a:lvl2pPr marL="164274" indent="-164274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92" y="1258206"/>
            <a:ext cx="3523973" cy="3149754"/>
          </a:xfrm>
        </p:spPr>
        <p:txBody>
          <a:bodyPr/>
          <a:lstStyle>
            <a:lvl1pPr marL="164274" indent="0">
              <a:defRPr/>
            </a:lvl1pPr>
            <a:lvl2pPr marL="164274" indent="-164274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5505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47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8357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61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0479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8556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3442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30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11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097" y="-1420687"/>
            <a:ext cx="3949064" cy="7279615"/>
          </a:xfrm>
          <a:prstGeom prst="rect">
            <a:avLst/>
          </a:prstGeom>
        </p:spPr>
      </p:pic>
      <p:pic>
        <p:nvPicPr>
          <p:cNvPr id="13" name="Picture 12" descr="KQUIP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2" y="4512525"/>
            <a:ext cx="964842" cy="32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0" y="4351971"/>
            <a:ext cx="1504800" cy="527248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85920" y="1028649"/>
            <a:ext cx="6116483" cy="2735904"/>
          </a:xfr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850" b="1">
                <a:solidFill>
                  <a:schemeClr val="bg1"/>
                </a:solidFill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850" b="1">
                <a:solidFill>
                  <a:schemeClr val="accent2"/>
                </a:solidFill>
              </a:defRPr>
            </a:lvl2pPr>
            <a:lvl3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 b="1">
                <a:solidFill>
                  <a:schemeClr val="bg1"/>
                </a:solidFill>
              </a:defRPr>
            </a:lvl3pPr>
            <a:lvl4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>
                <a:solidFill>
                  <a:schemeClr val="bg1"/>
                </a:solidFill>
              </a:defRPr>
            </a:lvl4pPr>
            <a:lvl5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3011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6"/>
            <a:ext cx="9144000" cy="3998282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166" fontAlgn="auto">
              <a:spcBef>
                <a:spcPts val="0"/>
              </a:spcBef>
              <a:spcAft>
                <a:spcPts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9" y="503535"/>
            <a:ext cx="2074125" cy="72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0" y="4316018"/>
            <a:ext cx="1924396" cy="60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768"/>
            <a:ext cx="9144000" cy="857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44000" y="1636788"/>
            <a:ext cx="7116762" cy="2158589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accent2"/>
                </a:solidFill>
              </a:defRPr>
            </a:lvl2pPr>
            <a:lvl3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15607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1" y="465540"/>
            <a:ext cx="7133833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4394" indent="0">
              <a:lnSpc>
                <a:spcPts val="1500"/>
              </a:lnSpc>
              <a:spcAft>
                <a:spcPts val="1000"/>
              </a:spcAft>
              <a:defRPr/>
            </a:lvl1pPr>
            <a:lvl2pPr marL="164394" indent="-164394">
              <a:lnSpc>
                <a:spcPts val="1500"/>
              </a:lnSpc>
              <a:spcAft>
                <a:spcPts val="1000"/>
              </a:spcAft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8" y="4776317"/>
            <a:ext cx="288428" cy="273843"/>
          </a:xfrm>
        </p:spPr>
        <p:txBody>
          <a:bodyPr/>
          <a:lstStyle>
            <a:lvl1pPr algn="l">
              <a:defRPr/>
            </a:lvl1pPr>
          </a:lstStyle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041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1620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2880000" y="1465555"/>
            <a:ext cx="1620000" cy="300114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16450" y="1465564"/>
            <a:ext cx="1620000" cy="300180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6552450" y="1465564"/>
            <a:ext cx="1620000" cy="300180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797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3513" indent="0">
              <a:lnSpc>
                <a:spcPts val="1900"/>
              </a:lnSpc>
              <a:spcAft>
                <a:spcPts val="1000"/>
              </a:spcAft>
              <a:defRPr sz="1900" b="1">
                <a:solidFill>
                  <a:schemeClr val="accent2"/>
                </a:solidFill>
              </a:defRPr>
            </a:lvl1pPr>
            <a:lvl2pPr marL="163513" indent="0">
              <a:lnSpc>
                <a:spcPts val="1900"/>
              </a:lnSpc>
              <a:spcAft>
                <a:spcPts val="1000"/>
              </a:spcAft>
              <a:buFontTx/>
              <a:buNone/>
              <a:defRPr sz="1900"/>
            </a:lvl2pPr>
            <a:lvl3pPr marL="171450" indent="-171450">
              <a:lnSpc>
                <a:spcPts val="1900"/>
              </a:lnSpc>
              <a:spcAft>
                <a:spcPts val="1000"/>
              </a:spcAft>
              <a:buFontTx/>
              <a:buBlip>
                <a:blip r:embed="rId3"/>
              </a:buBlip>
              <a:defRPr sz="1900"/>
            </a:lvl3pPr>
            <a:lvl4pPr marL="300038" indent="-149225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900"/>
            </a:lvl4pPr>
            <a:lvl5pPr marL="471488" indent="-150813"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17"/>
            <a:ext cx="288000" cy="273843"/>
          </a:xfrm>
        </p:spPr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042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842729" y="1489647"/>
            <a:ext cx="7412326" cy="2185564"/>
            <a:chOff x="842729" y="1491023"/>
            <a:chExt cx="7412326" cy="218758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29" y="1500611"/>
              <a:ext cx="1723774" cy="217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251" y="1491023"/>
              <a:ext cx="1715604" cy="2178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825" y="1495455"/>
              <a:ext cx="1710472" cy="2178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451" y="1499887"/>
              <a:ext cx="1715604" cy="217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415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2917167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821276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712013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4873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242" y="-1126374"/>
            <a:ext cx="3949064" cy="715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6"/>
          <a:stretch/>
        </p:blipFill>
        <p:spPr>
          <a:xfrm>
            <a:off x="790103" y="288915"/>
            <a:ext cx="7446124" cy="2024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dirty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530" y="1422900"/>
            <a:ext cx="5876934" cy="2499000"/>
          </a:xfrm>
        </p:spPr>
        <p:txBody>
          <a:bodyPr>
            <a:normAutofit/>
          </a:bodyPr>
          <a:lstStyle>
            <a:lvl1pPr marL="0" indent="0">
              <a:lnSpc>
                <a:spcPts val="3752"/>
              </a:lnSpc>
              <a:spcAft>
                <a:spcPts val="0"/>
              </a:spcAft>
              <a:defRPr sz="3800">
                <a:solidFill>
                  <a:schemeClr val="bg1"/>
                </a:solidFill>
              </a:defRPr>
            </a:lvl1pPr>
            <a:lvl2pPr marL="164394" indent="-164394">
              <a:lnSpc>
                <a:spcPts val="1876"/>
              </a:lnSpc>
              <a:defRPr sz="1900">
                <a:solidFill>
                  <a:schemeClr val="bg1"/>
                </a:solidFill>
              </a:defRPr>
            </a:lvl2pPr>
            <a:lvl3pPr>
              <a:lnSpc>
                <a:spcPts val="1876"/>
              </a:lnSpc>
              <a:defRPr sz="1900">
                <a:solidFill>
                  <a:schemeClr val="bg1"/>
                </a:solidFill>
              </a:defRPr>
            </a:lvl3pPr>
            <a:lvl4pPr>
              <a:lnSpc>
                <a:spcPts val="1501"/>
              </a:lnSpc>
              <a:defRPr sz="1500">
                <a:solidFill>
                  <a:schemeClr val="bg1"/>
                </a:solidFill>
              </a:defRPr>
            </a:lvl4pPr>
            <a:lvl5pPr>
              <a:lnSpc>
                <a:spcPts val="1501"/>
              </a:lnSpc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153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defRPr/>
            </a:lvl1pPr>
            <a:lvl2pPr marL="164394" indent="-16439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33" y="1258206"/>
            <a:ext cx="3523973" cy="3149754"/>
          </a:xfrm>
        </p:spPr>
        <p:txBody>
          <a:bodyPr/>
          <a:lstStyle>
            <a:lvl1pPr marL="164394" indent="0">
              <a:defRPr/>
            </a:lvl1pPr>
            <a:lvl2pPr marL="164394" indent="-16439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5084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1620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2880000" y="1465500"/>
            <a:ext cx="1620000" cy="300114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16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6552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0179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973" y="971335"/>
            <a:ext cx="2008336" cy="255199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3384048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5904000" y="1780421"/>
            <a:ext cx="1980368" cy="1223003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accent2"/>
                </a:solidFill>
              </a:defRPr>
            </a:lvl2pPr>
            <a:lvl3pPr marL="0" indent="0">
              <a:lnSpc>
                <a:spcPts val="1200"/>
              </a:lnSpc>
              <a:spcAft>
                <a:spcPts val="80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ts val="12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ts val="12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51157"/>
            <a:ext cx="1672008" cy="2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508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884238" y="2156415"/>
            <a:ext cx="5632450" cy="199740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84244" y="1258209"/>
            <a:ext cx="5631972" cy="738018"/>
          </a:xfrm>
        </p:spPr>
        <p:txBody>
          <a:bodyPr>
            <a:normAutofit/>
          </a:bodyPr>
          <a:lstStyle>
            <a:lvl1pPr marL="165100" indent="0">
              <a:lnSpc>
                <a:spcPts val="1500"/>
              </a:lnSpc>
              <a:spcAft>
                <a:spcPts val="0"/>
              </a:spcAft>
              <a:defRPr sz="1500" b="1"/>
            </a:lvl1pPr>
            <a:lvl2pPr marL="165100" indent="0">
              <a:lnSpc>
                <a:spcPts val="1500"/>
              </a:lnSpc>
              <a:buFontTx/>
              <a:buNone/>
              <a:defRPr sz="1500"/>
            </a:lvl2pPr>
            <a:lvl3pPr marL="163513" indent="-163513">
              <a:lnSpc>
                <a:spcPts val="1500"/>
              </a:lnSpc>
              <a:buFontTx/>
              <a:buBlip>
                <a:blip r:embed="rId5"/>
              </a:buBlip>
              <a:tabLst/>
              <a:defRPr sz="1500"/>
            </a:lvl3pPr>
            <a:lvl4pPr marL="309563" indent="-142875">
              <a:lnSpc>
                <a:spcPts val="1500"/>
              </a:lnSpc>
              <a:defRPr sz="1500"/>
            </a:lvl4pPr>
            <a:lvl5pPr marL="428625" indent="-109538">
              <a:lnSpc>
                <a:spcPts val="15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9210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5279" y="1158038"/>
            <a:ext cx="1992555" cy="32403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0115" y="986068"/>
            <a:ext cx="1952991" cy="354470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4253" y="1258206"/>
            <a:ext cx="3521187" cy="3149754"/>
          </a:xfrm>
        </p:spPr>
        <p:txBody>
          <a:bodyPr>
            <a:normAutofit/>
          </a:bodyPr>
          <a:lstStyle>
            <a:lvl1pPr marL="165100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5100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513" indent="-16351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563" indent="-142875">
              <a:lnSpc>
                <a:spcPts val="1100"/>
              </a:lnSpc>
              <a:spcAft>
                <a:spcPts val="600"/>
              </a:spcAft>
              <a:defRPr sz="1100"/>
            </a:lvl4pPr>
            <a:lvl5pPr marL="428625" indent="-10953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88024" y="1258843"/>
            <a:ext cx="3384376" cy="3149754"/>
          </a:xfrm>
        </p:spPr>
        <p:txBody>
          <a:bodyPr>
            <a:normAutofit/>
          </a:bodyPr>
          <a:lstStyle>
            <a:lvl1pPr marL="169863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9863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513" indent="-16351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563" indent="-142875">
              <a:lnSpc>
                <a:spcPts val="1100"/>
              </a:lnSpc>
              <a:spcAft>
                <a:spcPts val="600"/>
              </a:spcAft>
              <a:defRPr sz="1100"/>
            </a:lvl4pPr>
            <a:lvl5pPr marL="428625" indent="-10953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4637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33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3833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08" y="1255448"/>
            <a:ext cx="2278800" cy="289031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795984" y="1636792"/>
            <a:ext cx="1728787" cy="222996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80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4031" y="971398"/>
            <a:ext cx="2008337" cy="255199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3384048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5904001" y="1780485"/>
            <a:ext cx="1980368" cy="1223003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accent2"/>
                </a:solidFill>
              </a:defRPr>
            </a:lvl2pPr>
            <a:lvl3pPr marL="0" indent="0">
              <a:lnSpc>
                <a:spcPts val="1200"/>
              </a:lnSpc>
              <a:spcAft>
                <a:spcPts val="80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ts val="12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ts val="12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51251"/>
            <a:ext cx="1672008" cy="2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447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527343" y="1258843"/>
            <a:ext cx="2169994" cy="2890649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2349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2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31/01/2018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North West Regional Day- Graham Lipkin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37DB8-5158-492B-AE37-A75C58B24D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756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097" y="-1420693"/>
            <a:ext cx="3949064" cy="7279615"/>
          </a:xfrm>
          <a:prstGeom prst="rect">
            <a:avLst/>
          </a:prstGeom>
        </p:spPr>
      </p:pic>
      <p:pic>
        <p:nvPicPr>
          <p:cNvPr id="13" name="Picture 12" descr="KQUIP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2" y="4512525"/>
            <a:ext cx="964842" cy="32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0" y="4351971"/>
            <a:ext cx="1504800" cy="527248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85920" y="1028649"/>
            <a:ext cx="6116483" cy="2735904"/>
          </a:xfr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850" b="1">
                <a:solidFill>
                  <a:schemeClr val="bg1"/>
                </a:solidFill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850" b="1">
                <a:solidFill>
                  <a:schemeClr val="accent2"/>
                </a:solidFill>
              </a:defRPr>
            </a:lvl2pPr>
            <a:lvl3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 b="1">
                <a:solidFill>
                  <a:schemeClr val="bg1"/>
                </a:solidFill>
              </a:defRPr>
            </a:lvl3pPr>
            <a:lvl4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>
                <a:solidFill>
                  <a:schemeClr val="bg1"/>
                </a:solidFill>
              </a:defRPr>
            </a:lvl4pPr>
            <a:lvl5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69466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"/>
            <a:ext cx="9144000" cy="3998282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166" fontAlgn="auto">
              <a:spcBef>
                <a:spcPts val="0"/>
              </a:spcBef>
              <a:spcAft>
                <a:spcPts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9" y="503535"/>
            <a:ext cx="2074125" cy="72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0" y="4316012"/>
            <a:ext cx="1924396" cy="60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763"/>
            <a:ext cx="9144000" cy="857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44000" y="1636788"/>
            <a:ext cx="7116762" cy="2158589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accent2"/>
                </a:solidFill>
              </a:defRPr>
            </a:lvl2pPr>
            <a:lvl3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5709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1" y="465534"/>
            <a:ext cx="7133833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2"/>
            <a:ext cx="7286124" cy="3149754"/>
          </a:xfrm>
        </p:spPr>
        <p:txBody>
          <a:bodyPr/>
          <a:lstStyle>
            <a:lvl1pPr marL="164394" indent="0">
              <a:lnSpc>
                <a:spcPts val="1500"/>
              </a:lnSpc>
              <a:spcAft>
                <a:spcPts val="1000"/>
              </a:spcAft>
              <a:defRPr/>
            </a:lvl1pPr>
            <a:lvl2pPr marL="164394" indent="-164394">
              <a:lnSpc>
                <a:spcPts val="1500"/>
              </a:lnSpc>
              <a:spcAft>
                <a:spcPts val="1000"/>
              </a:spcAft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8" y="4776311"/>
            <a:ext cx="288428" cy="273843"/>
          </a:xfrm>
        </p:spPr>
        <p:txBody>
          <a:bodyPr/>
          <a:lstStyle>
            <a:lvl1pPr algn="l">
              <a:defRPr/>
            </a:lvl1pPr>
          </a:lstStyle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2605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2"/>
            <a:ext cx="7286124" cy="3149754"/>
          </a:xfrm>
        </p:spPr>
        <p:txBody>
          <a:bodyPr/>
          <a:lstStyle>
            <a:lvl1pPr marL="163513" indent="0">
              <a:lnSpc>
                <a:spcPts val="1900"/>
              </a:lnSpc>
              <a:spcAft>
                <a:spcPts val="1000"/>
              </a:spcAft>
              <a:defRPr sz="1900" b="1">
                <a:solidFill>
                  <a:schemeClr val="accent2"/>
                </a:solidFill>
              </a:defRPr>
            </a:lvl1pPr>
            <a:lvl2pPr marL="163513" indent="0">
              <a:lnSpc>
                <a:spcPts val="1900"/>
              </a:lnSpc>
              <a:spcAft>
                <a:spcPts val="1000"/>
              </a:spcAft>
              <a:buFontTx/>
              <a:buNone/>
              <a:defRPr sz="1900"/>
            </a:lvl2pPr>
            <a:lvl3pPr marL="171450" indent="-171450">
              <a:lnSpc>
                <a:spcPts val="1900"/>
              </a:lnSpc>
              <a:spcAft>
                <a:spcPts val="1000"/>
              </a:spcAft>
              <a:buFontTx/>
              <a:buBlip>
                <a:blip r:embed="rId3"/>
              </a:buBlip>
              <a:defRPr sz="1900"/>
            </a:lvl3pPr>
            <a:lvl4pPr marL="300038" indent="-149225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900"/>
            </a:lvl4pPr>
            <a:lvl5pPr marL="471488" indent="-150813"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11"/>
            <a:ext cx="288000" cy="273843"/>
          </a:xfrm>
        </p:spPr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4822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842729" y="1489647"/>
            <a:ext cx="7412326" cy="2185564"/>
            <a:chOff x="842729" y="1491023"/>
            <a:chExt cx="7412326" cy="218758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29" y="1500611"/>
              <a:ext cx="1723774" cy="217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251" y="1491023"/>
              <a:ext cx="1715604" cy="2178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825" y="1495455"/>
              <a:ext cx="1710472" cy="2178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451" y="1499887"/>
              <a:ext cx="1715604" cy="217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415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2917167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821276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712013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1474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242" y="-1126374"/>
            <a:ext cx="3949064" cy="715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6"/>
          <a:stretch/>
        </p:blipFill>
        <p:spPr>
          <a:xfrm>
            <a:off x="790103" y="288909"/>
            <a:ext cx="7446124" cy="2024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dirty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530" y="1422900"/>
            <a:ext cx="5876934" cy="2499000"/>
          </a:xfrm>
        </p:spPr>
        <p:txBody>
          <a:bodyPr>
            <a:normAutofit/>
          </a:bodyPr>
          <a:lstStyle>
            <a:lvl1pPr marL="0" indent="0">
              <a:lnSpc>
                <a:spcPts val="3752"/>
              </a:lnSpc>
              <a:spcAft>
                <a:spcPts val="0"/>
              </a:spcAft>
              <a:defRPr sz="3800">
                <a:solidFill>
                  <a:schemeClr val="bg1"/>
                </a:solidFill>
              </a:defRPr>
            </a:lvl1pPr>
            <a:lvl2pPr marL="164394" indent="-164394">
              <a:lnSpc>
                <a:spcPts val="1876"/>
              </a:lnSpc>
              <a:defRPr sz="1900">
                <a:solidFill>
                  <a:schemeClr val="bg1"/>
                </a:solidFill>
              </a:defRPr>
            </a:lvl2pPr>
            <a:lvl3pPr>
              <a:lnSpc>
                <a:spcPts val="1876"/>
              </a:lnSpc>
              <a:defRPr sz="1900">
                <a:solidFill>
                  <a:schemeClr val="bg1"/>
                </a:solidFill>
              </a:defRPr>
            </a:lvl3pPr>
            <a:lvl4pPr>
              <a:lnSpc>
                <a:spcPts val="1501"/>
              </a:lnSpc>
              <a:defRPr sz="1500">
                <a:solidFill>
                  <a:schemeClr val="bg1"/>
                </a:solidFill>
              </a:defRPr>
            </a:lvl4pPr>
            <a:lvl5pPr>
              <a:lnSpc>
                <a:spcPts val="1501"/>
              </a:lnSpc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0430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2"/>
            <a:ext cx="3523973" cy="3149754"/>
          </a:xfrm>
        </p:spPr>
        <p:txBody>
          <a:bodyPr/>
          <a:lstStyle>
            <a:lvl1pPr marL="164394" indent="0">
              <a:defRPr/>
            </a:lvl1pPr>
            <a:lvl2pPr marL="164394" indent="-16439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33" y="1258202"/>
            <a:ext cx="3523973" cy="3149754"/>
          </a:xfrm>
        </p:spPr>
        <p:txBody>
          <a:bodyPr/>
          <a:lstStyle>
            <a:lvl1pPr marL="164394" indent="0">
              <a:defRPr/>
            </a:lvl1pPr>
            <a:lvl2pPr marL="164394" indent="-16439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0983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2"/>
            <a:ext cx="1620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2880000" y="1465500"/>
            <a:ext cx="1620000" cy="300114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16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6552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230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884238" y="2156525"/>
            <a:ext cx="5632450" cy="199740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84244" y="1258291"/>
            <a:ext cx="5631972" cy="738017"/>
          </a:xfrm>
        </p:spPr>
        <p:txBody>
          <a:bodyPr>
            <a:normAutofit/>
          </a:bodyPr>
          <a:lstStyle>
            <a:lvl1pPr marL="164980" indent="0">
              <a:lnSpc>
                <a:spcPts val="1500"/>
              </a:lnSpc>
              <a:spcAft>
                <a:spcPts val="0"/>
              </a:spcAft>
              <a:defRPr sz="1500" b="1"/>
            </a:lvl1pPr>
            <a:lvl2pPr marL="164980" indent="0">
              <a:lnSpc>
                <a:spcPts val="1500"/>
              </a:lnSpc>
              <a:buFontTx/>
              <a:buNone/>
              <a:defRPr sz="1500"/>
            </a:lvl2pPr>
            <a:lvl3pPr marL="163393" indent="-163393">
              <a:lnSpc>
                <a:spcPts val="1500"/>
              </a:lnSpc>
              <a:buFontTx/>
              <a:buBlip>
                <a:blip r:embed="rId5"/>
              </a:buBlip>
              <a:tabLst/>
              <a:defRPr sz="1500"/>
            </a:lvl3pPr>
            <a:lvl4pPr marL="309338" indent="-142784">
              <a:lnSpc>
                <a:spcPts val="1500"/>
              </a:lnSpc>
              <a:defRPr sz="1500"/>
            </a:lvl4pPr>
            <a:lvl5pPr marL="428310" indent="-109448">
              <a:lnSpc>
                <a:spcPts val="1500"/>
              </a:lnSpc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4356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973" y="971334"/>
            <a:ext cx="2008336" cy="255199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2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3384048" y="1258202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5904000" y="1780415"/>
            <a:ext cx="1980368" cy="1223003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accent2"/>
                </a:solidFill>
              </a:defRPr>
            </a:lvl2pPr>
            <a:lvl3pPr marL="0" indent="0">
              <a:lnSpc>
                <a:spcPts val="1200"/>
              </a:lnSpc>
              <a:spcAft>
                <a:spcPts val="80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ts val="12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ts val="12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51157"/>
            <a:ext cx="1672008" cy="2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862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884238" y="2156415"/>
            <a:ext cx="5632450" cy="199740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84244" y="1258209"/>
            <a:ext cx="5631972" cy="738018"/>
          </a:xfrm>
        </p:spPr>
        <p:txBody>
          <a:bodyPr>
            <a:normAutofit/>
          </a:bodyPr>
          <a:lstStyle>
            <a:lvl1pPr marL="165100" indent="0">
              <a:lnSpc>
                <a:spcPts val="1500"/>
              </a:lnSpc>
              <a:spcAft>
                <a:spcPts val="0"/>
              </a:spcAft>
              <a:defRPr sz="1500" b="1"/>
            </a:lvl1pPr>
            <a:lvl2pPr marL="165100" indent="0">
              <a:lnSpc>
                <a:spcPts val="1500"/>
              </a:lnSpc>
              <a:buFontTx/>
              <a:buNone/>
              <a:defRPr sz="1500"/>
            </a:lvl2pPr>
            <a:lvl3pPr marL="163513" indent="-163513">
              <a:lnSpc>
                <a:spcPts val="1500"/>
              </a:lnSpc>
              <a:buFontTx/>
              <a:buBlip>
                <a:blip r:embed="rId5"/>
              </a:buBlip>
              <a:tabLst/>
              <a:defRPr sz="1500"/>
            </a:lvl3pPr>
            <a:lvl4pPr marL="309563" indent="-142875">
              <a:lnSpc>
                <a:spcPts val="1500"/>
              </a:lnSpc>
              <a:defRPr sz="1500"/>
            </a:lvl4pPr>
            <a:lvl5pPr marL="428625" indent="-109538">
              <a:lnSpc>
                <a:spcPts val="15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3721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5273" y="1158033"/>
            <a:ext cx="1992555" cy="32403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0115" y="986068"/>
            <a:ext cx="1952991" cy="354470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4253" y="1258202"/>
            <a:ext cx="3521187" cy="3149754"/>
          </a:xfrm>
        </p:spPr>
        <p:txBody>
          <a:bodyPr>
            <a:normAutofit/>
          </a:bodyPr>
          <a:lstStyle>
            <a:lvl1pPr marL="165100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5100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513" indent="-16351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563" indent="-142875">
              <a:lnSpc>
                <a:spcPts val="1100"/>
              </a:lnSpc>
              <a:spcAft>
                <a:spcPts val="600"/>
              </a:spcAft>
              <a:defRPr sz="1100"/>
            </a:lvl4pPr>
            <a:lvl5pPr marL="428625" indent="-10953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88024" y="1258837"/>
            <a:ext cx="3384376" cy="3149754"/>
          </a:xfrm>
        </p:spPr>
        <p:txBody>
          <a:bodyPr>
            <a:normAutofit/>
          </a:bodyPr>
          <a:lstStyle>
            <a:lvl1pPr marL="169863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9863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513" indent="-16351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563" indent="-142875">
              <a:lnSpc>
                <a:spcPts val="1100"/>
              </a:lnSpc>
              <a:spcAft>
                <a:spcPts val="600"/>
              </a:spcAft>
              <a:defRPr sz="1100"/>
            </a:lvl4pPr>
            <a:lvl5pPr marL="428625" indent="-10953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6334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2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33" y="1258202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0948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08" y="1255448"/>
            <a:ext cx="2278800" cy="289031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2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795984" y="1636786"/>
            <a:ext cx="1728787" cy="222996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784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2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527343" y="1258843"/>
            <a:ext cx="2169994" cy="2890649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0991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2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31/01/2018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North West Regional Day- Graham Lipkin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37DB8-5158-492B-AE37-A75C58B24D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75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41AE-D8CD-4115-B22D-191EE1B3FD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371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54EC2-7107-4FB3-8346-BB5C6A30939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577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FF9D-2A2D-4508-8653-6AC7EF32747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17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5284" y="1158078"/>
            <a:ext cx="1992555" cy="32403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0119" y="986068"/>
            <a:ext cx="1952992" cy="354470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4253" y="1258206"/>
            <a:ext cx="3521187" cy="3149754"/>
          </a:xfrm>
        </p:spPr>
        <p:txBody>
          <a:bodyPr>
            <a:normAutofit/>
          </a:bodyPr>
          <a:lstStyle>
            <a:lvl1pPr marL="164980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4980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393" indent="-16339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338" indent="-142784">
              <a:lnSpc>
                <a:spcPts val="1100"/>
              </a:lnSpc>
              <a:spcAft>
                <a:spcPts val="600"/>
              </a:spcAft>
              <a:defRPr sz="1100"/>
            </a:lvl4pPr>
            <a:lvl5pPr marL="428310" indent="-10944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88024" y="1258865"/>
            <a:ext cx="3384376" cy="3149754"/>
          </a:xfrm>
        </p:spPr>
        <p:txBody>
          <a:bodyPr>
            <a:normAutofit/>
          </a:bodyPr>
          <a:lstStyle>
            <a:lvl1pPr marL="169743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9743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393" indent="-16339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338" indent="-142784">
              <a:lnSpc>
                <a:spcPts val="1100"/>
              </a:lnSpc>
              <a:spcAft>
                <a:spcPts val="600"/>
              </a:spcAft>
              <a:defRPr sz="1100"/>
            </a:lvl4pPr>
            <a:lvl5pPr marL="428310" indent="-10944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5640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9CBA-AAFC-4BD3-8F3F-6F10E24251F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3460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83A7-BD89-45AE-A376-88AF553DD5E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528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3D857-BB08-4BB0-9D2E-D1951D1F0C5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069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9F5B-4F76-46AC-BA1C-3FB8591130C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532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4A29-63BB-48B8-AB79-E51D05A19D6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984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BED33-A1CD-4316-8DB5-1DE658C9FB3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9033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469-84B3-458F-8261-744B75A448B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774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FD415-66E5-4804-96D3-1630FC9DA60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4839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3F167-59DD-4E84-BA0D-2944CC98F62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221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2749-8694-46FF-98B1-96F0DEA76AE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9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92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4117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7F39-08F5-4CCA-BF05-0882A98F61E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94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6993-31AA-4600-9883-A265140A23C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678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9EAD-BC22-4169-B14B-FAF353410DF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0049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271C-F417-47D8-8859-67C7A0553FB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158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D036-50BA-4E26-9E6B-5C1A0C4146F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542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7E6F-4971-4C8D-AFF2-A0CE228CBB3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694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B144D-75EB-434A-9BCC-F3CB0D41FF9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670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66CA-B469-4C7D-95D0-4B3893944B8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952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66DE-7E25-4ED5-BF02-B237DDD8E96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610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11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08" y="1255513"/>
            <a:ext cx="2278800" cy="289031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33" y="465609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796017" y="1636815"/>
            <a:ext cx="1728787" cy="222996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4226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90828" y="1329189"/>
            <a:ext cx="7767608" cy="2978236"/>
          </a:xfrm>
          <a:prstGeom prst="rect">
            <a:avLst/>
          </a:prstGeom>
        </p:spPr>
        <p:txBody>
          <a:bodyPr vert="horz" lIns="76197" tIns="38098" rIns="76197" bIns="38098"/>
          <a:lstStyle>
            <a:lvl1pPr>
              <a:buFont typeface="Arial"/>
              <a:buChar char="•"/>
              <a:defRPr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Font typeface="Arial"/>
              <a:buChar char="•"/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buFont typeface="Arial"/>
              <a:buChar char="•"/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buFont typeface="Arial"/>
              <a:buChar char="•"/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buFont typeface="Arial"/>
              <a:buChar char="•"/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88513" y="472798"/>
            <a:ext cx="7766991" cy="685800"/>
          </a:xfrm>
          <a:prstGeom prst="rect">
            <a:avLst/>
          </a:prstGeom>
        </p:spPr>
        <p:txBody>
          <a:bodyPr vert="horz" lIns="76197" tIns="38098" rIns="76197" bIns="38098"/>
          <a:lstStyle>
            <a:lvl1pPr>
              <a:buFontTx/>
              <a:buNone/>
              <a:defRPr sz="3300" b="0" i="0">
                <a:solidFill>
                  <a:srgbClr val="FFFFFF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57976" y="4605556"/>
            <a:ext cx="3771900" cy="270272"/>
          </a:xfrm>
          <a:prstGeom prst="rect">
            <a:avLst/>
          </a:prstGeom>
        </p:spPr>
        <p:txBody>
          <a:bodyPr vert="horz" lIns="76197" tIns="38098" rIns="76197" bIns="38098"/>
          <a:lstStyle>
            <a:lvl1pPr>
              <a:buFontTx/>
              <a:buNone/>
              <a:defRPr sz="1300" baseline="0"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r>
              <a:rPr lang="en-US" dirty="0" smtClean="0"/>
              <a:t>New Starter Dialysis Pathway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65965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9"/>
          <p:cNvSpPr>
            <a:spLocks noGrp="1"/>
          </p:cNvSpPr>
          <p:nvPr>
            <p:ph type="chart" sz="quarter" idx="10"/>
          </p:nvPr>
        </p:nvSpPr>
        <p:spPr>
          <a:xfrm>
            <a:off x="800101" y="603652"/>
            <a:ext cx="7574089" cy="3412331"/>
          </a:xfrm>
          <a:prstGeom prst="rect">
            <a:avLst/>
          </a:prstGeom>
        </p:spPr>
        <p:txBody>
          <a:bodyPr vert="horz" lIns="76197" tIns="38098" rIns="76197" bIns="38098"/>
          <a:lstStyle/>
          <a:p>
            <a:endParaRPr lang="en-US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57976" y="4605556"/>
            <a:ext cx="3771900" cy="270272"/>
          </a:xfrm>
          <a:prstGeom prst="rect">
            <a:avLst/>
          </a:prstGeom>
        </p:spPr>
        <p:txBody>
          <a:bodyPr vert="horz" lIns="76197" tIns="38098" rIns="76197" bIns="38098"/>
          <a:lstStyle>
            <a:lvl1pPr>
              <a:buFontTx/>
              <a:buNone/>
              <a:defRPr sz="1300" baseline="0">
                <a:solidFill>
                  <a:srgbClr val="BAC1C8"/>
                </a:solidFill>
              </a:defRPr>
            </a:lvl1pPr>
          </a:lstStyle>
          <a:p>
            <a:pPr lvl="0"/>
            <a:r>
              <a:rPr lang="en-US" dirty="0" smtClean="0"/>
              <a:t>Document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3899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94654" y="2162387"/>
            <a:ext cx="3175543" cy="764308"/>
          </a:xfrm>
          <a:prstGeom prst="rect">
            <a:avLst/>
          </a:prstGeom>
        </p:spPr>
        <p:txBody>
          <a:bodyPr wrap="none" lIns="76197" tIns="38098" rIns="76197" bIns="38098">
            <a:spAutoFit/>
          </a:bodyPr>
          <a:lstStyle/>
          <a:p>
            <a:pPr defTabSz="380985" fontAlgn="auto">
              <a:spcBef>
                <a:spcPts val="0"/>
              </a:spcBef>
              <a:spcAft>
                <a:spcPts val="0"/>
              </a:spcAft>
            </a:pPr>
            <a:r>
              <a:rPr lang="en-GB" sz="6700" b="1" baseline="30000" dirty="0" smtClean="0">
                <a:solidFill>
                  <a:srgbClr val="FFFFFF"/>
                </a:solidFill>
                <a:latin typeface="Frutiger LT Std 45 Light"/>
                <a:ea typeface="+mn-ea"/>
                <a:cs typeface="Frutiger LT Std 45 Light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79018141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76197" tIns="38098" rIns="76197" bIns="38098"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76197" tIns="38098" rIns="76197" bIns="38098"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76197" tIns="38098" rIns="76197" bIns="38098"/>
          <a:lstStyle/>
          <a:p>
            <a:pPr defTabSz="380985" fontAlgn="auto">
              <a:spcBef>
                <a:spcPts val="0"/>
              </a:spcBef>
              <a:spcAft>
                <a:spcPts val="0"/>
              </a:spcAft>
            </a:pPr>
            <a:fld id="{D3FAC30C-2FA9-FF4D-A3DB-4ED854E4C520}" type="datetimeFigureOut">
              <a:rPr lang="en-US" sz="150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380985" fontAlgn="auto">
                <a:spcBef>
                  <a:spcPts val="0"/>
                </a:spcBef>
                <a:spcAft>
                  <a:spcPts val="0"/>
                </a:spcAft>
              </a:pPr>
              <a:t>3/21/2018</a:t>
            </a:fld>
            <a:endParaRPr lang="en-US" sz="150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76197" tIns="38098" rIns="76197" bIns="38098"/>
          <a:lstStyle/>
          <a:p>
            <a:pPr defTabSz="380985" fontAlgn="auto">
              <a:spcBef>
                <a:spcPts val="0"/>
              </a:spcBef>
              <a:spcAft>
                <a:spcPts val="0"/>
              </a:spcAft>
            </a:pPr>
            <a:endParaRPr lang="en-US" sz="150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76197" tIns="38098" rIns="76197" bIns="38098"/>
          <a:lstStyle/>
          <a:p>
            <a:pPr defTabSz="380985" fontAlgn="auto">
              <a:spcBef>
                <a:spcPts val="0"/>
              </a:spcBef>
              <a:spcAft>
                <a:spcPts val="0"/>
              </a:spcAft>
            </a:pPr>
            <a:fld id="{B27CD31B-2593-8940-896E-50B7F3E16417}" type="slidenum">
              <a:rPr lang="en-US" sz="150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38098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50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36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952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484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1474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476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644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18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33" y="465609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527344" y="1258884"/>
            <a:ext cx="2169994" cy="2890649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44012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70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307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211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83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100" y="-1420663"/>
            <a:ext cx="3949064" cy="7279615"/>
          </a:xfrm>
          <a:prstGeom prst="rect">
            <a:avLst/>
          </a:prstGeom>
        </p:spPr>
      </p:pic>
      <p:pic>
        <p:nvPicPr>
          <p:cNvPr id="13" name="Picture 12" descr="KQUIP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2" y="4512584"/>
            <a:ext cx="964842" cy="32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0" y="4351971"/>
            <a:ext cx="1504800" cy="527248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85920" y="1028649"/>
            <a:ext cx="6116483" cy="2735904"/>
          </a:xfr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900" b="1">
                <a:solidFill>
                  <a:schemeClr val="bg1"/>
                </a:solidFill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900" b="1">
                <a:solidFill>
                  <a:schemeClr val="accent2"/>
                </a:solidFill>
              </a:defRPr>
            </a:lvl2pPr>
            <a:lvl3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83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7"/>
            <a:ext cx="9144000" cy="3998282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0" tIns="45690" rIns="91380" bIns="456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56" fontAlgn="auto">
              <a:spcBef>
                <a:spcPts val="0"/>
              </a:spcBef>
              <a:spcAft>
                <a:spcPts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9" y="503535"/>
            <a:ext cx="2074125" cy="72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0" y="4316045"/>
            <a:ext cx="1924396" cy="60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793"/>
            <a:ext cx="9144000" cy="857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44000" y="1636788"/>
            <a:ext cx="7116762" cy="2158589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accent2"/>
                </a:solidFill>
              </a:defRPr>
            </a:lvl2pPr>
            <a:lvl3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44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(1 line)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02" y="411510"/>
            <a:ext cx="8028000" cy="486054"/>
          </a:xfrm>
        </p:spPr>
        <p:txBody>
          <a:bodyPr anchor="t" anchorCtr="0"/>
          <a:lstStyle>
            <a:lvl1pPr>
              <a:defRPr sz="4000" baseline="0">
                <a:solidFill>
                  <a:srgbClr val="00AE9E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000" y="1059669"/>
            <a:ext cx="8028000" cy="3554759"/>
          </a:xfrm>
        </p:spPr>
        <p:txBody>
          <a:bodyPr/>
          <a:lstStyle>
            <a:lvl1pPr>
              <a:spcBef>
                <a:spcPts val="1200"/>
              </a:spcBef>
              <a:defRPr sz="1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Text should be 12-18pt Arial. Do not use other fonts.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4731580"/>
            <a:ext cx="9144000" cy="411956"/>
          </a:xfrm>
        </p:spPr>
        <p:txBody>
          <a:bodyPr/>
          <a:lstStyle>
            <a:lvl1pPr>
              <a:defRPr/>
            </a:lvl1pPr>
          </a:lstStyle>
          <a:p>
            <a:pPr marL="53142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423"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PHE_3268_SML_AW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99" y="250141"/>
            <a:ext cx="1260475" cy="58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5"/>
          <p:cNvSpPr txBox="1">
            <a:spLocks/>
          </p:cNvSpPr>
          <p:nvPr userDrawn="1"/>
        </p:nvSpPr>
        <p:spPr>
          <a:xfrm>
            <a:off x="1018316" y="4731580"/>
            <a:ext cx="8064375" cy="41195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9pPr>
          </a:lstStyle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What is Public Health Intelligence?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34" y="465609"/>
            <a:ext cx="7133833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4274" indent="0">
              <a:lnSpc>
                <a:spcPts val="1500"/>
              </a:lnSpc>
              <a:spcAft>
                <a:spcPts val="1000"/>
              </a:spcAft>
              <a:defRPr/>
            </a:lvl1pPr>
            <a:lvl2pPr marL="164274" indent="-164274">
              <a:lnSpc>
                <a:spcPts val="1500"/>
              </a:lnSpc>
              <a:spcAft>
                <a:spcPts val="1000"/>
              </a:spcAft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41"/>
            <a:ext cx="288428" cy="273843"/>
          </a:xfrm>
        </p:spPr>
        <p:txBody>
          <a:bodyPr/>
          <a:lstStyle>
            <a:lvl1pPr algn="l">
              <a:defRPr/>
            </a:lvl1pPr>
          </a:lstStyle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040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3393" indent="0">
              <a:lnSpc>
                <a:spcPts val="1900"/>
              </a:lnSpc>
              <a:spcAft>
                <a:spcPts val="1000"/>
              </a:spcAft>
              <a:defRPr sz="1900" b="1">
                <a:solidFill>
                  <a:schemeClr val="accent2"/>
                </a:solidFill>
              </a:defRPr>
            </a:lvl1pPr>
            <a:lvl2pPr marL="163393" indent="0">
              <a:lnSpc>
                <a:spcPts val="1900"/>
              </a:lnSpc>
              <a:spcAft>
                <a:spcPts val="1000"/>
              </a:spcAft>
              <a:buFontTx/>
              <a:buNone/>
              <a:defRPr sz="1900"/>
            </a:lvl2pPr>
            <a:lvl3pPr marL="171330" indent="-171330">
              <a:lnSpc>
                <a:spcPts val="1900"/>
              </a:lnSpc>
              <a:spcAft>
                <a:spcPts val="1000"/>
              </a:spcAft>
              <a:buFontTx/>
              <a:buBlip>
                <a:blip r:embed="rId3"/>
              </a:buBlip>
              <a:defRPr sz="1900"/>
            </a:lvl3pPr>
            <a:lvl4pPr marL="299813" indent="-149135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900"/>
            </a:lvl4pPr>
            <a:lvl5pPr marL="471128" indent="-150722"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41"/>
            <a:ext cx="288000" cy="273843"/>
          </a:xfrm>
        </p:spPr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309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842730" y="1489647"/>
            <a:ext cx="7412326" cy="2185564"/>
            <a:chOff x="842729" y="1491023"/>
            <a:chExt cx="7412326" cy="218758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29" y="1500611"/>
              <a:ext cx="1723774" cy="217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251" y="1491023"/>
              <a:ext cx="1715604" cy="2178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825" y="1495455"/>
              <a:ext cx="1710472" cy="2178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451" y="1499887"/>
              <a:ext cx="1715604" cy="217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415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2917180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821302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712013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98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242" y="-1126341"/>
            <a:ext cx="3949064" cy="715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6"/>
          <a:stretch/>
        </p:blipFill>
        <p:spPr>
          <a:xfrm>
            <a:off x="790104" y="288942"/>
            <a:ext cx="7446124" cy="2024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dirty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530" y="1422900"/>
            <a:ext cx="5876934" cy="2499000"/>
          </a:xfrm>
        </p:spPr>
        <p:txBody>
          <a:bodyPr>
            <a:normAutofit/>
          </a:bodyPr>
          <a:lstStyle>
            <a:lvl1pPr marL="0" indent="0">
              <a:lnSpc>
                <a:spcPts val="3752"/>
              </a:lnSpc>
              <a:spcAft>
                <a:spcPts val="0"/>
              </a:spcAft>
              <a:defRPr sz="3800">
                <a:solidFill>
                  <a:schemeClr val="bg1"/>
                </a:solidFill>
              </a:defRPr>
            </a:lvl1pPr>
            <a:lvl2pPr marL="164274" indent="-164274">
              <a:lnSpc>
                <a:spcPts val="1876"/>
              </a:lnSpc>
              <a:defRPr sz="1900">
                <a:solidFill>
                  <a:schemeClr val="bg1"/>
                </a:solidFill>
              </a:defRPr>
            </a:lvl2pPr>
            <a:lvl3pPr>
              <a:lnSpc>
                <a:spcPts val="1876"/>
              </a:lnSpc>
              <a:defRPr sz="1900">
                <a:solidFill>
                  <a:schemeClr val="bg1"/>
                </a:solidFill>
              </a:defRPr>
            </a:lvl3pPr>
            <a:lvl4pPr>
              <a:lnSpc>
                <a:spcPts val="1501"/>
              </a:lnSpc>
              <a:defRPr sz="1500">
                <a:solidFill>
                  <a:schemeClr val="bg1"/>
                </a:solidFill>
              </a:defRPr>
            </a:lvl4pPr>
            <a:lvl5pPr>
              <a:lnSpc>
                <a:spcPts val="1501"/>
              </a:lnSpc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016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defRPr/>
            </a:lvl1pPr>
            <a:lvl2pPr marL="164274" indent="-16427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92" y="1258206"/>
            <a:ext cx="3523973" cy="3149754"/>
          </a:xfrm>
        </p:spPr>
        <p:txBody>
          <a:bodyPr/>
          <a:lstStyle>
            <a:lvl1pPr marL="164274" indent="0">
              <a:defRPr/>
            </a:lvl1pPr>
            <a:lvl2pPr marL="164274" indent="-16427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36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1620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2880000" y="1465530"/>
            <a:ext cx="1620000" cy="300114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16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6552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367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999" y="971398"/>
            <a:ext cx="2008336" cy="255199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3384048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5904001" y="1780478"/>
            <a:ext cx="1980368" cy="1223003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accent2"/>
                </a:solidFill>
              </a:defRPr>
            </a:lvl2pPr>
            <a:lvl3pPr marL="0" indent="0">
              <a:lnSpc>
                <a:spcPts val="1200"/>
              </a:lnSpc>
              <a:spcAft>
                <a:spcPts val="80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ts val="12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ts val="12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51157"/>
            <a:ext cx="1672008" cy="2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79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884238" y="2156415"/>
            <a:ext cx="5632450" cy="199740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84244" y="1258209"/>
            <a:ext cx="5631972" cy="738018"/>
          </a:xfrm>
        </p:spPr>
        <p:txBody>
          <a:bodyPr>
            <a:normAutofit/>
          </a:bodyPr>
          <a:lstStyle>
            <a:lvl1pPr marL="164980" indent="0">
              <a:lnSpc>
                <a:spcPts val="1500"/>
              </a:lnSpc>
              <a:spcAft>
                <a:spcPts val="0"/>
              </a:spcAft>
              <a:defRPr sz="1500" b="1"/>
            </a:lvl1pPr>
            <a:lvl2pPr marL="164980" indent="0">
              <a:lnSpc>
                <a:spcPts val="1500"/>
              </a:lnSpc>
              <a:buFontTx/>
              <a:buNone/>
              <a:defRPr sz="1500"/>
            </a:lvl2pPr>
            <a:lvl3pPr marL="163393" indent="-163393">
              <a:lnSpc>
                <a:spcPts val="1500"/>
              </a:lnSpc>
              <a:buFontTx/>
              <a:buBlip>
                <a:blip r:embed="rId5"/>
              </a:buBlip>
              <a:tabLst/>
              <a:defRPr sz="1500"/>
            </a:lvl3pPr>
            <a:lvl4pPr marL="309338" indent="-142784">
              <a:lnSpc>
                <a:spcPts val="1500"/>
              </a:lnSpc>
              <a:defRPr sz="1500"/>
            </a:lvl4pPr>
            <a:lvl5pPr marL="428310" indent="-109448">
              <a:lnSpc>
                <a:spcPts val="15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21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5284" y="1158078"/>
            <a:ext cx="1992555" cy="32403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0119" y="986068"/>
            <a:ext cx="1952991" cy="354470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4266" y="1258206"/>
            <a:ext cx="3521187" cy="3149754"/>
          </a:xfrm>
        </p:spPr>
        <p:txBody>
          <a:bodyPr>
            <a:normAutofit/>
          </a:bodyPr>
          <a:lstStyle>
            <a:lvl1pPr marL="164980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4980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393" indent="-16339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338" indent="-142784">
              <a:lnSpc>
                <a:spcPts val="1100"/>
              </a:lnSpc>
              <a:spcAft>
                <a:spcPts val="600"/>
              </a:spcAft>
              <a:defRPr sz="1100"/>
            </a:lvl4pPr>
            <a:lvl5pPr marL="428310" indent="-10944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88024" y="1258865"/>
            <a:ext cx="3384376" cy="3149754"/>
          </a:xfrm>
        </p:spPr>
        <p:txBody>
          <a:bodyPr>
            <a:normAutofit/>
          </a:bodyPr>
          <a:lstStyle>
            <a:lvl1pPr marL="169743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9743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393" indent="-16339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338" indent="-142784">
              <a:lnSpc>
                <a:spcPts val="1100"/>
              </a:lnSpc>
              <a:spcAft>
                <a:spcPts val="600"/>
              </a:spcAft>
              <a:defRPr sz="1100"/>
            </a:lvl4pPr>
            <a:lvl5pPr marL="428310" indent="-10944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55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92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18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100" y="-1420663"/>
            <a:ext cx="3949064" cy="7279615"/>
          </a:xfrm>
          <a:prstGeom prst="rect">
            <a:avLst/>
          </a:prstGeom>
        </p:spPr>
      </p:pic>
      <p:pic>
        <p:nvPicPr>
          <p:cNvPr id="13" name="Picture 12" descr="KQUIP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2" y="4512590"/>
            <a:ext cx="964842" cy="32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0" y="4351971"/>
            <a:ext cx="1504800" cy="527248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85920" y="1028733"/>
            <a:ext cx="6116483" cy="2735905"/>
          </a:xfr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900" b="1">
                <a:solidFill>
                  <a:schemeClr val="bg1"/>
                </a:solidFill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900" b="1">
                <a:solidFill>
                  <a:schemeClr val="accent2"/>
                </a:solidFill>
              </a:defRPr>
            </a:lvl2pPr>
            <a:lvl3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6703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08" y="1255448"/>
            <a:ext cx="2278800" cy="289031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33" y="465609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796017" y="1636814"/>
            <a:ext cx="1728787" cy="222996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890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33" y="465609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527344" y="1258879"/>
            <a:ext cx="2169994" cy="2890649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893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100" y="-1420663"/>
            <a:ext cx="3949064" cy="7279615"/>
          </a:xfrm>
          <a:prstGeom prst="rect">
            <a:avLst/>
          </a:prstGeom>
        </p:spPr>
      </p:pic>
      <p:pic>
        <p:nvPicPr>
          <p:cNvPr id="13" name="Picture 12" descr="KQUIP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2" y="4512584"/>
            <a:ext cx="964842" cy="32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0" y="4351971"/>
            <a:ext cx="1504800" cy="527248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85920" y="1028648"/>
            <a:ext cx="6116483" cy="2735904"/>
          </a:xfr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900" b="1">
                <a:solidFill>
                  <a:schemeClr val="bg1"/>
                </a:solidFill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900" b="1">
                <a:solidFill>
                  <a:schemeClr val="accent2"/>
                </a:solidFill>
              </a:defRPr>
            </a:lvl2pPr>
            <a:lvl3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2220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5"/>
            <a:ext cx="9144000" cy="3998282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0" tIns="45690" rIns="91380" bIns="456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56" fontAlgn="auto">
              <a:spcBef>
                <a:spcPts val="0"/>
              </a:spcBef>
              <a:spcAft>
                <a:spcPts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9" y="503534"/>
            <a:ext cx="2074125" cy="72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0" y="4316033"/>
            <a:ext cx="1924396" cy="60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790"/>
            <a:ext cx="9144000" cy="857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44000" y="1636788"/>
            <a:ext cx="7116762" cy="2158589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accent2"/>
                </a:solidFill>
              </a:defRPr>
            </a:lvl2pPr>
            <a:lvl3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675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34" y="465609"/>
            <a:ext cx="7133833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4274" indent="0">
              <a:lnSpc>
                <a:spcPts val="1500"/>
              </a:lnSpc>
              <a:spcAft>
                <a:spcPts val="1000"/>
              </a:spcAft>
              <a:defRPr/>
            </a:lvl1pPr>
            <a:lvl2pPr marL="164274" indent="-164274">
              <a:lnSpc>
                <a:spcPts val="1500"/>
              </a:lnSpc>
              <a:spcAft>
                <a:spcPts val="1000"/>
              </a:spcAft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32"/>
            <a:ext cx="288428" cy="273843"/>
          </a:xfrm>
        </p:spPr>
        <p:txBody>
          <a:bodyPr/>
          <a:lstStyle>
            <a:lvl1pPr algn="l">
              <a:defRPr/>
            </a:lvl1pPr>
          </a:lstStyle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621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3393" indent="0">
              <a:lnSpc>
                <a:spcPts val="1900"/>
              </a:lnSpc>
              <a:spcAft>
                <a:spcPts val="1000"/>
              </a:spcAft>
              <a:defRPr sz="1900" b="1">
                <a:solidFill>
                  <a:schemeClr val="accent2"/>
                </a:solidFill>
              </a:defRPr>
            </a:lvl1pPr>
            <a:lvl2pPr marL="163393" indent="0">
              <a:lnSpc>
                <a:spcPts val="1900"/>
              </a:lnSpc>
              <a:spcAft>
                <a:spcPts val="1000"/>
              </a:spcAft>
              <a:buFontTx/>
              <a:buNone/>
              <a:defRPr sz="1900"/>
            </a:lvl2pPr>
            <a:lvl3pPr marL="171330" indent="-171330">
              <a:lnSpc>
                <a:spcPts val="1900"/>
              </a:lnSpc>
              <a:spcAft>
                <a:spcPts val="1000"/>
              </a:spcAft>
              <a:buFontTx/>
              <a:buBlip>
                <a:blip r:embed="rId3"/>
              </a:buBlip>
              <a:defRPr sz="1900"/>
            </a:lvl3pPr>
            <a:lvl4pPr marL="299813" indent="-149135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900"/>
            </a:lvl4pPr>
            <a:lvl5pPr marL="471128" indent="-150722"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32"/>
            <a:ext cx="288000" cy="273843"/>
          </a:xfrm>
        </p:spPr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154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842730" y="1489644"/>
            <a:ext cx="7412326" cy="2185564"/>
            <a:chOff x="842729" y="1491023"/>
            <a:chExt cx="7412326" cy="218758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29" y="1500611"/>
              <a:ext cx="1723774" cy="217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251" y="1491023"/>
              <a:ext cx="1715604" cy="2178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825" y="1495455"/>
              <a:ext cx="1710472" cy="2178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451" y="1499887"/>
              <a:ext cx="1715604" cy="217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415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2917167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821302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712013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619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242" y="-1126359"/>
            <a:ext cx="3949064" cy="715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6"/>
          <a:stretch/>
        </p:blipFill>
        <p:spPr>
          <a:xfrm>
            <a:off x="790104" y="288930"/>
            <a:ext cx="7446124" cy="2024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dirty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530" y="1422900"/>
            <a:ext cx="5876934" cy="2499000"/>
          </a:xfrm>
        </p:spPr>
        <p:txBody>
          <a:bodyPr>
            <a:normAutofit/>
          </a:bodyPr>
          <a:lstStyle>
            <a:lvl1pPr marL="0" indent="0">
              <a:lnSpc>
                <a:spcPts val="3752"/>
              </a:lnSpc>
              <a:spcAft>
                <a:spcPts val="0"/>
              </a:spcAft>
              <a:defRPr sz="3800">
                <a:solidFill>
                  <a:schemeClr val="bg1"/>
                </a:solidFill>
              </a:defRPr>
            </a:lvl1pPr>
            <a:lvl2pPr marL="164274" indent="-164274">
              <a:lnSpc>
                <a:spcPts val="1876"/>
              </a:lnSpc>
              <a:defRPr sz="1900">
                <a:solidFill>
                  <a:schemeClr val="bg1"/>
                </a:solidFill>
              </a:defRPr>
            </a:lvl2pPr>
            <a:lvl3pPr>
              <a:lnSpc>
                <a:spcPts val="1876"/>
              </a:lnSpc>
              <a:defRPr sz="1900">
                <a:solidFill>
                  <a:schemeClr val="bg1"/>
                </a:solidFill>
              </a:defRPr>
            </a:lvl3pPr>
            <a:lvl4pPr>
              <a:lnSpc>
                <a:spcPts val="1501"/>
              </a:lnSpc>
              <a:defRPr sz="1500">
                <a:solidFill>
                  <a:schemeClr val="bg1"/>
                </a:solidFill>
              </a:defRPr>
            </a:lvl4pPr>
            <a:lvl5pPr>
              <a:lnSpc>
                <a:spcPts val="1501"/>
              </a:lnSpc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2866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defRPr/>
            </a:lvl1pPr>
            <a:lvl2pPr marL="164274" indent="-16427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92" y="1258206"/>
            <a:ext cx="3523973" cy="3149754"/>
          </a:xfrm>
        </p:spPr>
        <p:txBody>
          <a:bodyPr/>
          <a:lstStyle>
            <a:lvl1pPr marL="164274" indent="0">
              <a:defRPr/>
            </a:lvl1pPr>
            <a:lvl2pPr marL="164274" indent="-16427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814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1620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2880000" y="1465530"/>
            <a:ext cx="1620000" cy="300114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16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6552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57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100" y="-1420663"/>
            <a:ext cx="3949064" cy="7279615"/>
          </a:xfrm>
          <a:prstGeom prst="rect">
            <a:avLst/>
          </a:prstGeom>
        </p:spPr>
      </p:pic>
      <p:pic>
        <p:nvPicPr>
          <p:cNvPr id="13" name="Picture 12" descr="KQUIP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2" y="4512590"/>
            <a:ext cx="964842" cy="32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0" y="4351971"/>
            <a:ext cx="1504800" cy="527248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85920" y="1028733"/>
            <a:ext cx="6116483" cy="2735905"/>
          </a:xfr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900" b="1">
                <a:solidFill>
                  <a:schemeClr val="bg1"/>
                </a:solidFill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900" b="1">
                <a:solidFill>
                  <a:schemeClr val="accent2"/>
                </a:solidFill>
              </a:defRPr>
            </a:lvl2pPr>
            <a:lvl3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670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999" y="971383"/>
            <a:ext cx="2008336" cy="255199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3384048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5904001" y="1780474"/>
            <a:ext cx="1980368" cy="1223003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accent2"/>
                </a:solidFill>
              </a:defRPr>
            </a:lvl2pPr>
            <a:lvl3pPr marL="0" indent="0">
              <a:lnSpc>
                <a:spcPts val="1200"/>
              </a:lnSpc>
              <a:spcAft>
                <a:spcPts val="80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ts val="12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ts val="12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51157"/>
            <a:ext cx="1672008" cy="2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495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884238" y="2156415"/>
            <a:ext cx="5632450" cy="199740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84244" y="1258201"/>
            <a:ext cx="5631972" cy="738018"/>
          </a:xfrm>
        </p:spPr>
        <p:txBody>
          <a:bodyPr>
            <a:normAutofit/>
          </a:bodyPr>
          <a:lstStyle>
            <a:lvl1pPr marL="164980" indent="0">
              <a:lnSpc>
                <a:spcPts val="1500"/>
              </a:lnSpc>
              <a:spcAft>
                <a:spcPts val="0"/>
              </a:spcAft>
              <a:defRPr sz="1500" b="1"/>
            </a:lvl1pPr>
            <a:lvl2pPr marL="164980" indent="0">
              <a:lnSpc>
                <a:spcPts val="1500"/>
              </a:lnSpc>
              <a:buFontTx/>
              <a:buNone/>
              <a:defRPr sz="1500"/>
            </a:lvl2pPr>
            <a:lvl3pPr marL="163393" indent="-163393">
              <a:lnSpc>
                <a:spcPts val="1500"/>
              </a:lnSpc>
              <a:buFontTx/>
              <a:buBlip>
                <a:blip r:embed="rId5"/>
              </a:buBlip>
              <a:tabLst/>
              <a:defRPr sz="1500"/>
            </a:lvl3pPr>
            <a:lvl4pPr marL="309338" indent="-142784">
              <a:lnSpc>
                <a:spcPts val="1500"/>
              </a:lnSpc>
              <a:defRPr sz="1500"/>
            </a:lvl4pPr>
            <a:lvl5pPr marL="428310" indent="-109448">
              <a:lnSpc>
                <a:spcPts val="15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017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5284" y="1158053"/>
            <a:ext cx="1992555" cy="32403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0119" y="986068"/>
            <a:ext cx="1952991" cy="354470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4253" y="1258206"/>
            <a:ext cx="3521187" cy="3149754"/>
          </a:xfrm>
        </p:spPr>
        <p:txBody>
          <a:bodyPr>
            <a:normAutofit/>
          </a:bodyPr>
          <a:lstStyle>
            <a:lvl1pPr marL="164980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4980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393" indent="-16339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338" indent="-142784">
              <a:lnSpc>
                <a:spcPts val="1100"/>
              </a:lnSpc>
              <a:spcAft>
                <a:spcPts val="600"/>
              </a:spcAft>
              <a:defRPr sz="1100"/>
            </a:lvl4pPr>
            <a:lvl5pPr marL="428310" indent="-10944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88024" y="1258860"/>
            <a:ext cx="3384376" cy="3149754"/>
          </a:xfrm>
        </p:spPr>
        <p:txBody>
          <a:bodyPr>
            <a:normAutofit/>
          </a:bodyPr>
          <a:lstStyle>
            <a:lvl1pPr marL="169743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9743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393" indent="-16339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338" indent="-142784">
              <a:lnSpc>
                <a:spcPts val="1100"/>
              </a:lnSpc>
              <a:spcAft>
                <a:spcPts val="600"/>
              </a:spcAft>
              <a:defRPr sz="1100"/>
            </a:lvl4pPr>
            <a:lvl5pPr marL="428310" indent="-10944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171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92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7411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08" y="1255448"/>
            <a:ext cx="2278800" cy="289031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33" y="465609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796017" y="1636810"/>
            <a:ext cx="1728787" cy="222996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4945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33" y="465609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527344" y="1258879"/>
            <a:ext cx="2169994" cy="2890649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3293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265"/>
            <a:ext cx="6858000" cy="179062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012"/>
            <a:ext cx="6858000" cy="12418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2" indent="0" algn="ctr">
              <a:buNone/>
              <a:defRPr sz="2000"/>
            </a:lvl2pPr>
            <a:lvl3pPr marL="913725" indent="0" algn="ctr">
              <a:buNone/>
              <a:defRPr sz="1800"/>
            </a:lvl3pPr>
            <a:lvl4pPr marL="1370580" indent="0" algn="ctr">
              <a:buNone/>
              <a:defRPr sz="1600"/>
            </a:lvl4pPr>
            <a:lvl5pPr marL="1827449" indent="0" algn="ctr">
              <a:buNone/>
              <a:defRPr sz="1600"/>
            </a:lvl5pPr>
            <a:lvl6pPr marL="2284290" indent="0" algn="ctr">
              <a:buNone/>
              <a:defRPr sz="1600"/>
            </a:lvl6pPr>
            <a:lvl7pPr marL="2741132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5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55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835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1571"/>
            <a:ext cx="7886700" cy="21395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18"/>
            <a:ext cx="7886700" cy="112608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500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8747"/>
            <a:ext cx="3867150" cy="3264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8747"/>
            <a:ext cx="3867150" cy="3264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72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3"/>
            <a:ext cx="9144000" cy="3998282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0" tIns="45690" rIns="91380" bIns="456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56" fontAlgn="auto">
              <a:spcBef>
                <a:spcPts val="0"/>
              </a:spcBef>
              <a:spcAft>
                <a:spcPts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9" y="503535"/>
            <a:ext cx="2074125" cy="72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0" y="4316007"/>
            <a:ext cx="1924396" cy="6021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793"/>
            <a:ext cx="9144000" cy="857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44000" y="1636788"/>
            <a:ext cx="7116762" cy="2158589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accent2"/>
                </a:solidFill>
              </a:defRPr>
            </a:lvl2pPr>
            <a:lvl3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2240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384"/>
            <a:ext cx="7886700" cy="992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67" y="1260922"/>
            <a:ext cx="3868737" cy="6185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67" y="1879531"/>
            <a:ext cx="3868737" cy="27628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922"/>
            <a:ext cx="3887788" cy="6185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531"/>
            <a:ext cx="3887788" cy="27628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172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08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913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04" y="342583"/>
            <a:ext cx="2949575" cy="12006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677"/>
            <a:ext cx="4629150" cy="3655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04" y="1543236"/>
            <a:ext cx="2949575" cy="2858028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645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04" y="342583"/>
            <a:ext cx="2949575" cy="12006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677"/>
            <a:ext cx="4629150" cy="3655802"/>
          </a:xfrm>
        </p:spPr>
        <p:txBody>
          <a:bodyPr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04" y="1543236"/>
            <a:ext cx="2949575" cy="2858028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995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94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384"/>
            <a:ext cx="1971675" cy="43584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2" y="274384"/>
            <a:ext cx="5762625" cy="43584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0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100" y="-1420672"/>
            <a:ext cx="3949064" cy="7279615"/>
          </a:xfrm>
          <a:prstGeom prst="rect">
            <a:avLst/>
          </a:prstGeom>
        </p:spPr>
      </p:pic>
      <p:pic>
        <p:nvPicPr>
          <p:cNvPr id="13" name="Picture 12" descr="KQUIP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2" y="4512526"/>
            <a:ext cx="964842" cy="32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0" y="4351971"/>
            <a:ext cx="1504800" cy="527248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85920" y="1028649"/>
            <a:ext cx="6116483" cy="2735904"/>
          </a:xfr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850" b="1">
                <a:solidFill>
                  <a:schemeClr val="bg1"/>
                </a:solidFill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850" b="1">
                <a:solidFill>
                  <a:schemeClr val="accent2"/>
                </a:solidFill>
              </a:defRPr>
            </a:lvl2pPr>
            <a:lvl3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 b="1">
                <a:solidFill>
                  <a:schemeClr val="bg1"/>
                </a:solidFill>
              </a:defRPr>
            </a:lvl3pPr>
            <a:lvl4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>
                <a:solidFill>
                  <a:schemeClr val="bg1"/>
                </a:solidFill>
              </a:defRPr>
            </a:lvl4pPr>
            <a:lvl5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2254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1"/>
            <a:ext cx="9144000" cy="3998282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166" fontAlgn="auto">
              <a:spcBef>
                <a:spcPts val="0"/>
              </a:spcBef>
              <a:spcAft>
                <a:spcPts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9" y="503535"/>
            <a:ext cx="2074125" cy="72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0" y="4316036"/>
            <a:ext cx="1924396" cy="60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784"/>
            <a:ext cx="9144000" cy="857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44000" y="1636788"/>
            <a:ext cx="7116762" cy="2158589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accent2"/>
                </a:solidFill>
              </a:defRPr>
            </a:lvl2pPr>
            <a:lvl3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29031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1" y="465556"/>
            <a:ext cx="7133833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4394" indent="0">
              <a:lnSpc>
                <a:spcPts val="1500"/>
              </a:lnSpc>
              <a:spcAft>
                <a:spcPts val="1000"/>
              </a:spcAft>
              <a:defRPr/>
            </a:lvl1pPr>
            <a:lvl2pPr marL="164394" indent="-164394">
              <a:lnSpc>
                <a:spcPts val="1500"/>
              </a:lnSpc>
              <a:spcAft>
                <a:spcPts val="1000"/>
              </a:spcAft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8" y="4776332"/>
            <a:ext cx="288428" cy="273843"/>
          </a:xfrm>
        </p:spPr>
        <p:txBody>
          <a:bodyPr/>
          <a:lstStyle>
            <a:lvl1pPr algn="l">
              <a:defRPr/>
            </a:lvl1pPr>
          </a:lstStyle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930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34" y="465609"/>
            <a:ext cx="7133833" cy="3847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4274" indent="0">
              <a:lnSpc>
                <a:spcPts val="1500"/>
              </a:lnSpc>
              <a:spcAft>
                <a:spcPts val="1000"/>
              </a:spcAft>
              <a:defRPr/>
            </a:lvl1pPr>
            <a:lvl2pPr marL="164274" indent="-164274">
              <a:lnSpc>
                <a:spcPts val="1500"/>
              </a:lnSpc>
              <a:spcAft>
                <a:spcPts val="1000"/>
              </a:spcAft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03"/>
            <a:ext cx="288428" cy="273844"/>
          </a:xfrm>
        </p:spPr>
        <p:txBody>
          <a:bodyPr/>
          <a:lstStyle>
            <a:lvl1pPr algn="l">
              <a:defRPr/>
            </a:lvl1pPr>
          </a:lstStyle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6578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3513" indent="0">
              <a:lnSpc>
                <a:spcPts val="1900"/>
              </a:lnSpc>
              <a:spcAft>
                <a:spcPts val="1000"/>
              </a:spcAft>
              <a:defRPr sz="1900" b="1">
                <a:solidFill>
                  <a:schemeClr val="accent2"/>
                </a:solidFill>
              </a:defRPr>
            </a:lvl1pPr>
            <a:lvl2pPr marL="163513" indent="0">
              <a:lnSpc>
                <a:spcPts val="1900"/>
              </a:lnSpc>
              <a:spcAft>
                <a:spcPts val="1000"/>
              </a:spcAft>
              <a:buFontTx/>
              <a:buNone/>
              <a:defRPr sz="1900"/>
            </a:lvl2pPr>
            <a:lvl3pPr marL="171450" indent="-171450">
              <a:lnSpc>
                <a:spcPts val="1900"/>
              </a:lnSpc>
              <a:spcAft>
                <a:spcPts val="1000"/>
              </a:spcAft>
              <a:buFontTx/>
              <a:buBlip>
                <a:blip r:embed="rId3"/>
              </a:buBlip>
              <a:defRPr sz="1900"/>
            </a:lvl3pPr>
            <a:lvl4pPr marL="300038" indent="-149225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900"/>
            </a:lvl4pPr>
            <a:lvl5pPr marL="471488" indent="-150813"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32"/>
            <a:ext cx="288000" cy="273843"/>
          </a:xfrm>
        </p:spPr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7964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842729" y="1489647"/>
            <a:ext cx="7412326" cy="2185564"/>
            <a:chOff x="842729" y="1491023"/>
            <a:chExt cx="7412326" cy="218758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29" y="1500611"/>
              <a:ext cx="1723774" cy="217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251" y="1491023"/>
              <a:ext cx="1715604" cy="2178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825" y="1495455"/>
              <a:ext cx="1710472" cy="2178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451" y="1499887"/>
              <a:ext cx="1715604" cy="217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415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2917167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821276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712013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3973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242" y="-1126356"/>
            <a:ext cx="3949064" cy="715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6"/>
          <a:stretch/>
        </p:blipFill>
        <p:spPr>
          <a:xfrm>
            <a:off x="790103" y="288932"/>
            <a:ext cx="7446124" cy="2024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4F4C4D"/>
                </a:solidFill>
              </a:rPr>
              <a:t>23/3/17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4F4C4D"/>
                </a:solidFill>
              </a:rPr>
              <a:t>Kidney Quality Improvement Partnership – </a:t>
            </a:r>
            <a:r>
              <a:rPr lang="en-GB" dirty="0" err="1" smtClean="0">
                <a:solidFill>
                  <a:srgbClr val="4F4C4D"/>
                </a:solidFill>
              </a:rPr>
              <a:t>Wmids</a:t>
            </a:r>
            <a:r>
              <a:rPr lang="en-GB" dirty="0" smtClean="0">
                <a:solidFill>
                  <a:srgbClr val="4F4C4D"/>
                </a:solidFill>
              </a:rPr>
              <a:t> Regional KQuIP Registry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dirty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530" y="1422900"/>
            <a:ext cx="5876934" cy="2499000"/>
          </a:xfrm>
        </p:spPr>
        <p:txBody>
          <a:bodyPr>
            <a:normAutofit/>
          </a:bodyPr>
          <a:lstStyle>
            <a:lvl1pPr marL="0" indent="0">
              <a:lnSpc>
                <a:spcPts val="3752"/>
              </a:lnSpc>
              <a:spcAft>
                <a:spcPts val="0"/>
              </a:spcAft>
              <a:defRPr sz="3800">
                <a:solidFill>
                  <a:schemeClr val="bg1"/>
                </a:solidFill>
              </a:defRPr>
            </a:lvl1pPr>
            <a:lvl2pPr marL="164394" indent="-164394">
              <a:lnSpc>
                <a:spcPts val="1876"/>
              </a:lnSpc>
              <a:defRPr sz="1900">
                <a:solidFill>
                  <a:schemeClr val="bg1"/>
                </a:solidFill>
              </a:defRPr>
            </a:lvl2pPr>
            <a:lvl3pPr>
              <a:lnSpc>
                <a:spcPts val="1876"/>
              </a:lnSpc>
              <a:defRPr sz="1900">
                <a:solidFill>
                  <a:schemeClr val="bg1"/>
                </a:solidFill>
              </a:defRPr>
            </a:lvl3pPr>
            <a:lvl4pPr>
              <a:lnSpc>
                <a:spcPts val="1501"/>
              </a:lnSpc>
              <a:defRPr sz="1500">
                <a:solidFill>
                  <a:schemeClr val="bg1"/>
                </a:solidFill>
              </a:defRPr>
            </a:lvl4pPr>
            <a:lvl5pPr>
              <a:lnSpc>
                <a:spcPts val="1501"/>
              </a:lnSpc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086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defRPr/>
            </a:lvl1pPr>
            <a:lvl2pPr marL="164394" indent="-16439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33" y="1258206"/>
            <a:ext cx="3523973" cy="3149754"/>
          </a:xfrm>
        </p:spPr>
        <p:txBody>
          <a:bodyPr/>
          <a:lstStyle>
            <a:lvl1pPr marL="164394" indent="0">
              <a:defRPr/>
            </a:lvl1pPr>
            <a:lvl2pPr marL="164394" indent="-16439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9357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1620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2880000" y="1465515"/>
            <a:ext cx="1620000" cy="300114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16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6552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012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973" y="971350"/>
            <a:ext cx="2008336" cy="255199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3384048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5904000" y="1780437"/>
            <a:ext cx="1980368" cy="1223003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accent2"/>
                </a:solidFill>
              </a:defRPr>
            </a:lvl2pPr>
            <a:lvl3pPr marL="0" indent="0">
              <a:lnSpc>
                <a:spcPts val="1200"/>
              </a:lnSpc>
              <a:spcAft>
                <a:spcPts val="80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ts val="12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ts val="12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51157"/>
            <a:ext cx="1672008" cy="2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499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884238" y="2156415"/>
            <a:ext cx="5632450" cy="199740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84244" y="1258209"/>
            <a:ext cx="5631972" cy="738018"/>
          </a:xfrm>
        </p:spPr>
        <p:txBody>
          <a:bodyPr>
            <a:normAutofit/>
          </a:bodyPr>
          <a:lstStyle>
            <a:lvl1pPr marL="165100" indent="0">
              <a:lnSpc>
                <a:spcPts val="1500"/>
              </a:lnSpc>
              <a:spcAft>
                <a:spcPts val="0"/>
              </a:spcAft>
              <a:defRPr sz="1500" b="1"/>
            </a:lvl1pPr>
            <a:lvl2pPr marL="165100" indent="0">
              <a:lnSpc>
                <a:spcPts val="1500"/>
              </a:lnSpc>
              <a:buFontTx/>
              <a:buNone/>
              <a:defRPr sz="1500"/>
            </a:lvl2pPr>
            <a:lvl3pPr marL="163513" indent="-163513">
              <a:lnSpc>
                <a:spcPts val="1500"/>
              </a:lnSpc>
              <a:buFontTx/>
              <a:buBlip>
                <a:blip r:embed="rId5"/>
              </a:buBlip>
              <a:tabLst/>
              <a:defRPr sz="1500"/>
            </a:lvl3pPr>
            <a:lvl4pPr marL="309563" indent="-142875">
              <a:lnSpc>
                <a:spcPts val="1500"/>
              </a:lnSpc>
              <a:defRPr sz="1500"/>
            </a:lvl4pPr>
            <a:lvl5pPr marL="428625" indent="-109538">
              <a:lnSpc>
                <a:spcPts val="15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7361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5284" y="1158053"/>
            <a:ext cx="1992555" cy="32403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0119" y="986068"/>
            <a:ext cx="1952991" cy="354470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4253" y="1258206"/>
            <a:ext cx="3521187" cy="3149754"/>
          </a:xfrm>
        </p:spPr>
        <p:txBody>
          <a:bodyPr>
            <a:normAutofit/>
          </a:bodyPr>
          <a:lstStyle>
            <a:lvl1pPr marL="165100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5100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513" indent="-16351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563" indent="-142875">
              <a:lnSpc>
                <a:spcPts val="1100"/>
              </a:lnSpc>
              <a:spcAft>
                <a:spcPts val="600"/>
              </a:spcAft>
              <a:defRPr sz="1100"/>
            </a:lvl4pPr>
            <a:lvl5pPr marL="428625" indent="-10953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88024" y="1258858"/>
            <a:ext cx="3384376" cy="3149754"/>
          </a:xfrm>
        </p:spPr>
        <p:txBody>
          <a:bodyPr>
            <a:normAutofit/>
          </a:bodyPr>
          <a:lstStyle>
            <a:lvl1pPr marL="169863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9863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513" indent="-16351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563" indent="-142875">
              <a:lnSpc>
                <a:spcPts val="1100"/>
              </a:lnSpc>
              <a:spcAft>
                <a:spcPts val="600"/>
              </a:spcAft>
              <a:defRPr sz="1100"/>
            </a:lvl4pPr>
            <a:lvl5pPr marL="428625" indent="-10953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2916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33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2094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08" y="1255448"/>
            <a:ext cx="2278800" cy="289031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795984" y="1636807"/>
            <a:ext cx="1728787" cy="222996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084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3393" indent="0">
              <a:lnSpc>
                <a:spcPts val="1900"/>
              </a:lnSpc>
              <a:spcAft>
                <a:spcPts val="1000"/>
              </a:spcAft>
              <a:defRPr sz="1900" b="1">
                <a:solidFill>
                  <a:schemeClr val="accent2"/>
                </a:solidFill>
              </a:defRPr>
            </a:lvl1pPr>
            <a:lvl2pPr marL="163393" indent="0">
              <a:lnSpc>
                <a:spcPts val="1900"/>
              </a:lnSpc>
              <a:spcAft>
                <a:spcPts val="1000"/>
              </a:spcAft>
              <a:buFontTx/>
              <a:buNone/>
              <a:defRPr sz="1900"/>
            </a:lvl2pPr>
            <a:lvl3pPr marL="171330" indent="-171330">
              <a:lnSpc>
                <a:spcPts val="1900"/>
              </a:lnSpc>
              <a:spcAft>
                <a:spcPts val="1000"/>
              </a:spcAft>
              <a:buFontTx/>
              <a:buBlip>
                <a:blip r:embed="rId3"/>
              </a:buBlip>
              <a:defRPr sz="1900"/>
            </a:lvl3pPr>
            <a:lvl4pPr marL="299813" indent="-149135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900"/>
            </a:lvl4pPr>
            <a:lvl5pPr marL="471128" indent="-150722">
              <a:lnSpc>
                <a:spcPts val="1501"/>
              </a:lnSpc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03"/>
            <a:ext cx="288000" cy="273844"/>
          </a:xfrm>
        </p:spPr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760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527343" y="1258843"/>
            <a:ext cx="2169994" cy="2890649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6806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083" y="-1420687"/>
            <a:ext cx="3949064" cy="7279615"/>
          </a:xfrm>
          <a:prstGeom prst="rect">
            <a:avLst/>
          </a:prstGeom>
        </p:spPr>
      </p:pic>
      <p:pic>
        <p:nvPicPr>
          <p:cNvPr id="13" name="Picture 12" descr="KQUIP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2" y="4512526"/>
            <a:ext cx="964842" cy="32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0" y="4351971"/>
            <a:ext cx="1504800" cy="527248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85920" y="1028648"/>
            <a:ext cx="6116483" cy="2735904"/>
          </a:xfr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850" b="1">
                <a:solidFill>
                  <a:schemeClr val="bg1"/>
                </a:solidFill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850" b="1">
                <a:solidFill>
                  <a:schemeClr val="accent2"/>
                </a:solidFill>
              </a:defRPr>
            </a:lvl2pPr>
            <a:lvl3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 b="1">
                <a:solidFill>
                  <a:schemeClr val="bg1"/>
                </a:solidFill>
              </a:defRPr>
            </a:lvl3pPr>
            <a:lvl4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>
                <a:solidFill>
                  <a:schemeClr val="bg1"/>
                </a:solidFill>
              </a:defRPr>
            </a:lvl4pPr>
            <a:lvl5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2700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6"/>
            <a:ext cx="9144000" cy="3998282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166" fontAlgn="auto">
              <a:spcBef>
                <a:spcPts val="0"/>
              </a:spcBef>
              <a:spcAft>
                <a:spcPts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7" y="503534"/>
            <a:ext cx="2074125" cy="72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0" y="4316018"/>
            <a:ext cx="1924396" cy="60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775"/>
            <a:ext cx="9144000" cy="857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44000" y="1636788"/>
            <a:ext cx="7116762" cy="2158589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accent2"/>
                </a:solidFill>
              </a:defRPr>
            </a:lvl2pPr>
            <a:lvl3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5400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1" y="465548"/>
            <a:ext cx="7133833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4394" indent="0">
              <a:lnSpc>
                <a:spcPts val="1500"/>
              </a:lnSpc>
              <a:spcAft>
                <a:spcPts val="1000"/>
              </a:spcAft>
              <a:defRPr/>
            </a:lvl1pPr>
            <a:lvl2pPr marL="164394" indent="-164394">
              <a:lnSpc>
                <a:spcPts val="1500"/>
              </a:lnSpc>
              <a:spcAft>
                <a:spcPts val="1000"/>
              </a:spcAft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8" y="4776317"/>
            <a:ext cx="288428" cy="273843"/>
          </a:xfrm>
        </p:spPr>
        <p:txBody>
          <a:bodyPr/>
          <a:lstStyle>
            <a:lvl1pPr algn="l">
              <a:defRPr/>
            </a:lvl1pPr>
          </a:lstStyle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4677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3513" indent="0">
              <a:lnSpc>
                <a:spcPts val="1900"/>
              </a:lnSpc>
              <a:spcAft>
                <a:spcPts val="1000"/>
              </a:spcAft>
              <a:defRPr sz="1900" b="1">
                <a:solidFill>
                  <a:schemeClr val="accent2"/>
                </a:solidFill>
              </a:defRPr>
            </a:lvl1pPr>
            <a:lvl2pPr marL="163513" indent="0">
              <a:lnSpc>
                <a:spcPts val="1900"/>
              </a:lnSpc>
              <a:spcAft>
                <a:spcPts val="1000"/>
              </a:spcAft>
              <a:buFontTx/>
              <a:buNone/>
              <a:defRPr sz="1900"/>
            </a:lvl2pPr>
            <a:lvl3pPr marL="171450" indent="-171450">
              <a:lnSpc>
                <a:spcPts val="1900"/>
              </a:lnSpc>
              <a:spcAft>
                <a:spcPts val="1000"/>
              </a:spcAft>
              <a:buFontTx/>
              <a:buBlip>
                <a:blip r:embed="rId3"/>
              </a:buBlip>
              <a:defRPr sz="1900"/>
            </a:lvl3pPr>
            <a:lvl4pPr marL="300038" indent="-149225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900"/>
            </a:lvl4pPr>
            <a:lvl5pPr marL="471488" indent="-150813"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17"/>
            <a:ext cx="288000" cy="273843"/>
          </a:xfrm>
        </p:spPr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8700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842729" y="1489644"/>
            <a:ext cx="7412326" cy="2185564"/>
            <a:chOff x="842729" y="1491023"/>
            <a:chExt cx="7412326" cy="218758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29" y="1500611"/>
              <a:ext cx="1723774" cy="217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251" y="1491023"/>
              <a:ext cx="1715604" cy="2178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825" y="1495455"/>
              <a:ext cx="1710472" cy="2178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451" y="1499887"/>
              <a:ext cx="1715604" cy="217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415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2917167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821276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712013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0234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242" y="-1126374"/>
            <a:ext cx="3949064" cy="715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6"/>
          <a:stretch/>
        </p:blipFill>
        <p:spPr>
          <a:xfrm>
            <a:off x="790103" y="288915"/>
            <a:ext cx="7446124" cy="2024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dirty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530" y="1422900"/>
            <a:ext cx="5876934" cy="2499000"/>
          </a:xfrm>
        </p:spPr>
        <p:txBody>
          <a:bodyPr>
            <a:normAutofit/>
          </a:bodyPr>
          <a:lstStyle>
            <a:lvl1pPr marL="0" indent="0">
              <a:lnSpc>
                <a:spcPts val="3752"/>
              </a:lnSpc>
              <a:spcAft>
                <a:spcPts val="0"/>
              </a:spcAft>
              <a:defRPr sz="3800">
                <a:solidFill>
                  <a:schemeClr val="bg1"/>
                </a:solidFill>
              </a:defRPr>
            </a:lvl1pPr>
            <a:lvl2pPr marL="164394" indent="-164394">
              <a:lnSpc>
                <a:spcPts val="1876"/>
              </a:lnSpc>
              <a:defRPr sz="1900">
                <a:solidFill>
                  <a:schemeClr val="bg1"/>
                </a:solidFill>
              </a:defRPr>
            </a:lvl2pPr>
            <a:lvl3pPr>
              <a:lnSpc>
                <a:spcPts val="1876"/>
              </a:lnSpc>
              <a:defRPr sz="1900">
                <a:solidFill>
                  <a:schemeClr val="bg1"/>
                </a:solidFill>
              </a:defRPr>
            </a:lvl3pPr>
            <a:lvl4pPr>
              <a:lnSpc>
                <a:spcPts val="1501"/>
              </a:lnSpc>
              <a:defRPr sz="1500">
                <a:solidFill>
                  <a:schemeClr val="bg1"/>
                </a:solidFill>
              </a:defRPr>
            </a:lvl4pPr>
            <a:lvl5pPr>
              <a:lnSpc>
                <a:spcPts val="1501"/>
              </a:lnSpc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8981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defRPr/>
            </a:lvl1pPr>
            <a:lvl2pPr marL="164394" indent="-16439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33" y="1258206"/>
            <a:ext cx="3523973" cy="3149754"/>
          </a:xfrm>
        </p:spPr>
        <p:txBody>
          <a:bodyPr/>
          <a:lstStyle>
            <a:lvl1pPr marL="164394" indent="0">
              <a:defRPr/>
            </a:lvl1pPr>
            <a:lvl2pPr marL="164394" indent="-16439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620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1620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2880000" y="1465515"/>
            <a:ext cx="1620000" cy="300114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16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6552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8937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973" y="971335"/>
            <a:ext cx="2008336" cy="255199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3384048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5904000" y="1780428"/>
            <a:ext cx="1980368" cy="1223003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accent2"/>
                </a:solidFill>
              </a:defRPr>
            </a:lvl2pPr>
            <a:lvl3pPr marL="0" indent="0">
              <a:lnSpc>
                <a:spcPts val="1200"/>
              </a:lnSpc>
              <a:spcAft>
                <a:spcPts val="80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ts val="12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ts val="12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51157"/>
            <a:ext cx="1672008" cy="2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9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842730" y="1489647"/>
            <a:ext cx="7412326" cy="2185564"/>
            <a:chOff x="842729" y="1491023"/>
            <a:chExt cx="7412326" cy="218758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29" y="1500611"/>
              <a:ext cx="1723774" cy="217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251" y="1491023"/>
              <a:ext cx="1715604" cy="2178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825" y="1495455"/>
              <a:ext cx="1710472" cy="2178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451" y="1499887"/>
              <a:ext cx="1715604" cy="217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415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2917180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821302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712013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7655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884238" y="2156415"/>
            <a:ext cx="5632450" cy="199740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84244" y="1258201"/>
            <a:ext cx="5631972" cy="738018"/>
          </a:xfrm>
        </p:spPr>
        <p:txBody>
          <a:bodyPr>
            <a:normAutofit/>
          </a:bodyPr>
          <a:lstStyle>
            <a:lvl1pPr marL="165100" indent="0">
              <a:lnSpc>
                <a:spcPts val="1500"/>
              </a:lnSpc>
              <a:spcAft>
                <a:spcPts val="0"/>
              </a:spcAft>
              <a:defRPr sz="1500" b="1"/>
            </a:lvl1pPr>
            <a:lvl2pPr marL="165100" indent="0">
              <a:lnSpc>
                <a:spcPts val="1500"/>
              </a:lnSpc>
              <a:buFontTx/>
              <a:buNone/>
              <a:defRPr sz="1500"/>
            </a:lvl2pPr>
            <a:lvl3pPr marL="163513" indent="-163513">
              <a:lnSpc>
                <a:spcPts val="1500"/>
              </a:lnSpc>
              <a:buFontTx/>
              <a:buBlip>
                <a:blip r:embed="rId5"/>
              </a:buBlip>
              <a:tabLst/>
              <a:defRPr sz="1500"/>
            </a:lvl3pPr>
            <a:lvl4pPr marL="309563" indent="-142875">
              <a:lnSpc>
                <a:spcPts val="1500"/>
              </a:lnSpc>
              <a:defRPr sz="1500"/>
            </a:lvl4pPr>
            <a:lvl5pPr marL="428625" indent="-109538">
              <a:lnSpc>
                <a:spcPts val="15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964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5284" y="1158038"/>
            <a:ext cx="1992555" cy="32403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0109" y="986068"/>
            <a:ext cx="1952991" cy="354470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4253" y="1258206"/>
            <a:ext cx="3521187" cy="3149754"/>
          </a:xfrm>
        </p:spPr>
        <p:txBody>
          <a:bodyPr>
            <a:normAutofit/>
          </a:bodyPr>
          <a:lstStyle>
            <a:lvl1pPr marL="165100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5100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513" indent="-16351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563" indent="-142875">
              <a:lnSpc>
                <a:spcPts val="1100"/>
              </a:lnSpc>
              <a:spcAft>
                <a:spcPts val="600"/>
              </a:spcAft>
              <a:defRPr sz="1100"/>
            </a:lvl4pPr>
            <a:lvl5pPr marL="428625" indent="-10953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88024" y="1258848"/>
            <a:ext cx="3384376" cy="3149754"/>
          </a:xfrm>
        </p:spPr>
        <p:txBody>
          <a:bodyPr>
            <a:normAutofit/>
          </a:bodyPr>
          <a:lstStyle>
            <a:lvl1pPr marL="169863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9863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513" indent="-16351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563" indent="-142875">
              <a:lnSpc>
                <a:spcPts val="1100"/>
              </a:lnSpc>
              <a:spcAft>
                <a:spcPts val="600"/>
              </a:spcAft>
              <a:defRPr sz="1100"/>
            </a:lvl4pPr>
            <a:lvl5pPr marL="428625" indent="-10953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0269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33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5280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08" y="1255448"/>
            <a:ext cx="2278800" cy="289031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795984" y="1636798"/>
            <a:ext cx="1728787" cy="222996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3132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527343" y="1258843"/>
            <a:ext cx="2169994" cy="2890649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0612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216"/>
            <a:ext cx="6858000" cy="179062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012"/>
            <a:ext cx="6858000" cy="12418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301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037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1523"/>
            <a:ext cx="7886700" cy="21395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3"/>
            <a:ext cx="7886700" cy="112608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774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8747"/>
            <a:ext cx="3867150" cy="32640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8747"/>
            <a:ext cx="3867150" cy="32640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357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384"/>
            <a:ext cx="7886700" cy="9928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53" y="1260909"/>
            <a:ext cx="3868737" cy="6185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53" y="1879471"/>
            <a:ext cx="3868737" cy="2762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909"/>
            <a:ext cx="3887788" cy="6185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471"/>
            <a:ext cx="3887788" cy="2762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1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242" y="-1126341"/>
            <a:ext cx="3949064" cy="715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6"/>
          <a:stretch/>
        </p:blipFill>
        <p:spPr>
          <a:xfrm>
            <a:off x="790104" y="288932"/>
            <a:ext cx="7446124" cy="2024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dirty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530" y="1422900"/>
            <a:ext cx="5876934" cy="2499000"/>
          </a:xfrm>
        </p:spPr>
        <p:txBody>
          <a:bodyPr>
            <a:normAutofit/>
          </a:bodyPr>
          <a:lstStyle>
            <a:lvl1pPr marL="0" indent="0">
              <a:lnSpc>
                <a:spcPts val="3752"/>
              </a:lnSpc>
              <a:spcAft>
                <a:spcPts val="0"/>
              </a:spcAft>
              <a:defRPr sz="3800">
                <a:solidFill>
                  <a:schemeClr val="bg1"/>
                </a:solidFill>
              </a:defRPr>
            </a:lvl1pPr>
            <a:lvl2pPr marL="164274" indent="-164274">
              <a:lnSpc>
                <a:spcPts val="1876"/>
              </a:lnSpc>
              <a:defRPr sz="1900">
                <a:solidFill>
                  <a:schemeClr val="bg1"/>
                </a:solidFill>
              </a:defRPr>
            </a:lvl2pPr>
            <a:lvl3pPr>
              <a:lnSpc>
                <a:spcPts val="1876"/>
              </a:lnSpc>
              <a:defRPr sz="1900">
                <a:solidFill>
                  <a:schemeClr val="bg1"/>
                </a:solidFill>
              </a:defRPr>
            </a:lvl3pPr>
            <a:lvl4pPr>
              <a:lnSpc>
                <a:spcPts val="1501"/>
              </a:lnSpc>
              <a:defRPr sz="1500">
                <a:solidFill>
                  <a:schemeClr val="bg1"/>
                </a:solidFill>
              </a:defRPr>
            </a:lvl4pPr>
            <a:lvl5pPr>
              <a:lnSpc>
                <a:spcPts val="1501"/>
              </a:lnSpc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30771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782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629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51" y="342583"/>
            <a:ext cx="2949575" cy="12006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677"/>
            <a:ext cx="4629150" cy="3655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51" y="1543223"/>
            <a:ext cx="2949575" cy="28580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148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51" y="342583"/>
            <a:ext cx="2949575" cy="12006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677"/>
            <a:ext cx="4629150" cy="365580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51" y="1543223"/>
            <a:ext cx="2949575" cy="28580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597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64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384"/>
            <a:ext cx="1971675" cy="43584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2" y="274384"/>
            <a:ext cx="5762625" cy="43584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724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5393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75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275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6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6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21/03/2018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02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8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23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image" Target="../media/image23.emf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2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7225" y="205978"/>
            <a:ext cx="8029575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7225" y="1200152"/>
            <a:ext cx="8029575" cy="339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</a:t>
            </a:r>
            <a:r>
              <a:rPr lang="en-US" dirty="0" smtClean="0"/>
              <a:t>level</a:t>
            </a:r>
          </a:p>
          <a:p>
            <a:pPr lvl="4"/>
            <a:r>
              <a:rPr lang="en-US" dirty="0" smtClean="0"/>
              <a:t>Fourth </a:t>
            </a:r>
            <a:r>
              <a:rPr lang="en-US" dirty="0"/>
              <a:t>level</a:t>
            </a:r>
          </a:p>
          <a:p>
            <a:pPr lvl="5"/>
            <a:r>
              <a:rPr lang="en-US" dirty="0" smtClean="0"/>
              <a:t>Fifth </a:t>
            </a:r>
            <a:r>
              <a:rPr lang="en-US" dirty="0"/>
              <a:t>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4731580"/>
            <a:ext cx="9144000" cy="411956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9138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  </a:t>
            </a:r>
            <a:fld id="{45F8D313-CCBE-49D6-A3BC-57B1848DFB52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00138" y="4731580"/>
            <a:ext cx="8064375" cy="4119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Kidney Quality Improvement Partnership East Midlands regional Day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805" r:id="rId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50">
          <a:solidFill>
            <a:srgbClr val="00AE9E"/>
          </a:solidFill>
          <a:latin typeface="+mj-lt"/>
          <a:ea typeface="ヒラギノ角ゴ Pro W3" pitchFamily="84" charset="-128"/>
          <a:cs typeface="ヒラギノ角ゴ Pro W3" pitchFamily="8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5pPr>
      <a:lvl6pPr marL="45684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6pPr>
      <a:lvl7pPr marL="91372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7pPr>
      <a:lvl8pPr marL="137058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8pPr>
      <a:lvl9pPr marL="182744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9pPr>
    </p:titleStyle>
    <p:bodyStyle>
      <a:lvl1pPr marL="342632" indent="-342632" algn="l" rtl="0" eaLnBrk="0" fontAlgn="base" hangingPunct="0">
        <a:spcBef>
          <a:spcPts val="1200"/>
        </a:spcBef>
        <a:spcAft>
          <a:spcPct val="0"/>
        </a:spcAft>
        <a:buFont typeface="Arial" pitchFamily="84" charset="0"/>
        <a:defRPr kern="1200" baseline="0">
          <a:solidFill>
            <a:srgbClr val="00AE9E"/>
          </a:solidFill>
          <a:latin typeface="Arial" pitchFamily="34" charset="0"/>
          <a:ea typeface="ヒラギノ角ゴ Pro W3" pitchFamily="84" charset="-128"/>
          <a:cs typeface="ヒラギノ角ゴ Pro W3" pitchFamily="84" charset="-128"/>
        </a:defRPr>
      </a:lvl1pPr>
      <a:lvl2pPr marL="353744" indent="-176078" algn="l" rtl="0" eaLnBrk="0" fontAlgn="base" hangingPunct="0">
        <a:spcBef>
          <a:spcPts val="600"/>
        </a:spcBef>
        <a:spcAft>
          <a:spcPct val="0"/>
        </a:spcAft>
        <a:defRPr kern="1200" baseline="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2pPr>
      <a:lvl3pPr marL="215720" indent="-215720" algn="l" rtl="0" eaLnBrk="0" fontAlgn="base" hangingPunct="0">
        <a:spcBef>
          <a:spcPts val="600"/>
        </a:spcBef>
        <a:spcAft>
          <a:spcPct val="0"/>
        </a:spcAft>
        <a:buFont typeface="Arial" pitchFamily="84" charset="0"/>
        <a:buChar char="•"/>
        <a:defRPr kern="120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3pPr>
      <a:lvl4pPr marL="625025" indent="-190365" algn="l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4pPr>
      <a:lvl5pPr marL="1072340" indent="-17766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5pPr>
      <a:lvl6pPr marL="1519685" indent="-187190" algn="l" defTabSz="913725" rtl="0" eaLnBrk="1" latinLnBrk="0" hangingPunct="1">
        <a:spcBef>
          <a:spcPct val="20000"/>
        </a:spcBef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4000" y="467115"/>
            <a:ext cx="7106900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688" y="1200165"/>
            <a:ext cx="7106900" cy="33158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0400" y="4776317"/>
            <a:ext cx="719458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31/01/2018</a:t>
            </a:r>
            <a:endParaRPr lang="en-GB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915" y="4776317"/>
            <a:ext cx="4915304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  <a:latin typeface="+mn-lt"/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4F4C4D"/>
                </a:solidFill>
                <a:ea typeface="+mn-ea"/>
                <a:cs typeface="+mn-cs"/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004" y="4776317"/>
            <a:ext cx="288429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fld id="{2289BD24-5FBE-4872-92C9-E6006BF50BD7}" type="slidenum">
              <a:rPr lang="en-GB" b="1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pPr defTabSz="68616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1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51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</p:sldLayoutIdLst>
  <p:hf hdr="0"/>
  <p:txStyles>
    <p:titleStyle>
      <a:lvl1pPr algn="l" defTabSz="686166" rtl="0" eaLnBrk="1" latinLnBrk="0" hangingPunct="1">
        <a:lnSpc>
          <a:spcPts val="3002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164394" indent="-164394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Tx/>
        <a:buBlip>
          <a:blip r:embed="rId17"/>
        </a:buBlip>
        <a:defRPr sz="15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320449" indent="-156055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499138" indent="-178689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673062" indent="-160820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sz="1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6956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0039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3122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6204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083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166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249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2332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5414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8497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1580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4663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4000" y="467115"/>
            <a:ext cx="7106900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688" y="1200160"/>
            <a:ext cx="7106900" cy="33158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0400" y="4776311"/>
            <a:ext cx="719458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31/01/2018</a:t>
            </a:r>
            <a:endParaRPr lang="en-GB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915" y="4776311"/>
            <a:ext cx="4915304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  <a:latin typeface="+mn-lt"/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4F4C4D"/>
                </a:solidFill>
                <a:ea typeface="+mn-ea"/>
                <a:cs typeface="+mn-cs"/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004" y="4776311"/>
            <a:ext cx="288429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fld id="{2289BD24-5FBE-4872-92C9-E6006BF50BD7}" type="slidenum">
              <a:rPr lang="en-GB" b="1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pPr defTabSz="68616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1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</p:sldLayoutIdLst>
  <p:hf hdr="0"/>
  <p:txStyles>
    <p:titleStyle>
      <a:lvl1pPr algn="l" defTabSz="686166" rtl="0" eaLnBrk="1" latinLnBrk="0" hangingPunct="1">
        <a:lnSpc>
          <a:spcPts val="3002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164394" indent="-164394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Tx/>
        <a:buBlip>
          <a:blip r:embed="rId17"/>
        </a:buBlip>
        <a:defRPr sz="15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320449" indent="-156055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499138" indent="-178689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673062" indent="-160820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sz="1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6956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0039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3122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6204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083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166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249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2332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5414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8497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1580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4663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7AD0E0A-F61A-431A-97B4-0CE6A734512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68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01DE15F-7236-4109-AE14-DAE6920D28FA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21/03/2018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14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267981" y="2064940"/>
            <a:ext cx="8229600" cy="857250"/>
          </a:xfrm>
          <a:prstGeom prst="rect">
            <a:avLst/>
          </a:prstGeom>
        </p:spPr>
        <p:txBody>
          <a:bodyPr vert="horz" lIns="76197" tIns="38098" rIns="76197" bIns="38098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2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</p:sldLayoutIdLst>
  <p:txStyles>
    <p:titleStyle>
      <a:lvl1pPr algn="l" defTabSz="380985" rtl="0" eaLnBrk="1" latinLnBrk="0" hangingPunct="1">
        <a:spcBef>
          <a:spcPct val="0"/>
        </a:spcBef>
        <a:buNone/>
        <a:defRPr sz="3700" b="0" i="0" kern="1200">
          <a:solidFill>
            <a:srgbClr val="FFFFFF"/>
          </a:solidFill>
          <a:latin typeface="Arial Bold"/>
          <a:ea typeface="+mj-ea"/>
          <a:cs typeface="Arial Bold"/>
        </a:defRPr>
      </a:lvl1pPr>
    </p:titleStyle>
    <p:bodyStyle>
      <a:lvl1pPr marL="285739" indent="-285739" algn="l" defTabSz="3809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380985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3809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380985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380985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38098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21/03/2018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62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4001" y="467190"/>
            <a:ext cx="7106900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689" y="1200195"/>
            <a:ext cx="7106900" cy="33158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0400" y="4776303"/>
            <a:ext cx="7194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12/09/17</a:t>
            </a:r>
            <a:endParaRPr lang="en-GB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917" y="4776303"/>
            <a:ext cx="4915304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  <a:latin typeface="+mn-lt"/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r>
              <a:rPr lang="en-GB" b="1" smtClean="0">
                <a:solidFill>
                  <a:srgbClr val="4F4C4D"/>
                </a:solidFill>
                <a:ea typeface="+mn-ea"/>
                <a:cs typeface="+mn-cs"/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004" y="4776303"/>
            <a:ext cx="28842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fld id="{2289BD24-5FBE-4872-92C9-E6006BF50BD7}" type="slidenum">
              <a:rPr lang="en-GB" b="1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pPr defTabSz="68565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1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09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</p:sldLayoutIdLst>
  <p:hf hdr="0"/>
  <p:txStyles>
    <p:titleStyle>
      <a:lvl1pPr algn="l" defTabSz="685656" rtl="0" eaLnBrk="1" latinLnBrk="0" hangingPunct="1">
        <a:lnSpc>
          <a:spcPts val="3002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164274" indent="-164274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Tx/>
        <a:buBlip>
          <a:blip r:embed="rId16"/>
        </a:buBlip>
        <a:defRPr sz="15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320209" indent="-155935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498778" indent="-178555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672567" indent="-160700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sz="1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546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73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02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25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5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56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84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12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42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67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80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93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4001" y="467190"/>
            <a:ext cx="7106900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689" y="1200195"/>
            <a:ext cx="7106900" cy="33158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0400" y="4776341"/>
            <a:ext cx="719458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12/09/17</a:t>
            </a:r>
            <a:endParaRPr lang="en-GB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917" y="4776341"/>
            <a:ext cx="4915304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  <a:latin typeface="+mn-lt"/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4F4C4D"/>
                </a:solidFill>
                <a:ea typeface="+mn-ea"/>
                <a:cs typeface="+mn-cs"/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004" y="4776341"/>
            <a:ext cx="288429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fld id="{2289BD24-5FBE-4872-92C9-E6006BF50BD7}" type="slidenum">
              <a:rPr lang="en-GB" b="1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pPr defTabSz="68565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1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77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</p:sldLayoutIdLst>
  <p:hf hdr="0"/>
  <p:txStyles>
    <p:titleStyle>
      <a:lvl1pPr algn="l" defTabSz="685656" rtl="0" eaLnBrk="1" latinLnBrk="0" hangingPunct="1">
        <a:lnSpc>
          <a:spcPts val="3002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164274" indent="-164274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Tx/>
        <a:buBlip>
          <a:blip r:embed="rId16"/>
        </a:buBlip>
        <a:defRPr sz="15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320209" indent="-155935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498778" indent="-178555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672567" indent="-160700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sz="1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546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73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02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25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5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56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84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12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42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67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80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93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4001" y="467190"/>
            <a:ext cx="7106900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689" y="1200195"/>
            <a:ext cx="7106900" cy="33158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0400" y="4776332"/>
            <a:ext cx="719458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12/09/17</a:t>
            </a:r>
            <a:endParaRPr lang="en-GB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917" y="4776332"/>
            <a:ext cx="4915304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  <a:latin typeface="+mn-lt"/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r>
              <a:rPr lang="en-GB" b="1" smtClean="0">
                <a:solidFill>
                  <a:srgbClr val="4F4C4D"/>
                </a:solidFill>
                <a:ea typeface="+mn-ea"/>
                <a:cs typeface="+mn-cs"/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004" y="4776332"/>
            <a:ext cx="288429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fld id="{2289BD24-5FBE-4872-92C9-E6006BF50BD7}" type="slidenum">
              <a:rPr lang="en-GB" b="1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pPr defTabSz="68565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1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6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</p:sldLayoutIdLst>
  <p:hf hdr="0"/>
  <p:txStyles>
    <p:titleStyle>
      <a:lvl1pPr algn="l" defTabSz="685656" rtl="0" eaLnBrk="1" latinLnBrk="0" hangingPunct="1">
        <a:lnSpc>
          <a:spcPts val="3002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164274" indent="-164274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Tx/>
        <a:buBlip>
          <a:blip r:embed="rId16"/>
        </a:buBlip>
        <a:defRPr sz="15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320209" indent="-155935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498778" indent="-178555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672567" indent="-160700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sz="1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546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73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02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25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5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56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84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12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42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67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80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93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384"/>
            <a:ext cx="7886700" cy="992856"/>
          </a:xfrm>
          <a:prstGeom prst="rect">
            <a:avLst/>
          </a:prstGeom>
        </p:spPr>
        <p:txBody>
          <a:bodyPr vert="horz" lIns="91380" tIns="45690" rIns="91380" bIns="45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8747"/>
            <a:ext cx="7886700" cy="3264052"/>
          </a:xfrm>
          <a:prstGeom prst="rect">
            <a:avLst/>
          </a:prstGeom>
        </p:spPr>
        <p:txBody>
          <a:bodyPr vert="horz" lIns="91380" tIns="45690" rIns="91380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687"/>
            <a:ext cx="2057400" cy="272797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687"/>
            <a:ext cx="3086100" cy="272797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687"/>
            <a:ext cx="2057400" cy="272797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65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3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/>
  <p:txStyles>
    <p:titleStyle>
      <a:lvl1pPr algn="l" defTabSz="9137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0" indent="-228420" algn="l" defTabSz="9137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46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69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1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4000" y="467141"/>
            <a:ext cx="7106900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688" y="1200180"/>
            <a:ext cx="7106900" cy="33158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0400" y="4776332"/>
            <a:ext cx="719458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30/10/2016</a:t>
            </a:r>
            <a:endParaRPr lang="en-GB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915" y="4776332"/>
            <a:ext cx="4915304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  <a:latin typeface="+mn-lt"/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rgbClr val="4F4C4D"/>
                </a:solidFill>
                <a:ea typeface="+mn-ea"/>
                <a:cs typeface="+mn-cs"/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004" y="4776332"/>
            <a:ext cx="288429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fld id="{2289BD24-5FBE-4872-92C9-E6006BF50BD7}" type="slidenum">
              <a:rPr lang="en-GB" b="1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pPr defTabSz="68616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1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68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</p:sldLayoutIdLst>
  <p:hf hdr="0"/>
  <p:txStyles>
    <p:titleStyle>
      <a:lvl1pPr algn="l" defTabSz="686166" rtl="0" eaLnBrk="1" latinLnBrk="0" hangingPunct="1">
        <a:lnSpc>
          <a:spcPts val="3002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164394" indent="-164394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Tx/>
        <a:buBlip>
          <a:blip r:embed="rId16"/>
        </a:buBlip>
        <a:defRPr sz="15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320449" indent="-156055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499138" indent="-178689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673062" indent="-160820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sz="1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6956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0039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3122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6204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083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166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249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2332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5414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8497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1580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4663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4000" y="467132"/>
            <a:ext cx="7106900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688" y="1200165"/>
            <a:ext cx="7106900" cy="33158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0400" y="4776317"/>
            <a:ext cx="719458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30/10/2016</a:t>
            </a:r>
            <a:endParaRPr lang="en-GB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915" y="4776317"/>
            <a:ext cx="4915304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  <a:latin typeface="+mn-lt"/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GB" b="1">
                <a:solidFill>
                  <a:srgbClr val="4F4C4D"/>
                </a:solidFill>
                <a:ea typeface="+mn-ea"/>
                <a:cs typeface="+mn-cs"/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004" y="4776317"/>
            <a:ext cx="288429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fld id="{2289BD24-5FBE-4872-92C9-E6006BF50BD7}" type="slidenum">
              <a:rPr lang="en-GB" b="1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pPr defTabSz="68616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1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</p:sldLayoutIdLst>
  <p:hf hdr="0"/>
  <p:txStyles>
    <p:titleStyle>
      <a:lvl1pPr algn="l" defTabSz="686166" rtl="0" eaLnBrk="1" latinLnBrk="0" hangingPunct="1">
        <a:lnSpc>
          <a:spcPts val="3002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164394" indent="-164394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Tx/>
        <a:buBlip>
          <a:blip r:embed="rId16"/>
        </a:buBlip>
        <a:defRPr sz="15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320449" indent="-156055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499138" indent="-178689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673062" indent="-160820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sz="1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6956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0039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3122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6204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083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166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249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2332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5414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8497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1580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4663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384"/>
            <a:ext cx="7886700" cy="992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8747"/>
            <a:ext cx="7886700" cy="3264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629"/>
            <a:ext cx="20574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6166" fontAlgn="auto">
                <a:spcBef>
                  <a:spcPts val="0"/>
                </a:spcBef>
                <a:spcAft>
                  <a:spcPts val="0"/>
                </a:spcAft>
              </a:pPr>
              <a:t>21/03/2018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629"/>
            <a:ext cx="30861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629"/>
            <a:ext cx="20574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616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65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63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4" descr="D:\Katie\Work\Patient Safety Project\BH\BRS VA SIG 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33240"/>
            <a:ext cx="1121864" cy="17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" descr="https://gallery.mailchimp.com/ba16832efb8ed279407c624e8/images/60dd96da-ef6b-4cbd-a000-b940b911f5f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68" y="4644135"/>
            <a:ext cx="484647" cy="36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460491" y="4636732"/>
            <a:ext cx="508323" cy="3449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0" y="4644135"/>
            <a:ext cx="682870" cy="31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52910"/>
            <a:ext cx="1584176" cy="52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Katie\Work\BRS VA SIG\MAGIC\MAGIC Twitter logo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4938468"/>
            <a:ext cx="1512168" cy="19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52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C00000"/>
        </a:buClr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://www.thinkkidneys.nhs.uk/kquip/magic/" TargetMode="Externa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://www.srr.scot.nhs.uk/Projects/PDF/2015/Scottish-Renal-Registry-vascular-scorecard-151117.pdf" TargetMode="External"/><Relationship Id="rId5" Type="http://schemas.openxmlformats.org/officeDocument/2006/relationships/hyperlink" Target="https://twitter.com/HaemodialysisVA" TargetMode="External"/><Relationship Id="rId4" Type="http://schemas.openxmlformats.org/officeDocument/2006/relationships/hyperlink" Target="http://www.facebook.com/groups/191805030844612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KQuIP/UKRR Regional Day</a:t>
            </a:r>
            <a:endParaRPr lang="en-GB" b="0" dirty="0"/>
          </a:p>
          <a:p>
            <a:pPr lvl="1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North West </a:t>
            </a:r>
            <a:endParaRPr lang="en-GB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GB" sz="1400" dirty="0" smtClean="0">
                <a:solidFill>
                  <a:schemeClr val="bg1"/>
                </a:solidFill>
              </a:rPr>
              <a:t>14:20 - 14:50</a:t>
            </a:r>
            <a:endParaRPr lang="en-GB" sz="1400" dirty="0">
              <a:solidFill>
                <a:schemeClr val="bg1"/>
              </a:solidFill>
            </a:endParaRPr>
          </a:p>
          <a:p>
            <a:pPr marL="285750" lvl="2" indent="-285750">
              <a:buFont typeface="Wingdings" panose="05000000000000000000" pitchFamily="2" charset="2"/>
              <a:buChar char="§"/>
            </a:pPr>
            <a:r>
              <a:rPr lang="en-GB" dirty="0" smtClean="0"/>
              <a:t>Vascular Access Data presentation – Dr Retha Steenkamp Data presentation</a:t>
            </a:r>
          </a:p>
          <a:p>
            <a:pPr marL="285750" lvl="2" indent="-285750">
              <a:buFont typeface="Wingdings" panose="05000000000000000000" pitchFamily="2" charset="2"/>
              <a:buChar char="§"/>
            </a:pPr>
            <a:r>
              <a:rPr lang="en-GB" dirty="0" smtClean="0"/>
              <a:t>Our </a:t>
            </a:r>
            <a:r>
              <a:rPr lang="en-GB" dirty="0"/>
              <a:t>Vascular Access experience - Vicky Ashworth</a:t>
            </a:r>
            <a:endParaRPr lang="en-GB" dirty="0" smtClean="0"/>
          </a:p>
          <a:p>
            <a:pPr marL="285750" lvl="2" indent="-285750">
              <a:buFont typeface="Wingdings" panose="05000000000000000000" pitchFamily="2" charset="2"/>
              <a:buChar char="§"/>
            </a:pPr>
            <a:r>
              <a:rPr lang="en-GB" dirty="0" smtClean="0"/>
              <a:t>KQuIP </a:t>
            </a:r>
            <a:r>
              <a:rPr lang="en-GB" dirty="0"/>
              <a:t>&amp; MAGIC - Vascular Access </a:t>
            </a:r>
            <a:r>
              <a:rPr lang="en-GB" dirty="0" smtClean="0"/>
              <a:t>– Katie Fielding, Project Lead </a:t>
            </a:r>
            <a:endParaRPr lang="en-GB" dirty="0"/>
          </a:p>
          <a:p>
            <a:pPr lvl="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021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07040"/>
            <a:ext cx="755576" cy="6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55" y="148193"/>
            <a:ext cx="8353425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000" dirty="0" smtClean="0">
                <a:solidFill>
                  <a:sysClr val="windowText" lastClr="000000"/>
                </a:solidFill>
              </a:rPr>
              <a:t>AVF/AVG/PD  % of prevalent dialysis patients</a:t>
            </a:r>
            <a:endParaRPr lang="en-GB" altLang="en-US" sz="4000" dirty="0" smtClean="0">
              <a:solidFill>
                <a:srgbClr val="777777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340898"/>
              </p:ext>
            </p:extLst>
          </p:nvPr>
        </p:nvGraphicFramePr>
        <p:xfrm>
          <a:off x="1187624" y="887743"/>
          <a:ext cx="6552728" cy="339566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Centre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2012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2013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2014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2015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2016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Ain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84.4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Roy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76.3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 RI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69.2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Prestn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Salford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79.4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Wirral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66.8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UK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82.3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79.0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73.6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72.6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67.7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450704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Guideline 80%</a:t>
            </a:r>
            <a:endParaRPr lang="en-GB" b="1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07040"/>
            <a:ext cx="755576" cy="6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524" y="147565"/>
            <a:ext cx="8353425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000" dirty="0" smtClean="0">
                <a:solidFill>
                  <a:sysClr val="windowText" lastClr="000000"/>
                </a:solidFill>
              </a:rPr>
              <a:t>TL/NTL </a:t>
            </a:r>
            <a:r>
              <a:rPr lang="en-GB" altLang="en-US" sz="4000" dirty="0">
                <a:solidFill>
                  <a:sysClr val="windowText" lastClr="000000"/>
                </a:solidFill>
              </a:rPr>
              <a:t>% of prevalent dialysis patients</a:t>
            </a:r>
            <a:endParaRPr lang="en-GB" altLang="en-US" sz="4000" dirty="0" smtClean="0">
              <a:solidFill>
                <a:srgbClr val="777777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022836"/>
              </p:ext>
            </p:extLst>
          </p:nvPr>
        </p:nvGraphicFramePr>
        <p:xfrm>
          <a:off x="1187624" y="887743"/>
          <a:ext cx="6552728" cy="339566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Centre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2012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2013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2014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2015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2016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Ain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15.6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Roy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23.7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 RI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30.8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Prestn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Salford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Wirral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33.2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UK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17.7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21.0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26.4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27.4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32.3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66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84" y="1437624"/>
            <a:ext cx="4627265" cy="378042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solidFill>
                  <a:srgbClr val="C00000"/>
                </a:solidFill>
              </a:rPr>
              <a:t>Acknowledgements</a:t>
            </a:r>
            <a:endParaRPr lang="en-GB" sz="3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977684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Thank you to all renal units that submit data to the UKRR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Thank you also to all the people at the UKRR who work in the background to make all this possible.</a:t>
            </a:r>
            <a:endParaRPr lang="en-GB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191931"/>
            <a:ext cx="1008112" cy="83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86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277551" y="3603172"/>
            <a:ext cx="8572938" cy="1219200"/>
          </a:xfrm>
          <a:prstGeom prst="rect">
            <a:avLst/>
          </a:prstGeom>
        </p:spPr>
        <p:txBody>
          <a:bodyPr vert="horz" lIns="76194" tIns="38097" rIns="76194" bIns="38097" rtlCol="0" anchor="ctr">
            <a:noAutofit/>
          </a:bodyPr>
          <a:lstStyle/>
          <a:p>
            <a:pPr algn="ctr" defTabSz="380970" fontAlgn="auto">
              <a:spcAft>
                <a:spcPts val="0"/>
              </a:spcAft>
              <a:defRPr/>
            </a:pPr>
            <a:r>
              <a:rPr lang="en-US" sz="3700" b="1" dirty="0">
                <a:solidFill>
                  <a:prstClr val="white">
                    <a:alpha val="60000"/>
                  </a:prstClr>
                </a:solidFill>
                <a:latin typeface="Arial Bold"/>
                <a:ea typeface="+mn-ea"/>
                <a:cs typeface="Arial Bold"/>
              </a:rPr>
              <a:t>Our Vascular Access Experience</a:t>
            </a:r>
          </a:p>
          <a:p>
            <a:pPr defTabSz="380970" fontAlgn="auto">
              <a:spcAft>
                <a:spcPts val="0"/>
              </a:spcAft>
              <a:defRPr/>
            </a:pPr>
            <a:endParaRPr lang="en-US" sz="1700" b="1" dirty="0">
              <a:solidFill>
                <a:prstClr val="white">
                  <a:alpha val="60000"/>
                </a:prstClr>
              </a:solidFill>
              <a:latin typeface="Arial Bold"/>
              <a:ea typeface="+mn-ea"/>
              <a:cs typeface="Arial Bold"/>
            </a:endParaRPr>
          </a:p>
          <a:p>
            <a:pPr defTabSz="380970" fontAlgn="auto">
              <a:spcAft>
                <a:spcPts val="0"/>
              </a:spcAft>
              <a:defRPr/>
            </a:pPr>
            <a:endParaRPr lang="en-US" sz="1700" b="1" dirty="0">
              <a:solidFill>
                <a:prstClr val="white">
                  <a:alpha val="60000"/>
                </a:prstClr>
              </a:solidFill>
              <a:latin typeface="Arial Bold"/>
              <a:ea typeface="+mn-ea"/>
              <a:cs typeface="Arial Bold"/>
            </a:endParaRPr>
          </a:p>
          <a:p>
            <a:pPr defTabSz="380970" fontAlgn="auto">
              <a:spcAft>
                <a:spcPts val="0"/>
              </a:spcAft>
              <a:defRPr/>
            </a:pPr>
            <a:r>
              <a:rPr lang="en-US" sz="1700" b="1" dirty="0">
                <a:solidFill>
                  <a:prstClr val="white">
                    <a:alpha val="60000"/>
                  </a:prstClr>
                </a:solidFill>
                <a:latin typeface="Arial Bold"/>
                <a:ea typeface="+mn-ea"/>
                <a:cs typeface="Arial Bold"/>
              </a:rPr>
              <a:t>Tilly Leach (VAN)                 Vicky Ashworth (ANP)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9660" r="6664" b="20440"/>
          <a:stretch/>
        </p:blipFill>
        <p:spPr bwMode="auto">
          <a:xfrm>
            <a:off x="1303070" y="827486"/>
            <a:ext cx="6721727" cy="244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6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1832" y="1036725"/>
            <a:ext cx="3853471" cy="2978236"/>
          </a:xfrm>
        </p:spPr>
        <p:txBody>
          <a:bodyPr/>
          <a:lstStyle/>
          <a:p>
            <a:r>
              <a:rPr lang="en-GB" dirty="0" smtClean="0"/>
              <a:t>Vascular access audit past and present</a:t>
            </a:r>
          </a:p>
          <a:p>
            <a:r>
              <a:rPr lang="en-GB" dirty="0" smtClean="0"/>
              <a:t>Past process</a:t>
            </a:r>
          </a:p>
          <a:p>
            <a:r>
              <a:rPr lang="en-GB" dirty="0" smtClean="0"/>
              <a:t>Current process</a:t>
            </a:r>
            <a:endParaRPr lang="en-GB" dirty="0"/>
          </a:p>
          <a:p>
            <a:r>
              <a:rPr lang="en-GB" dirty="0" smtClean="0"/>
              <a:t>Low clearance clinic</a:t>
            </a:r>
          </a:p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dialysis pathway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8514" y="320398"/>
            <a:ext cx="7766991" cy="6858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211" y="1036725"/>
            <a:ext cx="4329289" cy="306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87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7310" y="1281728"/>
            <a:ext cx="6399176" cy="584769"/>
          </a:xfrm>
          <a:prstGeom prst="rect">
            <a:avLst/>
          </a:prstGeom>
          <a:noFill/>
        </p:spPr>
        <p:txBody>
          <a:bodyPr wrap="none" lIns="76194" tIns="38097" rIns="76194" bIns="38097" rtlCol="0">
            <a:spAutoFit/>
          </a:bodyPr>
          <a:lstStyle/>
          <a:p>
            <a:pPr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3300" b="1" u="sng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New Starters working AVF/AVG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812825"/>
              </p:ext>
            </p:extLst>
          </p:nvPr>
        </p:nvGraphicFramePr>
        <p:xfrm>
          <a:off x="1083743" y="2300151"/>
          <a:ext cx="6563683" cy="86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683"/>
                <a:gridCol w="2032000"/>
                <a:gridCol w="2032000"/>
              </a:tblGrid>
              <a:tr h="4343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2015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2016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2017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</a:tr>
              <a:tr h="4343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24%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31%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44%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937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827" y="707572"/>
            <a:ext cx="6162523" cy="70150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Audit Jan – </a:t>
            </a:r>
            <a:r>
              <a:rPr lang="en-GB" dirty="0"/>
              <a:t>D</a:t>
            </a:r>
            <a:r>
              <a:rPr lang="en-GB" dirty="0" smtClean="0"/>
              <a:t>ec 2017</a:t>
            </a:r>
            <a:br>
              <a:rPr lang="en-GB" dirty="0" smtClean="0"/>
            </a:br>
            <a:r>
              <a:rPr lang="en-GB" dirty="0" smtClean="0"/>
              <a:t>106 new starters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343138"/>
              </p:ext>
            </p:extLst>
          </p:nvPr>
        </p:nvGraphicFramePr>
        <p:xfrm>
          <a:off x="232235" y="1578429"/>
          <a:ext cx="8682769" cy="3040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2130"/>
                <a:gridCol w="4390639"/>
              </a:tblGrid>
              <a:tr h="708660">
                <a:tc>
                  <a:txBody>
                    <a:bodyPr/>
                    <a:lstStyle/>
                    <a:p>
                      <a:r>
                        <a:rPr lang="en-GB" sz="2100" dirty="0" smtClean="0"/>
                        <a:t>40 patients unpredictable</a:t>
                      </a:r>
                      <a:endParaRPr lang="en-GB" sz="2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100" dirty="0" smtClean="0"/>
                        <a:t>66 RRT</a:t>
                      </a:r>
                      <a:r>
                        <a:rPr lang="en-GB" sz="2100" baseline="0" dirty="0" smtClean="0"/>
                        <a:t>  choice (HD)</a:t>
                      </a:r>
                      <a:endParaRPr lang="en-GB" sz="2100" dirty="0"/>
                    </a:p>
                  </a:txBody>
                  <a:tcPr marL="81280" marR="81280" marT="34290" marB="34290"/>
                </a:tc>
              </a:tr>
              <a:tr h="708660">
                <a:tc>
                  <a:txBody>
                    <a:bodyPr/>
                    <a:lstStyle/>
                    <a:p>
                      <a:r>
                        <a:rPr lang="en-GB" sz="2100" dirty="0" smtClean="0"/>
                        <a:t>17 AKI/CKD3-4/ </a:t>
                      </a:r>
                      <a:r>
                        <a:rPr lang="en-GB" sz="2100" dirty="0" err="1" smtClean="0"/>
                        <a:t>crashlanders</a:t>
                      </a:r>
                      <a:endParaRPr lang="en-GB" sz="2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100" dirty="0" smtClean="0"/>
                        <a:t>45 working AVF/AVG</a:t>
                      </a:r>
                      <a:endParaRPr lang="en-GB" sz="2100" dirty="0"/>
                    </a:p>
                  </a:txBody>
                  <a:tcPr marL="81280" marR="81280" marT="34290" marB="34290"/>
                </a:tc>
              </a:tr>
              <a:tr h="708660">
                <a:tc>
                  <a:txBody>
                    <a:bodyPr/>
                    <a:lstStyle/>
                    <a:p>
                      <a:r>
                        <a:rPr lang="en-GB" sz="2100" dirty="0" smtClean="0"/>
                        <a:t>15 unplanned</a:t>
                      </a:r>
                      <a:r>
                        <a:rPr lang="en-GB" sz="2100" baseline="0" dirty="0" smtClean="0"/>
                        <a:t> conversion PD</a:t>
                      </a:r>
                      <a:endParaRPr lang="en-GB" sz="2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100" dirty="0" smtClean="0"/>
                        <a:t>14 AVF/AVG not ready to use</a:t>
                      </a:r>
                      <a:endParaRPr lang="en-GB" sz="2100" dirty="0"/>
                    </a:p>
                  </a:txBody>
                  <a:tcPr marL="81280" marR="81280" marT="34290" marB="34290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en-GB" sz="2100" dirty="0" smtClean="0"/>
                        <a:t>4 change</a:t>
                      </a:r>
                      <a:r>
                        <a:rPr lang="en-GB" sz="2100" baseline="0" dirty="0" smtClean="0"/>
                        <a:t> of RRT</a:t>
                      </a:r>
                      <a:endParaRPr lang="en-GB" sz="2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100" dirty="0" smtClean="0"/>
                        <a:t>7 no access plan</a:t>
                      </a:r>
                      <a:endParaRPr lang="en-GB" sz="2100" dirty="0"/>
                    </a:p>
                  </a:txBody>
                  <a:tcPr marL="81280" marR="81280" marT="34290" marB="34290"/>
                </a:tc>
              </a:tr>
              <a:tr h="525780">
                <a:tc gridSpan="2">
                  <a:txBody>
                    <a:bodyPr/>
                    <a:lstStyle/>
                    <a:p>
                      <a:pPr algn="ctr"/>
                      <a:r>
                        <a:rPr lang="en-GB" sz="3000" dirty="0" smtClean="0">
                          <a:solidFill>
                            <a:srgbClr val="FF0000"/>
                          </a:solidFill>
                        </a:rPr>
                        <a:t>                                     68%</a:t>
                      </a:r>
                      <a:endParaRPr lang="en-GB" sz="30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  <a:tc hMerge="1"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40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2250" y="892630"/>
            <a:ext cx="6162523" cy="70150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Prevalent Patients AVF/AVG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12500"/>
              </p:ext>
            </p:extLst>
          </p:nvPr>
        </p:nvGraphicFramePr>
        <p:xfrm>
          <a:off x="1468764" y="2337707"/>
          <a:ext cx="6096000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80010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Jan 2015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June 2016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Jan 2018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</a:tr>
              <a:tr h="4343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????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69%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77%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5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149" y="649797"/>
            <a:ext cx="5868610" cy="678260"/>
          </a:xfrm>
        </p:spPr>
        <p:txBody>
          <a:bodyPr/>
          <a:lstStyle/>
          <a:p>
            <a:r>
              <a:rPr lang="en-GB" dirty="0" smtClean="0"/>
              <a:t>Current Population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963973"/>
              </p:ext>
            </p:extLst>
          </p:nvPr>
        </p:nvGraphicFramePr>
        <p:xfrm>
          <a:off x="180623" y="1360718"/>
          <a:ext cx="8734374" cy="4002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395"/>
                <a:gridCol w="2162993"/>
                <a:gridCol w="1392404"/>
                <a:gridCol w="2933582"/>
              </a:tblGrid>
              <a:tr h="292862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Site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Patients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AVF/AVG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PNL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292862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Royal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147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94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53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292862">
                <a:tc>
                  <a:txBody>
                    <a:bodyPr/>
                    <a:lstStyle/>
                    <a:p>
                      <a:r>
                        <a:rPr lang="en-GB" sz="1100" dirty="0" err="1" smtClean="0"/>
                        <a:t>Broadgreen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78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65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13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292862">
                <a:tc>
                  <a:txBody>
                    <a:bodyPr/>
                    <a:lstStyle/>
                    <a:p>
                      <a:r>
                        <a:rPr lang="en-GB" sz="1100" dirty="0" err="1" smtClean="0"/>
                        <a:t>Halton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35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31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4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292862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Warrington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44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37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7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292862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St Helens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50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41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9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292862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HHD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43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37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6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292862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397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305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92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505489">
                <a:tc>
                  <a:txBody>
                    <a:bodyPr/>
                    <a:lstStyle/>
                    <a:p>
                      <a:r>
                        <a:rPr lang="en-GB" sz="2700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GB" sz="27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endParaRPr lang="en-GB" sz="27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700" dirty="0" smtClean="0">
                          <a:solidFill>
                            <a:srgbClr val="FF0000"/>
                          </a:solidFill>
                        </a:rPr>
                        <a:t>77%</a:t>
                      </a:r>
                      <a:endParaRPr lang="en-GB" sz="27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700" dirty="0" smtClean="0">
                          <a:solidFill>
                            <a:srgbClr val="FF0000"/>
                          </a:solidFill>
                        </a:rPr>
                        <a:t>23%</a:t>
                      </a:r>
                      <a:endParaRPr lang="en-GB" sz="27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</a:tr>
              <a:tr h="1154430">
                <a:tc>
                  <a:txBody>
                    <a:bodyPr/>
                    <a:lstStyle/>
                    <a:p>
                      <a:endParaRPr lang="en-GB" sz="27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endParaRPr lang="en-GB" sz="27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endParaRPr lang="en-GB" sz="27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 AVF maturing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53 unable to have AVF/AVG</a:t>
                      </a:r>
                    </a:p>
                    <a:p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17 in work up for AVF/AVG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765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 the past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675" y="1356460"/>
            <a:ext cx="3551272" cy="2989742"/>
          </a:xfrm>
          <a:prstGeom prst="rect">
            <a:avLst/>
          </a:prstGeom>
        </p:spPr>
      </p:pic>
      <p:sp>
        <p:nvSpPr>
          <p:cNvPr id="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8297" y="1448932"/>
            <a:ext cx="4027003" cy="2088926"/>
          </a:xfrm>
        </p:spPr>
        <p:txBody>
          <a:bodyPr/>
          <a:lstStyle/>
          <a:p>
            <a:r>
              <a:rPr lang="en-US" dirty="0" smtClean="0"/>
              <a:t>Unstructured</a:t>
            </a:r>
          </a:p>
          <a:p>
            <a:r>
              <a:rPr lang="en-US" dirty="0" smtClean="0"/>
              <a:t>Un coordinated</a:t>
            </a:r>
          </a:p>
          <a:p>
            <a:r>
              <a:rPr lang="en-US" dirty="0" smtClean="0"/>
              <a:t>Prone to congestion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6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528" y="411510"/>
            <a:ext cx="7772400" cy="1728192"/>
          </a:xfrm>
        </p:spPr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>Vascular Access Data </a:t>
            </a:r>
            <a:r>
              <a:rPr lang="en-GB" dirty="0" smtClean="0"/>
              <a:t>Session</a:t>
            </a:r>
            <a:br>
              <a:rPr lang="en-GB" dirty="0" smtClean="0"/>
            </a:br>
            <a:r>
              <a:rPr lang="en-GB" dirty="0"/>
              <a:t>	</a:t>
            </a:r>
            <a:br>
              <a:rPr lang="en-GB" dirty="0"/>
            </a:br>
            <a:r>
              <a:rPr lang="en-GB" dirty="0"/>
              <a:t>N</a:t>
            </a:r>
            <a:r>
              <a:rPr lang="en-GB" dirty="0" smtClean="0"/>
              <a:t>orth </a:t>
            </a:r>
            <a:r>
              <a:rPr lang="en-GB" dirty="0"/>
              <a:t>West Regional </a:t>
            </a:r>
            <a:r>
              <a:rPr lang="en-GB" dirty="0" smtClean="0"/>
              <a:t>Day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	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dirty="0" smtClean="0"/>
              <a:t>Retha Steenkamp</a:t>
            </a:r>
          </a:p>
          <a:p>
            <a:pPr algn="l"/>
            <a:r>
              <a:rPr lang="en-GB" dirty="0" smtClean="0"/>
              <a:t>Head of Operations UKRR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56" y="4103058"/>
            <a:ext cx="1296144" cy="10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783" y="1113067"/>
            <a:ext cx="5284007" cy="3394472"/>
          </a:xfrm>
        </p:spPr>
        <p:txBody>
          <a:bodyPr/>
          <a:lstStyle/>
          <a:p>
            <a:r>
              <a:rPr lang="en-GB" sz="2000" dirty="0">
                <a:solidFill>
                  <a:schemeClr val="bg1"/>
                </a:solidFill>
              </a:rPr>
              <a:t>Full time vascular access nurse</a:t>
            </a:r>
          </a:p>
          <a:p>
            <a:r>
              <a:rPr lang="en-GB" sz="2000" dirty="0">
                <a:solidFill>
                  <a:schemeClr val="bg1"/>
                </a:solidFill>
              </a:rPr>
              <a:t>Focus on all patients having a working AVF/AVG starting HD</a:t>
            </a:r>
          </a:p>
          <a:p>
            <a:r>
              <a:rPr lang="en-GB" sz="2000" dirty="0">
                <a:solidFill>
                  <a:schemeClr val="bg1"/>
                </a:solidFill>
              </a:rPr>
              <a:t>Controlling vascular access pathway</a:t>
            </a:r>
          </a:p>
          <a:p>
            <a:r>
              <a:rPr lang="en-GB" sz="2000" dirty="0">
                <a:solidFill>
                  <a:schemeClr val="bg1"/>
                </a:solidFill>
              </a:rPr>
              <a:t>Up to date spreadsheet, checked at weekly intervals </a:t>
            </a:r>
          </a:p>
          <a:p>
            <a:r>
              <a:rPr lang="en-GB" sz="2000" dirty="0">
                <a:solidFill>
                  <a:schemeClr val="bg1"/>
                </a:solidFill>
              </a:rPr>
              <a:t>Weekly MDT – to address access issues in a time appropriate fashion </a:t>
            </a:r>
          </a:p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790" y="1113065"/>
            <a:ext cx="325845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95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6060" y="1158600"/>
            <a:ext cx="4393816" cy="2978236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MDT</a:t>
            </a:r>
          </a:p>
          <a:p>
            <a:pPr marL="0" indent="0">
              <a:buNone/>
            </a:pPr>
            <a:r>
              <a:rPr lang="en-GB" dirty="0" smtClean="0"/>
              <a:t>Consultant </a:t>
            </a:r>
          </a:p>
          <a:p>
            <a:pPr marL="0" indent="0">
              <a:buNone/>
            </a:pPr>
            <a:r>
              <a:rPr lang="en-GB" dirty="0" smtClean="0"/>
              <a:t>Vascular access surgeon</a:t>
            </a:r>
          </a:p>
          <a:p>
            <a:pPr marL="0" indent="0">
              <a:buNone/>
            </a:pPr>
            <a:r>
              <a:rPr lang="en-GB" dirty="0" smtClean="0"/>
              <a:t>Pre dialysis nurse</a:t>
            </a:r>
          </a:p>
          <a:p>
            <a:pPr marL="0" indent="0">
              <a:buNone/>
            </a:pPr>
            <a:r>
              <a:rPr lang="en-GB" dirty="0" smtClean="0"/>
              <a:t>Dietician</a:t>
            </a:r>
          </a:p>
          <a:p>
            <a:pPr marL="0" indent="0">
              <a:buNone/>
            </a:pPr>
            <a:r>
              <a:rPr lang="en-GB" dirty="0" smtClean="0"/>
              <a:t>ANP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Low clearance clinic NOV 2014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85" y="1616024"/>
            <a:ext cx="4058869" cy="190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8029" y="4136835"/>
            <a:ext cx="8833240" cy="446270"/>
          </a:xfrm>
          <a:prstGeom prst="rect">
            <a:avLst/>
          </a:prstGeom>
          <a:noFill/>
        </p:spPr>
        <p:txBody>
          <a:bodyPr wrap="none" lIns="76194" tIns="38097" rIns="76194" bIns="38097" rtlCol="0">
            <a:spAutoFit/>
          </a:bodyPr>
          <a:lstStyle/>
          <a:p>
            <a:pPr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Focus on transplant first, RRT plan, Access, Education, Support</a:t>
            </a:r>
          </a:p>
        </p:txBody>
      </p:sp>
    </p:spTree>
    <p:extLst>
      <p:ext uri="{BB962C8B-B14F-4D97-AF65-F5344CB8AC3E}">
        <p14:creationId xmlns:p14="http://schemas.microsoft.com/office/powerpoint/2010/main" val="293851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1927" y="976221"/>
            <a:ext cx="4027003" cy="1779911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Delivery of care is multi-disciplinary and complex</a:t>
            </a:r>
          </a:p>
          <a:p>
            <a:endParaRPr lang="en-US" dirty="0" smtClean="0"/>
          </a:p>
          <a:p>
            <a:r>
              <a:rPr lang="en-US" dirty="0" smtClean="0"/>
              <a:t>Multiple needs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0171" y="229814"/>
            <a:ext cx="7766991" cy="685800"/>
          </a:xfrm>
        </p:spPr>
        <p:txBody>
          <a:bodyPr/>
          <a:lstStyle/>
          <a:p>
            <a:r>
              <a:rPr lang="en-US" dirty="0" smtClean="0"/>
              <a:t>Complex Transition period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840" y="976218"/>
            <a:ext cx="4165793" cy="345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9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6647" y="129898"/>
            <a:ext cx="7766991" cy="685800"/>
          </a:xfrm>
        </p:spPr>
        <p:txBody>
          <a:bodyPr/>
          <a:lstStyle/>
          <a:p>
            <a:r>
              <a:rPr lang="en-US" dirty="0" smtClean="0"/>
              <a:t>Nursing intervention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23" y="935443"/>
            <a:ext cx="6853131" cy="349922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93" y="129898"/>
            <a:ext cx="259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75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0107" y="1158600"/>
            <a:ext cx="4009210" cy="2978236"/>
          </a:xfrm>
        </p:spPr>
        <p:txBody>
          <a:bodyPr/>
          <a:lstStyle/>
          <a:p>
            <a:r>
              <a:rPr lang="en-US" dirty="0" smtClean="0"/>
              <a:t>Bespoke dashboard</a:t>
            </a:r>
          </a:p>
          <a:p>
            <a:r>
              <a:rPr lang="en-US" dirty="0" smtClean="0"/>
              <a:t>Developed with Business Intelligence team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5974" y="331283"/>
            <a:ext cx="7766991" cy="685800"/>
          </a:xfrm>
        </p:spPr>
        <p:txBody>
          <a:bodyPr/>
          <a:lstStyle/>
          <a:p>
            <a:r>
              <a:rPr lang="en-US" sz="3000" dirty="0"/>
              <a:t>Monitoring the patient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5"/>
          <p:cNvPicPr>
            <a:picLocks noChangeAspect="1" noChangeArrowheads="1"/>
          </p:cNvPicPr>
          <p:nvPr/>
        </p:nvPicPr>
        <p:blipFill>
          <a:blip r:embed="rId2"/>
          <a:srcRect l="7969" t="17706" r="57719" b="29871"/>
          <a:stretch>
            <a:fillRect/>
          </a:stretch>
        </p:blipFill>
        <p:spPr bwMode="auto">
          <a:xfrm>
            <a:off x="4809292" y="1158600"/>
            <a:ext cx="3929086" cy="319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19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8514" y="129898"/>
            <a:ext cx="7766991" cy="685800"/>
          </a:xfrm>
        </p:spPr>
        <p:txBody>
          <a:bodyPr/>
          <a:lstStyle/>
          <a:p>
            <a:r>
              <a:rPr lang="en-US" dirty="0" smtClean="0"/>
              <a:t>Patient Demographics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933283"/>
              </p:ext>
            </p:extLst>
          </p:nvPr>
        </p:nvGraphicFramePr>
        <p:xfrm>
          <a:off x="806364" y="885558"/>
          <a:ext cx="6536268" cy="2528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756"/>
                <a:gridCol w="2178756"/>
                <a:gridCol w="2178756"/>
              </a:tblGrid>
              <a:tr h="314730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Control group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New pathway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314730">
                <a:tc>
                  <a:txBody>
                    <a:bodyPr/>
                    <a:lstStyle/>
                    <a:p>
                      <a:r>
                        <a:rPr lang="en-GB" sz="1100" b="1" dirty="0" smtClean="0"/>
                        <a:t>Patients (n)</a:t>
                      </a:r>
                      <a:endParaRPr lang="en-GB" sz="1100" b="1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78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94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314730">
                <a:tc>
                  <a:txBody>
                    <a:bodyPr/>
                    <a:lstStyle/>
                    <a:p>
                      <a:r>
                        <a:rPr lang="en-GB" sz="1100" b="1" dirty="0" smtClean="0"/>
                        <a:t>Mean age (SD)</a:t>
                      </a:r>
                      <a:endParaRPr lang="en-GB" sz="1100" b="1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58.4 (15.6)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60.5 (14.1)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314730">
                <a:tc>
                  <a:txBody>
                    <a:bodyPr/>
                    <a:lstStyle/>
                    <a:p>
                      <a:r>
                        <a:rPr lang="en-GB" sz="1100" b="1" dirty="0" smtClean="0"/>
                        <a:t>% male</a:t>
                      </a:r>
                      <a:endParaRPr lang="en-GB" sz="1100" b="1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62%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59%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314730">
                <a:tc>
                  <a:txBody>
                    <a:bodyPr/>
                    <a:lstStyle/>
                    <a:p>
                      <a:r>
                        <a:rPr lang="en-GB" sz="1100" b="1" dirty="0" smtClean="0"/>
                        <a:t>% diabetic</a:t>
                      </a:r>
                      <a:endParaRPr lang="en-GB" sz="1100" b="1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45%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43%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543233">
                <a:tc>
                  <a:txBody>
                    <a:bodyPr/>
                    <a:lstStyle/>
                    <a:p>
                      <a:r>
                        <a:rPr lang="en-GB" sz="1100" b="1" dirty="0" smtClean="0"/>
                        <a:t>Mean </a:t>
                      </a:r>
                      <a:r>
                        <a:rPr lang="en-GB" sz="1100" b="1" dirty="0" err="1" smtClean="0"/>
                        <a:t>eGFR</a:t>
                      </a:r>
                      <a:r>
                        <a:rPr lang="en-GB" sz="1100" b="1" dirty="0" smtClean="0"/>
                        <a:t> starting HD (SD) (ml/min)</a:t>
                      </a:r>
                      <a:endParaRPr lang="en-GB" sz="1100" b="1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8.6 (2.7)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7.7 (2.4)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GB" sz="1100" b="1" dirty="0" smtClean="0"/>
                        <a:t>% definitive vascular access</a:t>
                      </a:r>
                      <a:r>
                        <a:rPr lang="en-GB" sz="1100" b="1" baseline="0" dirty="0" smtClean="0"/>
                        <a:t> at day 0</a:t>
                      </a:r>
                      <a:endParaRPr lang="en-GB" sz="1100" b="1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31%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44%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967372" y="3009475"/>
            <a:ext cx="4231721" cy="504746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194" tIns="38097" rIns="76194" bIns="38097" rtlCol="0" anchor="ctr"/>
          <a:lstStyle/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endParaRPr lang="en-GB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5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Improved Process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4" y="1085538"/>
            <a:ext cx="8746840" cy="314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1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6545" y="129898"/>
            <a:ext cx="8796608" cy="685800"/>
          </a:xfrm>
        </p:spPr>
        <p:txBody>
          <a:bodyPr/>
          <a:lstStyle/>
          <a:p>
            <a:r>
              <a:rPr lang="en-US" sz="3000" dirty="0"/>
              <a:t>Improved Experience: PREM questionnaire and distress thermometer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64" y="1177544"/>
            <a:ext cx="3950023" cy="1832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720" y="1207281"/>
            <a:ext cx="4309485" cy="180272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6545" y="3691243"/>
            <a:ext cx="8796609" cy="84762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194" tIns="38097" rIns="76194" bIns="38097" rtlCol="0" anchor="ctr"/>
          <a:lstStyle/>
          <a:p>
            <a:pPr defTabSz="38097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4080"/>
                </a:solidFill>
              </a:rPr>
              <a:t>Patient distress diminished from a score of 4.3 (week 2) to 2.4 (week 8)</a:t>
            </a:r>
          </a:p>
          <a:p>
            <a:pPr defTabSz="38097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4080"/>
                </a:solidFill>
              </a:rPr>
              <a:t>Patient feedback has been strongly positive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676" y="2592261"/>
            <a:ext cx="643655" cy="21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2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tality.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7" y="794661"/>
            <a:ext cx="8732461" cy="29609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919" y="84718"/>
            <a:ext cx="8862294" cy="584769"/>
          </a:xfrm>
          <a:prstGeom prst="rect">
            <a:avLst/>
          </a:prstGeom>
          <a:noFill/>
        </p:spPr>
        <p:txBody>
          <a:bodyPr wrap="square" lIns="76194" tIns="38097" rIns="76194" bIns="38097" rtlCol="0">
            <a:spAutoFit/>
          </a:bodyPr>
          <a:lstStyle/>
          <a:p>
            <a:pPr defTabSz="380970" fontAlgn="auto"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58% reduction in unadjusted mortality </a:t>
            </a:r>
          </a:p>
        </p:txBody>
      </p:sp>
    </p:spTree>
    <p:extLst>
      <p:ext uri="{BB962C8B-B14F-4D97-AF65-F5344CB8AC3E}">
        <p14:creationId xmlns:p14="http://schemas.microsoft.com/office/powerpoint/2010/main" val="395682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0524" y="153137"/>
            <a:ext cx="3868414" cy="8572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new process</a:t>
            </a:r>
            <a:endParaRPr lang="en-GB" dirty="0"/>
          </a:p>
        </p:txBody>
      </p:sp>
      <p:sp>
        <p:nvSpPr>
          <p:cNvPr id="3" name="Flowchart: Process 2"/>
          <p:cNvSpPr/>
          <p:nvPr/>
        </p:nvSpPr>
        <p:spPr>
          <a:xfrm>
            <a:off x="432747" y="1113807"/>
            <a:ext cx="1705962" cy="94705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194" tIns="38097" rIns="76194" bIns="38097" rtlCol="0" anchor="ctr"/>
          <a:lstStyle/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</a:rPr>
              <a:t>Vascular Access</a:t>
            </a:r>
          </a:p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</a:rPr>
              <a:t>May 2015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0" y="2227601"/>
            <a:ext cx="1797782" cy="120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01" y="1587331"/>
            <a:ext cx="1742061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9044" y="2379747"/>
            <a:ext cx="1573369" cy="1000268"/>
          </a:xfrm>
          <a:prstGeom prst="rect">
            <a:avLst/>
          </a:prstGeom>
          <a:noFill/>
        </p:spPr>
        <p:txBody>
          <a:bodyPr wrap="square" lIns="76194" tIns="38097" rIns="76194" bIns="38097" rtlCol="0">
            <a:spAutoFit/>
          </a:bodyPr>
          <a:lstStyle/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endParaRPr lang="en-GB" sz="1500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Low Clearance</a:t>
            </a:r>
          </a:p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 Clinic</a:t>
            </a:r>
          </a:p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Nov 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5493" y="1753057"/>
            <a:ext cx="1078808" cy="769435"/>
          </a:xfrm>
          <a:prstGeom prst="rect">
            <a:avLst/>
          </a:prstGeom>
          <a:noFill/>
        </p:spPr>
        <p:txBody>
          <a:bodyPr wrap="none" lIns="76194" tIns="38097" rIns="76194" bIns="38097" rtlCol="0">
            <a:spAutoFit/>
          </a:bodyPr>
          <a:lstStyle/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1</a:t>
            </a:r>
            <a:r>
              <a:rPr lang="en-GB" sz="1500" baseline="300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st</a:t>
            </a:r>
            <a:r>
              <a:rPr lang="en-GB" sz="15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 Dialysis</a:t>
            </a:r>
          </a:p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 Pathway</a:t>
            </a:r>
          </a:p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June 2015</a:t>
            </a:r>
          </a:p>
        </p:txBody>
      </p:sp>
      <p:cxnSp>
        <p:nvCxnSpPr>
          <p:cNvPr id="7" name="Straight Arrow Connector 6"/>
          <p:cNvCxnSpPr>
            <a:stCxn id="3" idx="3"/>
          </p:cNvCxnSpPr>
          <p:nvPr/>
        </p:nvCxnSpPr>
        <p:spPr>
          <a:xfrm>
            <a:off x="2138718" y="1587330"/>
            <a:ext cx="1202803" cy="4735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100" idx="3"/>
          </p:cNvCxnSpPr>
          <p:nvPr/>
        </p:nvCxnSpPr>
        <p:spPr>
          <a:xfrm flipV="1">
            <a:off x="2210211" y="2227600"/>
            <a:ext cx="1131300" cy="602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805" y="1586858"/>
            <a:ext cx="2902857" cy="200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0622" y="4082145"/>
            <a:ext cx="8863390" cy="815602"/>
          </a:xfrm>
          <a:prstGeom prst="rect">
            <a:avLst/>
          </a:prstGeom>
          <a:noFill/>
        </p:spPr>
        <p:txBody>
          <a:bodyPr wrap="square" lIns="76194" tIns="38097" rIns="76194" bIns="38097" rtlCol="0">
            <a:spAutoFit/>
          </a:bodyPr>
          <a:lstStyle/>
          <a:p>
            <a:pPr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ANP/VAN overseeing patient pre and transitioning onto haemodialysis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19276" y="3744686"/>
            <a:ext cx="7947378" cy="2177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48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ctrTitle" idx="4294967295"/>
          </p:nvPr>
        </p:nvSpPr>
        <p:spPr>
          <a:xfrm>
            <a:off x="355866" y="249493"/>
            <a:ext cx="8353425" cy="702078"/>
          </a:xfrm>
        </p:spPr>
        <p:txBody>
          <a:bodyPr>
            <a:normAutofit/>
          </a:bodyPr>
          <a:lstStyle/>
          <a:p>
            <a:r>
              <a:rPr lang="en-GB" altLang="en-US" sz="4000" dirty="0" smtClean="0">
                <a:latin typeface="Calibri" pitchFamily="34" charset="0"/>
                <a:cs typeface="Calibri" pitchFamily="34" charset="0"/>
              </a:rPr>
              <a:t>Vascular Access Audit Methods</a:t>
            </a:r>
            <a:endParaRPr lang="en-GB" altLang="en-US" sz="4000" dirty="0" smtClean="0">
              <a:solidFill>
                <a:srgbClr val="777777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102354"/>
            <a:ext cx="1259632" cy="10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481714" y="1059593"/>
            <a:ext cx="820896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57200" indent="-457200" fontAlgn="auto"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  <a:latin typeface="Calibri"/>
                <a:ea typeface="+mn-ea"/>
              </a:rPr>
              <a:t>All adult patients in renal centres in England, Wales and Northern Ireland</a:t>
            </a:r>
          </a:p>
          <a:p>
            <a:pPr marL="457200" indent="-457200" fontAlgn="auto"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  <a:latin typeface="Calibri"/>
                <a:ea typeface="+mn-ea"/>
              </a:rPr>
              <a:t>Provide vascular and peritoneal access data for patients on dialysis</a:t>
            </a:r>
          </a:p>
          <a:p>
            <a:pPr marL="457200" indent="-457200" fontAlgn="auto"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  <a:latin typeface="Calibri"/>
                <a:ea typeface="+mn-ea"/>
              </a:rPr>
              <a:t>The Vascular Access Audit Report does not include AKI patients</a:t>
            </a:r>
          </a:p>
          <a:p>
            <a:pPr marL="457200" indent="-457200" fontAlgn="auto"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  <a:latin typeface="Calibri"/>
                <a:ea typeface="+mn-ea"/>
              </a:rPr>
              <a:t>Incident data at patient level</a:t>
            </a:r>
          </a:p>
          <a:p>
            <a:pPr marL="457200" indent="-457200" fontAlgn="auto"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  <a:latin typeface="Calibri"/>
                <a:ea typeface="+mn-ea"/>
              </a:rPr>
              <a:t>Prevalent data in centre level</a:t>
            </a:r>
          </a:p>
          <a:p>
            <a:pPr marL="457200" indent="-457200" fontAlgn="auto"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  <a:latin typeface="Calibri"/>
                <a:ea typeface="+mn-ea"/>
              </a:rPr>
              <a:t>1 year PD follow-up data </a:t>
            </a:r>
            <a:endParaRPr lang="en-GB" sz="2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6226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90829" y="1170615"/>
            <a:ext cx="7767608" cy="2978236"/>
          </a:xfrm>
        </p:spPr>
        <p:txBody>
          <a:bodyPr/>
          <a:lstStyle/>
          <a:p>
            <a:r>
              <a:rPr lang="en-GB" dirty="0" smtClean="0"/>
              <a:t>Continue to improve performance</a:t>
            </a:r>
          </a:p>
          <a:p>
            <a:r>
              <a:rPr lang="en-GB" dirty="0" smtClean="0"/>
              <a:t>Acknowledge the  challenges  around maintaining vascular access and strive for best practice</a:t>
            </a:r>
          </a:p>
          <a:p>
            <a:r>
              <a:rPr lang="en-GB" dirty="0" smtClean="0"/>
              <a:t>Nurse patient education crucial</a:t>
            </a:r>
          </a:p>
          <a:p>
            <a:r>
              <a:rPr lang="en-GB" dirty="0" smtClean="0"/>
              <a:t>Aim to provide the best for our patients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Next steps….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5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31" y="1572135"/>
            <a:ext cx="5024595" cy="267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5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pPr algn="l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Katie Fielding,</a:t>
            </a:r>
          </a:p>
          <a:p>
            <a:pPr algn="l"/>
            <a:r>
              <a:rPr lang="en-GB" sz="2400" dirty="0" smtClean="0"/>
              <a:t>Co-Chair, BRS VA</a:t>
            </a:r>
          </a:p>
          <a:p>
            <a:pPr algn="l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400" dirty="0" smtClean="0"/>
              <a:t>Professional Development Advisor – Haemodialysis, Derby Teaching Hospitals NHS Foundation Trust</a:t>
            </a:r>
          </a:p>
          <a:p>
            <a:pPr algn="l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MDT Fellow, UK Renal Registry</a:t>
            </a:r>
          </a:p>
          <a:p>
            <a:pPr algn="l"/>
            <a:r>
              <a:rPr lang="en-GB" sz="2400" dirty="0" smtClean="0"/>
              <a:t>Co-Chair, Measurement and Understanding </a:t>
            </a:r>
            <a:r>
              <a:rPr lang="en-GB" sz="2400" dirty="0" err="1" smtClean="0"/>
              <a:t>Workstream</a:t>
            </a:r>
            <a:r>
              <a:rPr lang="en-GB" sz="2400" dirty="0" smtClean="0"/>
              <a:t>, </a:t>
            </a:r>
            <a:r>
              <a:rPr lang="en-GB" sz="2400" dirty="0" err="1" smtClean="0"/>
              <a:t>KQuIP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Managing Access by Generating Improvements in Cannulation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87" y="2841794"/>
            <a:ext cx="2541587" cy="37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3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AVF/G is gold standard for VA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RA audit standards recommend 80% of prevalent dialysis patients dialyse via AVF, AVG or </a:t>
            </a:r>
            <a:r>
              <a:rPr lang="en-GB" dirty="0" err="1" smtClean="0"/>
              <a:t>Tenckhoff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Huge variation across the UK</a:t>
            </a:r>
            <a:endParaRPr lang="en-GB" dirty="0"/>
          </a:p>
          <a:p>
            <a:endParaRPr lang="en-GB" dirty="0"/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78801"/>
            <a:ext cx="4038600" cy="183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6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There is more to AVF/G use than Vascular Surgery!!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89" y="1383618"/>
            <a:ext cx="4507424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860032" y="1275607"/>
            <a:ext cx="4038600" cy="32403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Cannulation is the centre of </a:t>
            </a:r>
            <a:r>
              <a:rPr lang="en-GB" dirty="0" smtClean="0"/>
              <a:t>AVF/G </a:t>
            </a:r>
            <a:r>
              <a:rPr lang="en-GB" dirty="0"/>
              <a:t>rates</a:t>
            </a:r>
          </a:p>
          <a:p>
            <a:r>
              <a:rPr lang="en-GB" dirty="0" smtClean="0"/>
              <a:t>AVF/</a:t>
            </a:r>
            <a:r>
              <a:rPr lang="en-GB" dirty="0" err="1" smtClean="0"/>
              <a:t>Gs</a:t>
            </a:r>
            <a:r>
              <a:rPr lang="en-GB" dirty="0" smtClean="0"/>
              <a:t> </a:t>
            </a:r>
            <a:r>
              <a:rPr lang="en-GB" dirty="0"/>
              <a:t>are formed to be used</a:t>
            </a:r>
          </a:p>
          <a:p>
            <a:r>
              <a:rPr lang="en-GB" dirty="0" smtClean="0"/>
              <a:t>Prevention </a:t>
            </a:r>
            <a:r>
              <a:rPr lang="en-GB" dirty="0"/>
              <a:t>is better than cure</a:t>
            </a:r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Cannulation </a:t>
            </a:r>
            <a:r>
              <a:rPr lang="en-GB" dirty="0"/>
              <a:t>affects:</a:t>
            </a:r>
          </a:p>
          <a:p>
            <a:r>
              <a:rPr lang="en-GB" dirty="0"/>
              <a:t>Longevity of </a:t>
            </a:r>
            <a:r>
              <a:rPr lang="en-GB" dirty="0" smtClean="0"/>
              <a:t>AVF/</a:t>
            </a:r>
            <a:r>
              <a:rPr lang="en-GB" dirty="0" err="1" smtClean="0"/>
              <a:t>Gs</a:t>
            </a:r>
            <a:endParaRPr lang="en-GB" dirty="0"/>
          </a:p>
          <a:p>
            <a:r>
              <a:rPr lang="en-GB" dirty="0"/>
              <a:t>Patient </a:t>
            </a:r>
            <a:r>
              <a:rPr lang="en-GB" dirty="0" smtClean="0"/>
              <a:t>experience of HD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We </a:t>
            </a:r>
            <a:r>
              <a:rPr lang="en-GB" dirty="0"/>
              <a:t>can improve cannulation practice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82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90"/>
            <a:ext cx="3466728" cy="144767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Problem with Cannulation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15685"/>
            <a:ext cx="4042792" cy="2700299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65.8% of cannulation was area puncture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sz="1600" dirty="0"/>
              <a:t>(</a:t>
            </a:r>
            <a:r>
              <a:rPr lang="en-GB" sz="1600" dirty="0" err="1"/>
              <a:t>Parisotto</a:t>
            </a:r>
            <a:r>
              <a:rPr lang="en-GB" sz="1600" dirty="0"/>
              <a:t>, </a:t>
            </a:r>
            <a:r>
              <a:rPr lang="en-GB" sz="1600" dirty="0" smtClean="0"/>
              <a:t>2014)</a:t>
            </a:r>
            <a:endParaRPr lang="en-GB" dirty="0"/>
          </a:p>
          <a:p>
            <a:endParaRPr lang="en-GB" dirty="0" smtClean="0"/>
          </a:p>
          <a:p>
            <a:r>
              <a:rPr lang="en-GB" dirty="0"/>
              <a:t>Initial PREM results indicates needling is a </a:t>
            </a:r>
            <a:r>
              <a:rPr lang="en-GB" dirty="0" smtClean="0"/>
              <a:t>problem</a:t>
            </a:r>
          </a:p>
          <a:p>
            <a:endParaRPr lang="en-GB" dirty="0"/>
          </a:p>
          <a:p>
            <a:r>
              <a:rPr lang="en-GB" dirty="0" smtClean="0"/>
              <a:t>Variation in practice across the UK</a:t>
            </a:r>
          </a:p>
          <a:p>
            <a:pPr lvl="1"/>
            <a:r>
              <a:rPr lang="en-GB" dirty="0" smtClean="0"/>
              <a:t>Buttonhole v. Rope Ladder</a:t>
            </a:r>
          </a:p>
          <a:p>
            <a:endParaRPr lang="en-GB" dirty="0" smtClean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494"/>
            <a:ext cx="3867536" cy="41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28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Core structure of a quality improvement programme</a:t>
            </a:r>
          </a:p>
          <a:p>
            <a:pPr lvl="1"/>
            <a:r>
              <a:rPr lang="en-GB" dirty="0" smtClean="0"/>
              <a:t>Allow adaption at regional and unit level</a:t>
            </a:r>
          </a:p>
          <a:p>
            <a:pPr lvl="1"/>
            <a:r>
              <a:rPr lang="en-GB" dirty="0" smtClean="0"/>
              <a:t>BRS / VASBI / </a:t>
            </a:r>
            <a:r>
              <a:rPr lang="en-GB" dirty="0" err="1" smtClean="0"/>
              <a:t>KQuIP</a:t>
            </a:r>
            <a:r>
              <a:rPr lang="en-GB" dirty="0" smtClean="0"/>
              <a:t> collaboration with regions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Aim: To improve prevalent AVF/G rates:</a:t>
            </a:r>
          </a:p>
          <a:p>
            <a:pPr lvl="1"/>
            <a:r>
              <a:rPr lang="en-GB" dirty="0"/>
              <a:t>Improve cannulation to preserve AVF/G function</a:t>
            </a:r>
          </a:p>
          <a:p>
            <a:pPr lvl="1"/>
            <a:r>
              <a:rPr lang="en-GB" dirty="0"/>
              <a:t>Make AVF/G more attractive through better patient experience</a:t>
            </a:r>
          </a:p>
          <a:p>
            <a:pPr lvl="1"/>
            <a:r>
              <a:rPr lang="en-GB" dirty="0"/>
              <a:t>Develop structures to support good VA care</a:t>
            </a:r>
          </a:p>
        </p:txBody>
      </p:sp>
    </p:spTree>
    <p:extLst>
      <p:ext uri="{BB962C8B-B14F-4D97-AF65-F5344CB8AC3E}">
        <p14:creationId xmlns:p14="http://schemas.microsoft.com/office/powerpoint/2010/main" val="310342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Core Structure</a:t>
            </a:r>
            <a:endParaRPr lang="en-GB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5198934"/>
              </p:ext>
            </p:extLst>
          </p:nvPr>
        </p:nvGraphicFramePr>
        <p:xfrm>
          <a:off x="179512" y="1047750"/>
          <a:ext cx="8856984" cy="3360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327" y="1167608"/>
            <a:ext cx="1259014" cy="66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77697"/>
            <a:ext cx="1296144" cy="63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514" y="2795293"/>
            <a:ext cx="629507" cy="47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80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Phased Approach</a:t>
            </a:r>
            <a:endParaRPr lang="en-GB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61818920"/>
              </p:ext>
            </p:extLst>
          </p:nvPr>
        </p:nvGraphicFramePr>
        <p:xfrm>
          <a:off x="323528" y="1005576"/>
          <a:ext cx="7920880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own Arrow 3"/>
          <p:cNvSpPr/>
          <p:nvPr/>
        </p:nvSpPr>
        <p:spPr>
          <a:xfrm>
            <a:off x="8388424" y="951570"/>
            <a:ext cx="648072" cy="3564396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white"/>
                </a:solidFill>
              </a:rPr>
              <a:t>MAGIC Network (3 monthly) + Monthly Measures</a:t>
            </a:r>
            <a:endParaRPr lang="en-GB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3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3003798"/>
            <a:ext cx="8363272" cy="151216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GB" sz="2000" dirty="0" smtClean="0"/>
              <a:t>Website - </a:t>
            </a:r>
            <a:r>
              <a:rPr lang="en-GB" sz="2000" dirty="0" smtClean="0">
                <a:hlinkClick r:id="rId3"/>
              </a:rPr>
              <a:t>www.thinkkidneys.nhs.uk/kquip/magic/</a:t>
            </a:r>
            <a:r>
              <a:rPr lang="en-GB" sz="2000" dirty="0" smtClean="0"/>
              <a:t>  </a:t>
            </a:r>
          </a:p>
          <a:p>
            <a:pPr marL="0" indent="0" algn="ctr">
              <a:buNone/>
            </a:pPr>
            <a:endParaRPr lang="en-GB" sz="2000" dirty="0" smtClean="0"/>
          </a:p>
          <a:p>
            <a:pPr marL="0" indent="0" algn="ctr">
              <a:buNone/>
            </a:pPr>
            <a:r>
              <a:rPr lang="en-GB" sz="2000" dirty="0" smtClean="0"/>
              <a:t>Facebook - </a:t>
            </a:r>
            <a:r>
              <a:rPr lang="en-GB" sz="2000" dirty="0" smtClean="0">
                <a:hlinkClick r:id="rId4"/>
              </a:rPr>
              <a:t>www.facebook.com/groups/1918050308446120/</a:t>
            </a:r>
            <a:r>
              <a:rPr lang="en-GB" sz="2000" dirty="0" smtClean="0"/>
              <a:t> </a:t>
            </a:r>
          </a:p>
          <a:p>
            <a:pPr marL="0" indent="0" algn="ctr">
              <a:buNone/>
            </a:pPr>
            <a:endParaRPr lang="en-GB" sz="2000" dirty="0" smtClean="0"/>
          </a:p>
          <a:p>
            <a:pPr marL="0" indent="0" algn="ctr">
              <a:buNone/>
            </a:pPr>
            <a:r>
              <a:rPr lang="en-GB" sz="2000" dirty="0" smtClean="0"/>
              <a:t>  Twitter - </a:t>
            </a:r>
            <a:r>
              <a:rPr lang="en-GB" sz="2000" dirty="0" smtClean="0">
                <a:hlinkClick r:id="rId5"/>
              </a:rPr>
              <a:t>twitter.com/</a:t>
            </a:r>
            <a:r>
              <a:rPr lang="en-GB" sz="2000" dirty="0" err="1" smtClean="0">
                <a:hlinkClick r:id="rId5"/>
              </a:rPr>
              <a:t>HaemodialysisVA</a:t>
            </a:r>
            <a:endParaRPr lang="en-GB" sz="2000" dirty="0" smtClean="0"/>
          </a:p>
          <a:p>
            <a:pPr marL="0" indent="0" algn="ctr">
              <a:buNone/>
            </a:pPr>
            <a:endParaRPr lang="en-GB" sz="2000" dirty="0" smtClean="0"/>
          </a:p>
          <a:p>
            <a:pPr marL="0" indent="0" algn="ctr">
              <a:buNone/>
            </a:pPr>
            <a:r>
              <a:rPr lang="en-GB" sz="2000" dirty="0" smtClean="0"/>
              <a:t>Scottish VA Appraisal - </a:t>
            </a:r>
            <a:r>
              <a:rPr lang="en-GB" sz="2000" dirty="0" smtClean="0">
                <a:hlinkClick r:id="rId6"/>
              </a:rPr>
              <a:t>http</a:t>
            </a:r>
            <a:r>
              <a:rPr lang="en-GB" sz="2000" dirty="0">
                <a:hlinkClick r:id="rId6"/>
              </a:rPr>
              <a:t>://</a:t>
            </a:r>
            <a:r>
              <a:rPr lang="en-GB" sz="2000" dirty="0" smtClean="0">
                <a:hlinkClick r:id="rId6"/>
              </a:rPr>
              <a:t>www.srr.scot.nhs.uk/Projects/PDF/2015/Scottish-Renal-Registry-vascular-scorecard-151117.pdf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77997"/>
            <a:ext cx="1944216" cy="29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89" y="281782"/>
            <a:ext cx="4888676" cy="258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72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ctrTitle" idx="4294967295"/>
          </p:nvPr>
        </p:nvSpPr>
        <p:spPr>
          <a:xfrm>
            <a:off x="355866" y="249493"/>
            <a:ext cx="8353425" cy="702078"/>
          </a:xfrm>
        </p:spPr>
        <p:txBody>
          <a:bodyPr>
            <a:normAutofit/>
          </a:bodyPr>
          <a:lstStyle/>
          <a:p>
            <a:r>
              <a:rPr lang="en-GB" altLang="en-US" sz="4000" dirty="0" smtClean="0">
                <a:latin typeface="Calibri" pitchFamily="34" charset="0"/>
                <a:cs typeface="Calibri" pitchFamily="34" charset="0"/>
              </a:rPr>
              <a:t>Vascular Access Audit Standards</a:t>
            </a:r>
            <a:endParaRPr lang="en-GB" altLang="en-US" sz="4000" dirty="0" smtClean="0">
              <a:solidFill>
                <a:srgbClr val="777777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102354"/>
            <a:ext cx="1259632" cy="10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481714" y="1094388"/>
            <a:ext cx="8208962" cy="285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57200" indent="-457200" fontAlgn="auto"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/>
                <a:ea typeface="+mn-ea"/>
              </a:rPr>
              <a:t>60% of incident patients commencing planned HD should receive dialysis via a functioning AVF/AVG</a:t>
            </a:r>
          </a:p>
          <a:p>
            <a:pPr marL="457200" indent="-457200" fontAlgn="auto">
              <a:spcAft>
                <a:spcPts val="0"/>
              </a:spcAft>
            </a:pPr>
            <a:endParaRPr lang="en-GB" sz="280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marL="457200" indent="-457200" fontAlgn="auto"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/>
                <a:ea typeface="+mn-ea"/>
              </a:rPr>
              <a:t>80% of all prevalent long-term dialysis patients should receive dialysis treatment via definitive access: AVF/AVG or PD  </a:t>
            </a:r>
            <a:endParaRPr lang="en-GB" sz="2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4876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KQuIP/UKRR Regional Day</a:t>
            </a:r>
            <a:endParaRPr lang="en-GB" b="0" dirty="0"/>
          </a:p>
          <a:p>
            <a:pPr lvl="1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North West </a:t>
            </a:r>
            <a:endParaRPr lang="en-GB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GB" sz="1400" dirty="0" smtClean="0">
                <a:solidFill>
                  <a:schemeClr val="bg1"/>
                </a:solidFill>
              </a:rPr>
              <a:t>14:50 – 15.40 </a:t>
            </a:r>
            <a:endParaRPr lang="en-GB" sz="1400" dirty="0">
              <a:solidFill>
                <a:schemeClr val="bg1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bg1"/>
                </a:solidFill>
              </a:rPr>
              <a:t>Group </a:t>
            </a:r>
            <a:r>
              <a:rPr lang="en-GB" sz="1400" dirty="0">
                <a:solidFill>
                  <a:schemeClr val="bg1"/>
                </a:solidFill>
              </a:rPr>
              <a:t>Work – Review of </a:t>
            </a:r>
            <a:r>
              <a:rPr lang="en-GB" sz="1400" dirty="0" smtClean="0">
                <a:solidFill>
                  <a:schemeClr val="bg1"/>
                </a:solidFill>
              </a:rPr>
              <a:t>Vascular Access data </a:t>
            </a:r>
            <a:r>
              <a:rPr lang="en-GB" sz="1400" dirty="0">
                <a:solidFill>
                  <a:schemeClr val="bg1"/>
                </a:solidFill>
              </a:rPr>
              <a:t>locally</a:t>
            </a:r>
          </a:p>
        </p:txBody>
      </p:sp>
    </p:spTree>
    <p:extLst>
      <p:ext uri="{BB962C8B-B14F-4D97-AF65-F5344CB8AC3E}">
        <p14:creationId xmlns:p14="http://schemas.microsoft.com/office/powerpoint/2010/main" val="309634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547664" y="483520"/>
            <a:ext cx="6192382" cy="3230498"/>
          </a:xfrm>
        </p:spPr>
        <p:txBody>
          <a:bodyPr/>
          <a:lstStyle/>
          <a:p>
            <a:r>
              <a:rPr lang="en-GB" dirty="0" smtClean="0"/>
              <a:t>KQuIP/UKRR Regional Day</a:t>
            </a:r>
            <a:endParaRPr lang="en-GB" b="0" dirty="0"/>
          </a:p>
          <a:p>
            <a:pPr lvl="1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North West </a:t>
            </a:r>
            <a:endParaRPr lang="en-GB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GB" sz="1400" dirty="0" smtClean="0">
                <a:solidFill>
                  <a:schemeClr val="bg1"/>
                </a:solidFill>
              </a:rPr>
              <a:t>Group </a:t>
            </a:r>
            <a:r>
              <a:rPr lang="en-GB" sz="1400" dirty="0">
                <a:solidFill>
                  <a:schemeClr val="bg1"/>
                </a:solidFill>
              </a:rPr>
              <a:t>Work </a:t>
            </a:r>
            <a:r>
              <a:rPr lang="en-GB" sz="1400" dirty="0" smtClean="0">
                <a:solidFill>
                  <a:schemeClr val="bg1"/>
                </a:solidFill>
              </a:rPr>
              <a:t>Questions </a:t>
            </a:r>
            <a:r>
              <a:rPr lang="en-GB" sz="1400" dirty="0">
                <a:solidFill>
                  <a:schemeClr val="bg1"/>
                </a:solidFill>
              </a:rPr>
              <a:t>for Consideration</a:t>
            </a:r>
            <a:r>
              <a:rPr lang="en-GB" sz="1400" dirty="0" smtClean="0">
                <a:solidFill>
                  <a:schemeClr val="bg1"/>
                </a:solidFill>
              </a:rPr>
              <a:t>: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bg1"/>
                </a:solidFill>
              </a:rPr>
              <a:t>What </a:t>
            </a:r>
            <a:r>
              <a:rPr lang="en-GB" sz="1400" dirty="0">
                <a:solidFill>
                  <a:schemeClr val="bg1"/>
                </a:solidFill>
              </a:rPr>
              <a:t>is the data telling us, what works well and what are the important issue’s to address?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bg1"/>
                </a:solidFill>
              </a:rPr>
              <a:t>Do </a:t>
            </a:r>
            <a:r>
              <a:rPr lang="en-GB" sz="1400" dirty="0">
                <a:solidFill>
                  <a:schemeClr val="bg1"/>
                </a:solidFill>
              </a:rPr>
              <a:t>we need any more data? What are the barriers?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bg1"/>
                </a:solidFill>
              </a:rPr>
              <a:t>Have </a:t>
            </a:r>
            <a:r>
              <a:rPr lang="en-GB" sz="1400" dirty="0">
                <a:solidFill>
                  <a:schemeClr val="bg1"/>
                </a:solidFill>
              </a:rPr>
              <a:t>we any examples of interventions that worked and where is the evidence? 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bg1"/>
                </a:solidFill>
              </a:rPr>
              <a:t>What </a:t>
            </a:r>
            <a:r>
              <a:rPr lang="en-GB" sz="1400" dirty="0">
                <a:solidFill>
                  <a:schemeClr val="bg1"/>
                </a:solidFill>
              </a:rPr>
              <a:t>are the next steps?</a:t>
            </a:r>
          </a:p>
          <a:p>
            <a:pPr lvl="1"/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5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KQuIP/UKRR Regional Day</a:t>
            </a:r>
            <a:endParaRPr lang="en-GB" b="0" dirty="0"/>
          </a:p>
          <a:p>
            <a:pPr lvl="1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North West </a:t>
            </a:r>
            <a:endParaRPr lang="en-GB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GB" sz="1400" dirty="0" smtClean="0">
                <a:solidFill>
                  <a:schemeClr val="bg1"/>
                </a:solidFill>
              </a:rPr>
              <a:t>15:40 – 16:10 </a:t>
            </a:r>
            <a:endParaRPr lang="en-GB" sz="1400" dirty="0">
              <a:solidFill>
                <a:schemeClr val="bg1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bg1"/>
                </a:solidFill>
              </a:rPr>
              <a:t>Feedback from </a:t>
            </a:r>
            <a:r>
              <a:rPr lang="en-GB" sz="1400" dirty="0">
                <a:solidFill>
                  <a:schemeClr val="bg1"/>
                </a:solidFill>
              </a:rPr>
              <a:t>each group</a:t>
            </a:r>
          </a:p>
        </p:txBody>
      </p:sp>
    </p:spTree>
    <p:extLst>
      <p:ext uri="{BB962C8B-B14F-4D97-AF65-F5344CB8AC3E}">
        <p14:creationId xmlns:p14="http://schemas.microsoft.com/office/powerpoint/2010/main" val="155048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3700" y="989039"/>
            <a:ext cx="5486713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6166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85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Kidney Quality Improvement Partnership (KQuIP)</a:t>
            </a:r>
          </a:p>
          <a:p>
            <a:pPr algn="ctr" defTabSz="686166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endParaRPr lang="en-GB" sz="3200" b="1" dirty="0">
              <a:solidFill>
                <a:srgbClr val="F8991E"/>
              </a:solidFill>
              <a:latin typeface="Calibri"/>
              <a:ea typeface="+mn-ea"/>
              <a:cs typeface="+mn-cs"/>
            </a:endParaRPr>
          </a:p>
          <a:p>
            <a:pPr algn="ctr" defTabSz="686166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endParaRPr lang="en-GB" sz="3200" b="1" dirty="0">
              <a:solidFill>
                <a:srgbClr val="F8991E"/>
              </a:solidFill>
              <a:latin typeface="Calibri"/>
              <a:ea typeface="+mn-ea"/>
              <a:cs typeface="+mn-cs"/>
            </a:endParaRPr>
          </a:p>
          <a:p>
            <a:pPr algn="ctr" defTabSz="686166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200" b="1" dirty="0" smtClean="0">
                <a:solidFill>
                  <a:srgbClr val="F8991E"/>
                </a:solidFill>
                <a:latin typeface="Calibri"/>
                <a:ea typeface="+mn-ea"/>
                <a:cs typeface="+mn-cs"/>
              </a:rPr>
              <a:t>Closing Statement and </a:t>
            </a:r>
          </a:p>
          <a:p>
            <a:pPr algn="ctr" defTabSz="686166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200" b="1" dirty="0" smtClean="0">
                <a:solidFill>
                  <a:srgbClr val="F8991E"/>
                </a:solidFill>
                <a:latin typeface="Calibri"/>
                <a:ea typeface="+mn-ea"/>
                <a:cs typeface="+mn-cs"/>
              </a:rPr>
              <a:t>Next Steps</a:t>
            </a:r>
          </a:p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endParaRPr lang="en-GB" sz="1400" b="1" dirty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Graham Lipkin </a:t>
            </a:r>
          </a:p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Co-chair </a:t>
            </a:r>
            <a:r>
              <a:rPr lang="en-GB" sz="14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of KQuIP</a:t>
            </a:r>
          </a:p>
          <a:p>
            <a:pPr defTabSz="686166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endParaRPr lang="en-GB" sz="285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43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6" y="4587444"/>
            <a:ext cx="1697258" cy="52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1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06024" y="4770311"/>
            <a:ext cx="4915304" cy="273843"/>
          </a:xfrm>
        </p:spPr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smtClean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smtClean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44</a:t>
            </a:fld>
            <a:endParaRPr lang="en-GB" b="1" dirty="0">
              <a:solidFill>
                <a:srgbClr val="4F4C4D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07100" y="773215"/>
            <a:ext cx="6061244" cy="3453186"/>
          </a:xfrm>
        </p:spPr>
        <p:txBody>
          <a:bodyPr>
            <a:normAutofit/>
          </a:bodyPr>
          <a:lstStyle/>
          <a:p>
            <a:pPr>
              <a:lnSpc>
                <a:spcPts val="2700"/>
              </a:lnSpc>
            </a:pPr>
            <a:r>
              <a:rPr lang="en-GB" sz="3200" b="1" dirty="0" smtClean="0">
                <a:solidFill>
                  <a:srgbClr val="F8991E"/>
                </a:solidFill>
              </a:rPr>
              <a:t>Review of Key Outcomes:</a:t>
            </a:r>
            <a:endParaRPr lang="en-GB" sz="3200" b="1" dirty="0">
              <a:solidFill>
                <a:srgbClr val="F8991E"/>
              </a:solidFill>
            </a:endParaRP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endParaRPr lang="en-GB" sz="2400" b="1" dirty="0"/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GB" sz="2400" b="1" dirty="0" smtClean="0"/>
              <a:t>Know your data</a:t>
            </a: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GB" sz="2400" b="1" dirty="0"/>
              <a:t>Identify your </a:t>
            </a:r>
            <a:r>
              <a:rPr lang="en-GB" sz="2400" b="1" dirty="0" smtClean="0"/>
              <a:t>Unit QI leads: Medic and MPT</a:t>
            </a:r>
            <a:endParaRPr lang="en-GB" sz="2400" b="1" dirty="0"/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GB" sz="2400" b="1" dirty="0" smtClean="0"/>
              <a:t>Decide on your Unit Key priority project</a:t>
            </a: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GB" sz="2400" b="1" dirty="0" smtClean="0"/>
              <a:t>Feel supported to embed QI in your practice</a:t>
            </a: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GB" sz="2400" b="1" dirty="0" smtClean="0"/>
              <a:t>What’s Next?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6" y="4587444"/>
            <a:ext cx="1697258" cy="52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4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44"/>
            <a:ext cx="7121250" cy="384721"/>
          </a:xfrm>
        </p:spPr>
        <p:txBody>
          <a:bodyPr/>
          <a:lstStyle/>
          <a:p>
            <a:r>
              <a:rPr lang="en-GB" sz="3200" dirty="0" smtClean="0"/>
              <a:t>What do I do next - as Part of KQuIP?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0713" indent="-457200">
              <a:buFont typeface="+mj-lt"/>
              <a:buAutoNum type="arabicPeriod"/>
            </a:pPr>
            <a:endParaRPr lang="en-GB" sz="2400" b="0" dirty="0" smtClean="0">
              <a:solidFill>
                <a:schemeClr val="tx1"/>
              </a:solidFill>
            </a:endParaRPr>
          </a:p>
          <a:p>
            <a:pPr marL="620713" indent="-457200">
              <a:buFont typeface="+mj-lt"/>
              <a:buAutoNum type="arabicPeriod"/>
            </a:pPr>
            <a:r>
              <a:rPr lang="en-GB" sz="2400" b="0" dirty="0" smtClean="0">
                <a:solidFill>
                  <a:schemeClr val="tx1"/>
                </a:solidFill>
              </a:rPr>
              <a:t>Communication: Sign up to KQuIP to stay informed</a:t>
            </a:r>
          </a:p>
          <a:p>
            <a:pPr marL="620713" indent="-457200">
              <a:buFont typeface="+mj-lt"/>
              <a:buAutoNum type="arabicPeriod"/>
            </a:pPr>
            <a:r>
              <a:rPr lang="en-GB" sz="2400" b="0" dirty="0" smtClean="0">
                <a:solidFill>
                  <a:schemeClr val="tx1"/>
                </a:solidFill>
              </a:rPr>
              <a:t>Structure: Define and work with your QI leads within your Unit</a:t>
            </a:r>
            <a:endParaRPr lang="en-GB" sz="2000" dirty="0"/>
          </a:p>
          <a:p>
            <a:pPr marL="620713" indent="-457200">
              <a:buFont typeface="+mj-lt"/>
              <a:buAutoNum type="arabicPeriod"/>
            </a:pPr>
            <a:r>
              <a:rPr lang="en-GB" sz="2400" b="0" dirty="0" smtClean="0">
                <a:solidFill>
                  <a:schemeClr val="tx1"/>
                </a:solidFill>
              </a:rPr>
              <a:t>Support: Explore local QI &amp; PM resource within Trust to support you</a:t>
            </a:r>
          </a:p>
          <a:p>
            <a:pPr marL="620713" indent="-457200">
              <a:buFont typeface="+mj-lt"/>
              <a:buAutoNum type="arabicPeriod"/>
            </a:pPr>
            <a:r>
              <a:rPr lang="en-GB" sz="2400" b="0" dirty="0" smtClean="0">
                <a:solidFill>
                  <a:schemeClr val="tx1"/>
                </a:solidFill>
              </a:rPr>
              <a:t>Teams: Agree project lead for your key QI Focus and </a:t>
            </a:r>
          </a:p>
          <a:p>
            <a:pPr lvl="2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	build small steering group team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45</a:t>
            </a:fld>
            <a:endParaRPr lang="en-GB" b="1" dirty="0">
              <a:solidFill>
                <a:srgbClr val="4F4C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6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58284" y="437661"/>
            <a:ext cx="7848480" cy="769441"/>
          </a:xfrm>
        </p:spPr>
        <p:txBody>
          <a:bodyPr/>
          <a:lstStyle/>
          <a:p>
            <a:r>
              <a:rPr lang="en-GB" dirty="0" smtClean="0"/>
              <a:t>Which </a:t>
            </a:r>
            <a:r>
              <a:rPr lang="en-GB" dirty="0"/>
              <a:t>N</a:t>
            </a:r>
            <a:r>
              <a:rPr lang="en-GB" dirty="0" smtClean="0"/>
              <a:t>ational KQuIP </a:t>
            </a:r>
            <a:r>
              <a:rPr lang="en-GB" dirty="0"/>
              <a:t>P</a:t>
            </a:r>
            <a:r>
              <a:rPr lang="en-GB" dirty="0" smtClean="0"/>
              <a:t>riority Project?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576" y="1132923"/>
            <a:ext cx="748883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13237" y="1060980"/>
            <a:ext cx="7286124" cy="3525128"/>
          </a:xfrm>
        </p:spPr>
        <p:txBody>
          <a:bodyPr>
            <a:normAutofit/>
          </a:bodyPr>
          <a:lstStyle/>
          <a:p>
            <a:pPr lvl="2">
              <a:lnSpc>
                <a:spcPct val="80000"/>
              </a:lnSpc>
            </a:pPr>
            <a:endParaRPr lang="en-GB" sz="2100" dirty="0" smtClean="0">
              <a:solidFill>
                <a:schemeClr val="tx2"/>
              </a:solidFill>
            </a:endParaRPr>
          </a:p>
          <a:p>
            <a:pPr lvl="2">
              <a:lnSpc>
                <a:spcPct val="80000"/>
              </a:lnSpc>
            </a:pPr>
            <a:r>
              <a:rPr lang="en-GB" sz="2100" dirty="0" smtClean="0">
                <a:solidFill>
                  <a:schemeClr val="tx2"/>
                </a:solidFill>
              </a:rPr>
              <a:t>Improving </a:t>
            </a:r>
            <a:r>
              <a:rPr lang="en-GB" sz="2100" dirty="0">
                <a:solidFill>
                  <a:schemeClr val="tx2"/>
                </a:solidFill>
              </a:rPr>
              <a:t>access to kidney transplantation; Transplant First</a:t>
            </a:r>
          </a:p>
          <a:p>
            <a:pPr marL="0" lvl="2" indent="0">
              <a:lnSpc>
                <a:spcPct val="80000"/>
              </a:lnSpc>
              <a:buNone/>
            </a:pPr>
            <a:r>
              <a:rPr lang="en-GB" dirty="0"/>
              <a:t>	</a:t>
            </a:r>
            <a:r>
              <a:rPr lang="en-GB" sz="1600" dirty="0" smtClean="0"/>
              <a:t>Transplant </a:t>
            </a:r>
            <a:r>
              <a:rPr lang="en-GB" sz="1600" dirty="0"/>
              <a:t>First, developed in </a:t>
            </a:r>
            <a:r>
              <a:rPr lang="en-GB" sz="1600" dirty="0" smtClean="0"/>
              <a:t>West </a:t>
            </a:r>
            <a:r>
              <a:rPr lang="en-GB" sz="1600" dirty="0" err="1" smtClean="0"/>
              <a:t>Mids</a:t>
            </a:r>
            <a:r>
              <a:rPr lang="en-GB" sz="1600" dirty="0" smtClean="0"/>
              <a:t> under KQuIP. Now packaged</a:t>
            </a:r>
            <a:r>
              <a:rPr lang="en-GB" sz="1800" dirty="0" smtClean="0"/>
              <a:t>.</a:t>
            </a:r>
            <a:endParaRPr lang="en-GB" sz="1800" dirty="0"/>
          </a:p>
          <a:p>
            <a:pPr lvl="2">
              <a:lnSpc>
                <a:spcPct val="80000"/>
              </a:lnSpc>
            </a:pPr>
            <a:r>
              <a:rPr lang="en-GB" sz="2100" dirty="0">
                <a:solidFill>
                  <a:schemeClr val="tx2"/>
                </a:solidFill>
              </a:rPr>
              <a:t>Improving access to home therapies for suitable patients </a:t>
            </a:r>
          </a:p>
          <a:p>
            <a:pPr marL="150813" lvl="3" indent="0">
              <a:lnSpc>
                <a:spcPct val="80000"/>
              </a:lnSpc>
              <a:buNone/>
            </a:pPr>
            <a:r>
              <a:rPr lang="en-GB" sz="1800" dirty="0"/>
              <a:t>	</a:t>
            </a:r>
            <a:r>
              <a:rPr lang="en-GB" sz="1600" dirty="0" smtClean="0"/>
              <a:t>Home Therapies project to launch in 2018 with West and East Midlands regions </a:t>
            </a:r>
          </a:p>
          <a:p>
            <a:pPr lvl="2">
              <a:lnSpc>
                <a:spcPct val="80000"/>
              </a:lnSpc>
            </a:pPr>
            <a:r>
              <a:rPr lang="en-GB" sz="2100" dirty="0">
                <a:solidFill>
                  <a:schemeClr val="tx2"/>
                </a:solidFill>
              </a:rPr>
              <a:t>Improving Vascular </a:t>
            </a:r>
            <a:r>
              <a:rPr lang="en-GB" sz="2100" dirty="0" smtClean="0">
                <a:solidFill>
                  <a:schemeClr val="tx2"/>
                </a:solidFill>
              </a:rPr>
              <a:t>Access – </a:t>
            </a:r>
            <a:r>
              <a:rPr lang="en-GB" sz="1600" b="1" dirty="0" smtClean="0">
                <a:solidFill>
                  <a:schemeClr val="tx2"/>
                </a:solidFill>
              </a:rPr>
              <a:t>M</a:t>
            </a:r>
            <a:r>
              <a:rPr lang="en-GB" sz="1600" dirty="0" smtClean="0">
                <a:solidFill>
                  <a:schemeClr val="tx2"/>
                </a:solidFill>
              </a:rPr>
              <a:t>anaging </a:t>
            </a:r>
            <a:r>
              <a:rPr lang="en-GB" sz="1600" b="1" dirty="0">
                <a:solidFill>
                  <a:schemeClr val="tx2"/>
                </a:solidFill>
              </a:rPr>
              <a:t>A</a:t>
            </a:r>
            <a:r>
              <a:rPr lang="en-GB" sz="1600" dirty="0">
                <a:solidFill>
                  <a:schemeClr val="tx2"/>
                </a:solidFill>
              </a:rPr>
              <a:t>ccess by </a:t>
            </a:r>
            <a:r>
              <a:rPr lang="en-GB" sz="1600" b="1" dirty="0">
                <a:solidFill>
                  <a:schemeClr val="tx2"/>
                </a:solidFill>
              </a:rPr>
              <a:t>G</a:t>
            </a:r>
            <a:r>
              <a:rPr lang="en-GB" sz="1600" dirty="0">
                <a:solidFill>
                  <a:schemeClr val="tx2"/>
                </a:solidFill>
              </a:rPr>
              <a:t>enerating </a:t>
            </a:r>
            <a:r>
              <a:rPr lang="en-GB" sz="1600" b="1" dirty="0">
                <a:solidFill>
                  <a:schemeClr val="tx2"/>
                </a:solidFill>
              </a:rPr>
              <a:t>I</a:t>
            </a:r>
            <a:r>
              <a:rPr lang="en-GB" sz="1600" dirty="0">
                <a:solidFill>
                  <a:schemeClr val="tx2"/>
                </a:solidFill>
              </a:rPr>
              <a:t>mprovement to </a:t>
            </a:r>
            <a:r>
              <a:rPr lang="en-GB" sz="1600" b="1" dirty="0">
                <a:solidFill>
                  <a:schemeClr val="tx2"/>
                </a:solidFill>
              </a:rPr>
              <a:t>A</a:t>
            </a:r>
            <a:r>
              <a:rPr lang="en-GB" sz="1600" dirty="0">
                <a:solidFill>
                  <a:schemeClr val="tx2"/>
                </a:solidFill>
              </a:rPr>
              <a:t>ccess (MAGIC) </a:t>
            </a:r>
          </a:p>
          <a:p>
            <a:pPr marL="0" lvl="2" indent="0">
              <a:lnSpc>
                <a:spcPct val="80000"/>
              </a:lnSpc>
              <a:buNone/>
            </a:pPr>
            <a:r>
              <a:rPr lang="en-GB" dirty="0" smtClean="0"/>
              <a:t>	</a:t>
            </a:r>
            <a:r>
              <a:rPr lang="en-GB" sz="1600" dirty="0"/>
              <a:t>Yorkshire and Humber region </a:t>
            </a:r>
            <a:r>
              <a:rPr lang="en-GB" sz="1600" dirty="0" smtClean="0"/>
              <a:t>to commence project early 2018</a:t>
            </a:r>
            <a:r>
              <a:rPr lang="en-GB" sz="1800" dirty="0"/>
              <a:t>	</a:t>
            </a:r>
            <a:endParaRPr lang="en-GB" sz="2100" dirty="0"/>
          </a:p>
          <a:p>
            <a:pPr marL="150813" lvl="3" indent="0">
              <a:lnSpc>
                <a:spcPct val="80000"/>
              </a:lnSpc>
              <a:buNone/>
            </a:pPr>
            <a:endParaRPr lang="en-GB" sz="2100" dirty="0"/>
          </a:p>
          <a:p>
            <a:pPr lvl="2">
              <a:lnSpc>
                <a:spcPct val="80000"/>
              </a:lnSpc>
            </a:pPr>
            <a:endParaRPr lang="en-GB" sz="2100" dirty="0">
              <a:solidFill>
                <a:srgbClr val="4F4C4D"/>
              </a:solidFill>
            </a:endParaRPr>
          </a:p>
          <a:p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>
                <a:defRPr/>
              </a:pPr>
              <a:t>46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6" y="4587444"/>
            <a:ext cx="1697258" cy="5272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44"/>
            <a:ext cx="7121250" cy="384721"/>
          </a:xfrm>
        </p:spPr>
        <p:txBody>
          <a:bodyPr/>
          <a:lstStyle/>
          <a:p>
            <a:r>
              <a:rPr lang="en-GB" sz="2800" dirty="0" smtClean="0"/>
              <a:t>KQUIP Support following today?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8"/>
            <a:ext cx="7934526" cy="3112083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pPr marL="620713" indent="-457200">
              <a:buFont typeface="+mj-lt"/>
              <a:buAutoNum type="arabicPeriod"/>
            </a:pPr>
            <a:r>
              <a:rPr lang="en-GB" sz="2800" b="0" dirty="0" smtClean="0">
                <a:solidFill>
                  <a:schemeClr val="tx1"/>
                </a:solidFill>
              </a:rPr>
              <a:t>Regional QI Days Report</a:t>
            </a:r>
          </a:p>
          <a:p>
            <a:pPr marL="620713" indent="-457200">
              <a:buFont typeface="+mj-lt"/>
              <a:buAutoNum type="arabicPeriod"/>
            </a:pPr>
            <a:r>
              <a:rPr lang="en-GB" sz="2800" b="0" dirty="0" smtClean="0">
                <a:solidFill>
                  <a:schemeClr val="tx1"/>
                </a:solidFill>
              </a:rPr>
              <a:t>NW Region Webpage-talks and data</a:t>
            </a:r>
            <a:endParaRPr lang="en-GB" sz="2800" b="0" dirty="0">
              <a:solidFill>
                <a:schemeClr val="tx1"/>
              </a:solidFill>
            </a:endParaRPr>
          </a:p>
          <a:p>
            <a:pPr marL="620713" indent="-457200">
              <a:buFont typeface="+mj-lt"/>
              <a:buAutoNum type="arabicPeriod"/>
            </a:pPr>
            <a:r>
              <a:rPr lang="en-GB" sz="2800" b="0" dirty="0">
                <a:solidFill>
                  <a:schemeClr val="tx1"/>
                </a:solidFill>
              </a:rPr>
              <a:t>Project management </a:t>
            </a:r>
            <a:r>
              <a:rPr lang="en-GB" sz="2800" b="0" dirty="0" smtClean="0">
                <a:solidFill>
                  <a:schemeClr val="tx1"/>
                </a:solidFill>
              </a:rPr>
              <a:t>support - Vicky/James</a:t>
            </a:r>
            <a:endParaRPr lang="en-GB" sz="2800" b="0" dirty="0">
              <a:solidFill>
                <a:schemeClr val="tx1"/>
              </a:solidFill>
            </a:endParaRPr>
          </a:p>
          <a:p>
            <a:pPr marL="620713" indent="-457200">
              <a:buFont typeface="+mj-lt"/>
              <a:buAutoNum type="arabicPeriod"/>
            </a:pPr>
            <a:r>
              <a:rPr lang="en-GB" sz="2800" b="0" dirty="0" smtClean="0">
                <a:solidFill>
                  <a:schemeClr val="tx1"/>
                </a:solidFill>
              </a:rPr>
              <a:t>KQuIP Hub-talks and data</a:t>
            </a:r>
            <a:endParaRPr lang="en-GB" sz="2800" b="0" dirty="0">
              <a:solidFill>
                <a:schemeClr val="tx1"/>
              </a:solidFill>
            </a:endParaRPr>
          </a:p>
          <a:p>
            <a:pPr marL="620713" indent="-457200">
              <a:buFont typeface="+mj-lt"/>
              <a:buAutoNum type="arabicPeriod"/>
            </a:pPr>
            <a:r>
              <a:rPr lang="en-GB" sz="2800" b="0" dirty="0" smtClean="0">
                <a:solidFill>
                  <a:schemeClr val="tx1"/>
                </a:solidFill>
              </a:rPr>
              <a:t>NW Regional Delivery strategy</a:t>
            </a:r>
            <a:endParaRPr lang="en-GB" sz="2400" b="0" dirty="0" smtClean="0">
              <a:solidFill>
                <a:schemeClr val="tx1"/>
              </a:solidFill>
            </a:endParaRPr>
          </a:p>
          <a:p>
            <a:pPr marL="620713" indent="-457200">
              <a:buFont typeface="+mj-lt"/>
              <a:buAutoNum type="arabicPeriod"/>
            </a:pPr>
            <a:endParaRPr lang="en-GB" sz="2800" b="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47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6" y="4587444"/>
            <a:ext cx="1697258" cy="52726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50739" y="269651"/>
            <a:ext cx="7121250" cy="38472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 sz="2800" dirty="0" smtClean="0"/>
              <a:t>KQuIP NW Regional Delivery Support Plan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48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9" r="5000"/>
          <a:stretch/>
        </p:blipFill>
        <p:spPr bwMode="auto">
          <a:xfrm>
            <a:off x="499748" y="754039"/>
            <a:ext cx="7665502" cy="430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1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557399"/>
            <a:ext cx="7772400" cy="768729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993366"/>
                </a:solidFill>
              </a:rPr>
              <a:t>KQuIP welcomes you…</a:t>
            </a:r>
            <a:r>
              <a:rPr lang="en-GB" dirty="0"/>
              <a:t/>
            </a:r>
            <a:br>
              <a:rPr lang="en-GB" dirty="0"/>
            </a:br>
            <a:r>
              <a:rPr lang="en-GB" sz="2700" dirty="0">
                <a:solidFill>
                  <a:schemeClr val="accent1"/>
                </a:solidFill>
              </a:rPr>
              <a:t>…enabling you and your team to improve quality and safety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91134"/>
            <a:ext cx="3922836" cy="3067630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572000" y="2859527"/>
            <a:ext cx="4299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www.thinkkidneys.nhs.uk/kquip/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658764"/>
            <a:ext cx="7272808" cy="358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6" y="4658764"/>
            <a:ext cx="7272808" cy="358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04" y="3433508"/>
            <a:ext cx="3794574" cy="556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04" y="3585767"/>
            <a:ext cx="3794574" cy="556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326120"/>
            <a:ext cx="8159817" cy="265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112" y="4390136"/>
            <a:ext cx="1999536" cy="621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4825074"/>
            <a:ext cx="69492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Kidney Quality Improvement Partnership </a:t>
            </a:r>
            <a:r>
              <a:rPr lang="en-GB" sz="1000" dirty="0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– Graham Lipkin</a:t>
            </a:r>
            <a:endParaRPr lang="en-GB" sz="1000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31/01/2018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North West Regional Day- Graham Lipkin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37DB8-5158-492B-AE37-A75C58B24D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8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07040"/>
            <a:ext cx="755576" cy="6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62" y="148193"/>
            <a:ext cx="8353425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000" dirty="0" smtClean="0">
                <a:solidFill>
                  <a:sysClr val="windowText" lastClr="000000"/>
                </a:solidFill>
              </a:rPr>
              <a:t>AVF/AVG % of incident dialysis patients</a:t>
            </a:r>
            <a:endParaRPr lang="en-GB" altLang="en-US" sz="4000" dirty="0" smtClean="0">
              <a:solidFill>
                <a:srgbClr val="777777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672319"/>
              </p:ext>
            </p:extLst>
          </p:nvPr>
        </p:nvGraphicFramePr>
        <p:xfrm>
          <a:off x="1331640" y="850271"/>
          <a:ext cx="6552728" cy="339566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Centre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2012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2013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2014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2015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2016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Ain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57.9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50.0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41.3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27.7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23.8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29.8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Roy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31.5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32.8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28.7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r>
                        <a:rPr lang="en-GB" sz="1800" u="none" strike="noStrike" dirty="0" smtClean="0">
                          <a:effectLst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17.6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42.5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 RI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37.7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r>
                        <a:rPr lang="en-GB" sz="1800" u="none" strike="noStrike" dirty="0" smtClean="0">
                          <a:effectLst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22.9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r>
                        <a:rPr lang="en-GB" sz="1800" u="none" strike="noStrike" dirty="0" smtClean="0">
                          <a:effectLst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15.7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48.1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Prestn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41.7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41.4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36.2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29.5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31.4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37.7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Salford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41.2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42.3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32.1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23.2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14.2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23.6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Wirral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28.1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39.4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28.9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25.0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24.3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35.3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UK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31.8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32.6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30.9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30.3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23.7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 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8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06024" y="4770311"/>
            <a:ext cx="4915304" cy="273843"/>
          </a:xfrm>
        </p:spPr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smtClean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smtClean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50</a:t>
            </a:fld>
            <a:endParaRPr lang="en-GB" b="1" dirty="0">
              <a:solidFill>
                <a:srgbClr val="4F4C4D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07704" y="1996227"/>
            <a:ext cx="5313624" cy="1223003"/>
          </a:xfrm>
        </p:spPr>
        <p:txBody>
          <a:bodyPr>
            <a:normAutofit/>
          </a:bodyPr>
          <a:lstStyle/>
          <a:p>
            <a:pPr algn="ctr">
              <a:lnSpc>
                <a:spcPts val="2700"/>
              </a:lnSpc>
            </a:pPr>
            <a:r>
              <a:rPr lang="en-GB" sz="6500" b="1" dirty="0" smtClean="0">
                <a:solidFill>
                  <a:srgbClr val="F8991E"/>
                </a:solidFill>
              </a:rPr>
              <a:t>Have a good</a:t>
            </a:r>
          </a:p>
          <a:p>
            <a:pPr algn="ctr">
              <a:lnSpc>
                <a:spcPts val="2700"/>
              </a:lnSpc>
            </a:pPr>
            <a:endParaRPr lang="en-GB" sz="6500" b="1" dirty="0">
              <a:solidFill>
                <a:srgbClr val="F8991E"/>
              </a:solidFill>
            </a:endParaRPr>
          </a:p>
          <a:p>
            <a:pPr algn="ctr">
              <a:lnSpc>
                <a:spcPts val="2700"/>
              </a:lnSpc>
            </a:pPr>
            <a:r>
              <a:rPr lang="en-GB" sz="6500" b="1" dirty="0" smtClean="0">
                <a:solidFill>
                  <a:srgbClr val="F8991E"/>
                </a:solidFill>
              </a:rPr>
              <a:t> Journey Home</a:t>
            </a:r>
            <a:endParaRPr lang="en-GB" sz="6500" b="1" dirty="0">
              <a:solidFill>
                <a:srgbClr val="F8991E"/>
              </a:solidFill>
            </a:endParaRP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endParaRPr lang="en-GB" sz="2400" b="1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6" y="4587444"/>
            <a:ext cx="1697258" cy="52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3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07040"/>
            <a:ext cx="755576" cy="6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62" y="148193"/>
            <a:ext cx="8353425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000" dirty="0" smtClean="0">
                <a:solidFill>
                  <a:sysClr val="windowText" lastClr="000000"/>
                </a:solidFill>
              </a:rPr>
              <a:t>AVF/AVG % of incident HD patients</a:t>
            </a:r>
            <a:endParaRPr lang="en-GB" altLang="en-US" sz="4000" dirty="0" smtClean="0">
              <a:solidFill>
                <a:srgbClr val="777777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59977"/>
              </p:ext>
            </p:extLst>
          </p:nvPr>
        </p:nvGraphicFramePr>
        <p:xfrm>
          <a:off x="1439900" y="900442"/>
          <a:ext cx="6552728" cy="339566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Centre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2012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2013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2014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2015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2016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Ain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Roy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42.5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 RI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64.4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48.1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Prestn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37.7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Salford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38.7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Wirral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32.5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35.3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UK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40.9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41.8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39.2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38.4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28.9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35696" y="450705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Guideline 60%</a:t>
            </a:r>
            <a:endParaRPr lang="en-GB" b="1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3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07040"/>
            <a:ext cx="755576" cy="6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62" y="148193"/>
            <a:ext cx="8353425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000" dirty="0" smtClean="0">
                <a:solidFill>
                  <a:sysClr val="windowText" lastClr="000000"/>
                </a:solidFill>
              </a:rPr>
              <a:t>NTL </a:t>
            </a:r>
            <a:r>
              <a:rPr lang="en-GB" altLang="en-US" sz="4000" dirty="0">
                <a:solidFill>
                  <a:sysClr val="windowText" lastClr="000000"/>
                </a:solidFill>
              </a:rPr>
              <a:t>% of incident dialysis patients</a:t>
            </a:r>
            <a:endParaRPr lang="en-GB" altLang="en-US" sz="4000" dirty="0" smtClean="0">
              <a:solidFill>
                <a:srgbClr val="777777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904976"/>
              </p:ext>
            </p:extLst>
          </p:nvPr>
        </p:nvGraphicFramePr>
        <p:xfrm>
          <a:off x="1439900" y="887743"/>
          <a:ext cx="6552728" cy="339566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Centre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2012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2013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2014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2015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2016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Ain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46.7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Roy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11.3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 RI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Prestn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20.5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29.6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Salford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15.4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Wirral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54.4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64.7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UK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16.9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16.5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19.8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19.9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31.0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286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07040"/>
            <a:ext cx="755576" cy="6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62" y="148193"/>
            <a:ext cx="8353425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000" dirty="0" smtClean="0">
                <a:solidFill>
                  <a:sysClr val="windowText" lastClr="000000"/>
                </a:solidFill>
              </a:rPr>
              <a:t>TL </a:t>
            </a:r>
            <a:r>
              <a:rPr lang="en-GB" altLang="en-US" sz="4000" dirty="0">
                <a:solidFill>
                  <a:sysClr val="windowText" lastClr="000000"/>
                </a:solidFill>
              </a:rPr>
              <a:t>% of incident dialysis patients</a:t>
            </a:r>
            <a:endParaRPr lang="en-GB" altLang="en-US" sz="4000" dirty="0" smtClean="0">
              <a:solidFill>
                <a:srgbClr val="777777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270264"/>
              </p:ext>
            </p:extLst>
          </p:nvPr>
        </p:nvGraphicFramePr>
        <p:xfrm>
          <a:off x="1259632" y="900442"/>
          <a:ext cx="6552728" cy="339566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Centre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2012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2013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2014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2015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2016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Ain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Roy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46.2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 RI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16.5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51.9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Prestn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32.7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Salford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Wirral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UK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29.1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28.9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28.0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28.7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27.3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80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07040"/>
            <a:ext cx="755576" cy="6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62" y="148193"/>
            <a:ext cx="8353425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000" dirty="0" smtClean="0">
                <a:solidFill>
                  <a:sysClr val="windowText" lastClr="000000"/>
                </a:solidFill>
              </a:rPr>
              <a:t>AVF/AVG  % of prevalent dialysis patients</a:t>
            </a:r>
            <a:endParaRPr lang="en-GB" altLang="en-US" sz="4000" dirty="0" smtClean="0">
              <a:solidFill>
                <a:srgbClr val="777777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84739"/>
              </p:ext>
            </p:extLst>
          </p:nvPr>
        </p:nvGraphicFramePr>
        <p:xfrm>
          <a:off x="1187624" y="887743"/>
          <a:ext cx="6552728" cy="339566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Centre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2012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2013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2014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2015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2016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Ain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72.2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Roy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76.3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 RI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58.3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Prestn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Salford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55.6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54.4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Wirral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66.8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UK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62.4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61.2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56.7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54.8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67.7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435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ublic Health England">
      <a:dk1>
        <a:sysClr val="windowText" lastClr="000000"/>
      </a:dk1>
      <a:lt1>
        <a:sysClr val="window" lastClr="FFFFFF"/>
      </a:lt1>
      <a:dk2>
        <a:srgbClr val="009966"/>
      </a:dk2>
      <a:lt2>
        <a:srgbClr val="98002E"/>
      </a:lt2>
      <a:accent1>
        <a:srgbClr val="11175E"/>
      </a:accent1>
      <a:accent2>
        <a:srgbClr val="D8B5A3"/>
      </a:accent2>
      <a:accent3>
        <a:srgbClr val="F9A25E"/>
      </a:accent3>
      <a:accent4>
        <a:srgbClr val="EEB111"/>
      </a:accent4>
      <a:accent5>
        <a:srgbClr val="00B274"/>
      </a:accent5>
      <a:accent6>
        <a:srgbClr val="A7A9AC"/>
      </a:accent6>
      <a:hlink>
        <a:srgbClr val="000000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NHS TK Theme Colours">
      <a:dk1>
        <a:sysClr val="windowText" lastClr="000000"/>
      </a:dk1>
      <a:lt1>
        <a:sysClr val="window" lastClr="FFFFFF"/>
      </a:lt1>
      <a:dk2>
        <a:srgbClr val="800040"/>
      </a:dk2>
      <a:lt2>
        <a:srgbClr val="DDDDDD"/>
      </a:lt2>
      <a:accent1>
        <a:srgbClr val="F8991E"/>
      </a:accent1>
      <a:accent2>
        <a:srgbClr val="56008C"/>
      </a:accent2>
      <a:accent3>
        <a:srgbClr val="930054"/>
      </a:accent3>
      <a:accent4>
        <a:srgbClr val="00ADC6"/>
      </a:accent4>
      <a:accent5>
        <a:srgbClr val="E97710"/>
      </a:accent5>
      <a:accent6>
        <a:srgbClr val="4F4C4D"/>
      </a:accent6>
      <a:hlink>
        <a:srgbClr val="999596"/>
      </a:hlink>
      <a:folHlink>
        <a:srgbClr val="CECC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125038C-FA94-2842-BBC7-0A19037950A1}" vid="{35F8C28B-7248-4243-8A0A-CFE569E00D94}"/>
    </a:ext>
  </a:extLst>
</a:theme>
</file>

<file path=ppt/theme/theme11.xml><?xml version="1.0" encoding="utf-8"?>
<a:theme xmlns:a="http://schemas.openxmlformats.org/drawingml/2006/main" name="6_Office Theme">
  <a:themeElements>
    <a:clrScheme name="NHS TK Theme Colours">
      <a:dk1>
        <a:sysClr val="windowText" lastClr="000000"/>
      </a:dk1>
      <a:lt1>
        <a:sysClr val="window" lastClr="FFFFFF"/>
      </a:lt1>
      <a:dk2>
        <a:srgbClr val="800040"/>
      </a:dk2>
      <a:lt2>
        <a:srgbClr val="DDDDDD"/>
      </a:lt2>
      <a:accent1>
        <a:srgbClr val="F8991E"/>
      </a:accent1>
      <a:accent2>
        <a:srgbClr val="56008C"/>
      </a:accent2>
      <a:accent3>
        <a:srgbClr val="930054"/>
      </a:accent3>
      <a:accent4>
        <a:srgbClr val="00ADC6"/>
      </a:accent4>
      <a:accent5>
        <a:srgbClr val="E97710"/>
      </a:accent5>
      <a:accent6>
        <a:srgbClr val="4F4C4D"/>
      </a:accent6>
      <a:hlink>
        <a:srgbClr val="999596"/>
      </a:hlink>
      <a:folHlink>
        <a:srgbClr val="CECC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125038C-FA94-2842-BBC7-0A19037950A1}" vid="{35F8C28B-7248-4243-8A0A-CFE569E00D94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Pi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NHS TK Theme Colours">
      <a:dk1>
        <a:sysClr val="windowText" lastClr="000000"/>
      </a:dk1>
      <a:lt1>
        <a:sysClr val="window" lastClr="FFFFFF"/>
      </a:lt1>
      <a:dk2>
        <a:srgbClr val="800040"/>
      </a:dk2>
      <a:lt2>
        <a:srgbClr val="DDDDDD"/>
      </a:lt2>
      <a:accent1>
        <a:srgbClr val="F8991E"/>
      </a:accent1>
      <a:accent2>
        <a:srgbClr val="56008C"/>
      </a:accent2>
      <a:accent3>
        <a:srgbClr val="930054"/>
      </a:accent3>
      <a:accent4>
        <a:srgbClr val="00ADC6"/>
      </a:accent4>
      <a:accent5>
        <a:srgbClr val="E97710"/>
      </a:accent5>
      <a:accent6>
        <a:srgbClr val="4F4C4D"/>
      </a:accent6>
      <a:hlink>
        <a:srgbClr val="999596"/>
      </a:hlink>
      <a:folHlink>
        <a:srgbClr val="CECC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125038C-FA94-2842-BBC7-0A19037950A1}" vid="{35F8C28B-7248-4243-8A0A-CFE569E00D94}"/>
    </a:ext>
  </a:extLst>
</a:theme>
</file>

<file path=ppt/theme/theme3.xml><?xml version="1.0" encoding="utf-8"?>
<a:theme xmlns:a="http://schemas.openxmlformats.org/drawingml/2006/main" name="3_Office Theme">
  <a:themeElements>
    <a:clrScheme name="NHS TK Theme Colours">
      <a:dk1>
        <a:sysClr val="windowText" lastClr="000000"/>
      </a:dk1>
      <a:lt1>
        <a:sysClr val="window" lastClr="FFFFFF"/>
      </a:lt1>
      <a:dk2>
        <a:srgbClr val="800040"/>
      </a:dk2>
      <a:lt2>
        <a:srgbClr val="DDDDDD"/>
      </a:lt2>
      <a:accent1>
        <a:srgbClr val="F8991E"/>
      </a:accent1>
      <a:accent2>
        <a:srgbClr val="56008C"/>
      </a:accent2>
      <a:accent3>
        <a:srgbClr val="930054"/>
      </a:accent3>
      <a:accent4>
        <a:srgbClr val="00ADC6"/>
      </a:accent4>
      <a:accent5>
        <a:srgbClr val="E97710"/>
      </a:accent5>
      <a:accent6>
        <a:srgbClr val="4F4C4D"/>
      </a:accent6>
      <a:hlink>
        <a:srgbClr val="999596"/>
      </a:hlink>
      <a:folHlink>
        <a:srgbClr val="CECC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125038C-FA94-2842-BBC7-0A19037950A1}" vid="{35F8C28B-7248-4243-8A0A-CFE569E00D94}"/>
    </a:ext>
  </a:extLst>
</a:theme>
</file>

<file path=ppt/theme/theme4.xml><?xml version="1.0" encoding="utf-8"?>
<a:theme xmlns:a="http://schemas.openxmlformats.org/drawingml/2006/main" name="4_Office Theme">
  <a:themeElements>
    <a:clrScheme name="NHS TK Theme Colours">
      <a:dk1>
        <a:sysClr val="windowText" lastClr="000000"/>
      </a:dk1>
      <a:lt1>
        <a:sysClr val="window" lastClr="FFFFFF"/>
      </a:lt1>
      <a:dk2>
        <a:srgbClr val="800040"/>
      </a:dk2>
      <a:lt2>
        <a:srgbClr val="DDDDDD"/>
      </a:lt2>
      <a:accent1>
        <a:srgbClr val="F8991E"/>
      </a:accent1>
      <a:accent2>
        <a:srgbClr val="56008C"/>
      </a:accent2>
      <a:accent3>
        <a:srgbClr val="930054"/>
      </a:accent3>
      <a:accent4>
        <a:srgbClr val="00ADC6"/>
      </a:accent4>
      <a:accent5>
        <a:srgbClr val="E97710"/>
      </a:accent5>
      <a:accent6>
        <a:srgbClr val="4F4C4D"/>
      </a:accent6>
      <a:hlink>
        <a:srgbClr val="999596"/>
      </a:hlink>
      <a:folHlink>
        <a:srgbClr val="CECC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125038C-FA94-2842-BBC7-0A19037950A1}" vid="{35F8C28B-7248-4243-8A0A-CFE569E00D94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NHS TK Theme Colours">
      <a:dk1>
        <a:sysClr val="windowText" lastClr="000000"/>
      </a:dk1>
      <a:lt1>
        <a:sysClr val="window" lastClr="FFFFFF"/>
      </a:lt1>
      <a:dk2>
        <a:srgbClr val="800040"/>
      </a:dk2>
      <a:lt2>
        <a:srgbClr val="DDDDDD"/>
      </a:lt2>
      <a:accent1>
        <a:srgbClr val="F8991E"/>
      </a:accent1>
      <a:accent2>
        <a:srgbClr val="56008C"/>
      </a:accent2>
      <a:accent3>
        <a:srgbClr val="930054"/>
      </a:accent3>
      <a:accent4>
        <a:srgbClr val="00ADC6"/>
      </a:accent4>
      <a:accent5>
        <a:srgbClr val="E97710"/>
      </a:accent5>
      <a:accent6>
        <a:srgbClr val="4F4C4D"/>
      </a:accent6>
      <a:hlink>
        <a:srgbClr val="999596"/>
      </a:hlink>
      <a:folHlink>
        <a:srgbClr val="CECC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125038C-FA94-2842-BBC7-0A19037950A1}" vid="{35F8C28B-7248-4243-8A0A-CFE569E00D94}"/>
    </a:ext>
  </a:extLst>
</a:theme>
</file>

<file path=ppt/theme/theme7.xml><?xml version="1.0" encoding="utf-8"?>
<a:theme xmlns:a="http://schemas.openxmlformats.org/drawingml/2006/main" name="9_Office Theme">
  <a:themeElements>
    <a:clrScheme name="NHS TK Theme Colours">
      <a:dk1>
        <a:sysClr val="windowText" lastClr="000000"/>
      </a:dk1>
      <a:lt1>
        <a:sysClr val="window" lastClr="FFFFFF"/>
      </a:lt1>
      <a:dk2>
        <a:srgbClr val="800040"/>
      </a:dk2>
      <a:lt2>
        <a:srgbClr val="DDDDDD"/>
      </a:lt2>
      <a:accent1>
        <a:srgbClr val="F8991E"/>
      </a:accent1>
      <a:accent2>
        <a:srgbClr val="56008C"/>
      </a:accent2>
      <a:accent3>
        <a:srgbClr val="930054"/>
      </a:accent3>
      <a:accent4>
        <a:srgbClr val="00ADC6"/>
      </a:accent4>
      <a:accent5>
        <a:srgbClr val="E97710"/>
      </a:accent5>
      <a:accent6>
        <a:srgbClr val="4F4C4D"/>
      </a:accent6>
      <a:hlink>
        <a:srgbClr val="999596"/>
      </a:hlink>
      <a:folHlink>
        <a:srgbClr val="CECC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125038C-FA94-2842-BBC7-0A19037950A1}" vid="{35F8C28B-7248-4243-8A0A-CFE569E00D94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F05D7A20FA0B43B52C62A0AEE65FE0" ma:contentTypeVersion="0" ma:contentTypeDescription="Create a new document." ma:contentTypeScope="" ma:versionID="0e6bfb5fd91197f328a0f93b68e56ee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92F07B-CA65-4545-9761-5CBD70570C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1BA55E-5A15-436E-A8C3-DCB566ECEBCE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DC2C11EA-8486-466C-9D90-B3936625F7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3542</TotalTime>
  <Words>2194</Words>
  <Application>Microsoft Office PowerPoint</Application>
  <PresentationFormat>On-screen Show (16:9)</PresentationFormat>
  <Paragraphs>832</Paragraphs>
  <Slides>50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50</vt:i4>
      </vt:variant>
    </vt:vector>
  </HeadingPairs>
  <TitlesOfParts>
    <vt:vector size="72" baseType="lpstr">
      <vt:lpstr>Arial</vt:lpstr>
      <vt:lpstr>Arial Bold</vt:lpstr>
      <vt:lpstr>Calibri</vt:lpstr>
      <vt:lpstr>Calibri Light</vt:lpstr>
      <vt:lpstr>Frutiger LT Std 45 Light</vt:lpstr>
      <vt:lpstr>Wingdings</vt:lpstr>
      <vt:lpstr>ヒラギノ角ゴ Pro W3</vt:lpstr>
      <vt:lpstr>Office Theme</vt:lpstr>
      <vt:lpstr>2_Office Theme</vt:lpstr>
      <vt:lpstr>3_Office Theme</vt:lpstr>
      <vt:lpstr>4_Office Theme</vt:lpstr>
      <vt:lpstr>Custom Design</vt:lpstr>
      <vt:lpstr>8_Office Theme</vt:lpstr>
      <vt:lpstr>9_Office Theme</vt:lpstr>
      <vt:lpstr>1_Custom Design</vt:lpstr>
      <vt:lpstr>1_Office Theme</vt:lpstr>
      <vt:lpstr>5_Office Theme</vt:lpstr>
      <vt:lpstr>6_Office Theme</vt:lpstr>
      <vt:lpstr>7_Office Theme</vt:lpstr>
      <vt:lpstr>10_Office Theme</vt:lpstr>
      <vt:lpstr>Pink</vt:lpstr>
      <vt:lpstr>11_Office Theme</vt:lpstr>
      <vt:lpstr>PowerPoint Presentation</vt:lpstr>
      <vt:lpstr>  Vascular Access Data Session   North West Regional Day   </vt:lpstr>
      <vt:lpstr>Vascular Access Audit Methods</vt:lpstr>
      <vt:lpstr>Vascular Access Audit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  <vt:lpstr>PowerPoint Presentation</vt:lpstr>
      <vt:lpstr>PowerPoint Presentation</vt:lpstr>
      <vt:lpstr>Audit Jan – Dec 2017 106 new starters</vt:lpstr>
      <vt:lpstr>Prevalent Patients AVF/AVG</vt:lpstr>
      <vt:lpstr>Current Population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new process</vt:lpstr>
      <vt:lpstr>PowerPoint Presentation</vt:lpstr>
      <vt:lpstr>PowerPoint Presentation</vt:lpstr>
      <vt:lpstr>Managing Access by Generating Improvements in Cannulation</vt:lpstr>
      <vt:lpstr>AVF/G is gold standard for VA</vt:lpstr>
      <vt:lpstr>There is more to AVF/G use than Vascular Surgery!!</vt:lpstr>
      <vt:lpstr>The Problem with Cannulation </vt:lpstr>
      <vt:lpstr>MAGIC</vt:lpstr>
      <vt:lpstr>Core Structure</vt:lpstr>
      <vt:lpstr>Phased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I do next - as Part of KQuIP?</vt:lpstr>
      <vt:lpstr>Which National KQuIP Priority Project? </vt:lpstr>
      <vt:lpstr>KQUIP Support following today?</vt:lpstr>
      <vt:lpstr>KQuIP NW Regional Delivery Support Plan</vt:lpstr>
      <vt:lpstr>KQuIP welcomes you… …enabling you and your team to improve quality and safety </vt:lpstr>
      <vt:lpstr>PowerPoint Presentation</vt:lpstr>
    </vt:vector>
  </TitlesOfParts>
  <Company>Cabinet Office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Presentation-standard</dc:title>
  <dc:creator>Anjna Mistry</dc:creator>
  <cp:lastModifiedBy>Jason Lockley</cp:lastModifiedBy>
  <cp:revision>353</cp:revision>
  <cp:lastPrinted>2017-03-29T09:59:08Z</cp:lastPrinted>
  <dcterms:created xsi:type="dcterms:W3CDTF">2012-10-10T09:02:29Z</dcterms:created>
  <dcterms:modified xsi:type="dcterms:W3CDTF">2018-03-21T09:21:50Z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0x010100BFF05D7A20FA0B43B52C62A0AEE65FE0</vt:lpwstr>
  </property>
</Properties>
</file>