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0279975" cy="4280852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0054"/>
    <a:srgbClr val="00ADC6"/>
    <a:srgbClr val="56008C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1386" y="-96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82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4" y="2289072"/>
            <a:ext cx="5109748" cy="486946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1" y="2289072"/>
            <a:ext cx="14824573" cy="4869469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9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2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9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1" y="13318210"/>
            <a:ext cx="9967158" cy="37665561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6" y="13318210"/>
            <a:ext cx="9967158" cy="37665561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5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8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8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6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8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5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9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31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07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4DF2-66AA-4A72-8090-4DB4E882ECDE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D3B73-1057-421A-AE69-DE72B17AC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24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inkkidneys.nhs.uk/kquip/renal-leadership-training-opportunity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97949" y="418862"/>
            <a:ext cx="19432307" cy="366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56008C"/>
                </a:solidFill>
              </a:rPr>
              <a:t>The Kidney Quality Improvement Partnership</a:t>
            </a:r>
          </a:p>
          <a:p>
            <a:pPr algn="ctr"/>
            <a:r>
              <a:rPr lang="en-GB" sz="8000" b="1" dirty="0" smtClean="0">
                <a:solidFill>
                  <a:srgbClr val="56008C"/>
                </a:solidFill>
              </a:rPr>
              <a:t>Yorkshire </a:t>
            </a:r>
            <a:r>
              <a:rPr lang="en-GB" sz="8000" b="1" smtClean="0">
                <a:solidFill>
                  <a:srgbClr val="56008C"/>
                </a:solidFill>
              </a:rPr>
              <a:t>and Humber road-map</a:t>
            </a:r>
            <a:endParaRPr lang="en-GB" sz="8000" b="1" dirty="0" smtClean="0">
              <a:solidFill>
                <a:srgbClr val="56008C"/>
              </a:solidFill>
            </a:endParaRPr>
          </a:p>
          <a:p>
            <a:pPr algn="ctr"/>
            <a:r>
              <a:rPr lang="en-GB" sz="7200" dirty="0" smtClean="0">
                <a:solidFill>
                  <a:srgbClr val="56008C"/>
                </a:solidFill>
              </a:rPr>
              <a:t>The PREPARATION phase (3 months):</a:t>
            </a:r>
            <a:endParaRPr lang="en-GB" sz="72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99" y="593950"/>
            <a:ext cx="4862108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6419" y="5702265"/>
            <a:ext cx="13465496" cy="121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930054"/>
                </a:solidFill>
              </a:rPr>
              <a:t>1. </a:t>
            </a:r>
            <a:r>
              <a:rPr lang="en-GB" dirty="0" err="1" smtClean="0">
                <a:solidFill>
                  <a:srgbClr val="930054"/>
                </a:solidFill>
              </a:rPr>
              <a:t>KQuIP</a:t>
            </a:r>
            <a:r>
              <a:rPr lang="en-GB" dirty="0" smtClean="0">
                <a:solidFill>
                  <a:srgbClr val="930054"/>
                </a:solidFill>
              </a:rPr>
              <a:t> Regional Day</a:t>
            </a:r>
          </a:p>
          <a:p>
            <a:r>
              <a:rPr lang="en-GB" sz="5400" dirty="0" smtClean="0"/>
              <a:t>Multi-professional teams, patients and other stakeholders come together as a region to:</a:t>
            </a:r>
          </a:p>
          <a:p>
            <a:endParaRPr lang="en-GB" sz="5400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Review their regional UK Renal Registry data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Discuss and share best practice in quality improvement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Hear about the three national quality improvement projects that </a:t>
            </a:r>
            <a:r>
              <a:rPr lang="en-GB" sz="5400" dirty="0" err="1" smtClean="0"/>
              <a:t>KQuIP</a:t>
            </a:r>
            <a:r>
              <a:rPr lang="en-GB" sz="5400" dirty="0" smtClean="0"/>
              <a:t> is supporting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Decide on one priority area for quality improvement in their region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Build relationships across renal centres and strengthen network</a:t>
            </a:r>
            <a:endParaRPr lang="en-GB" sz="5400" dirty="0"/>
          </a:p>
        </p:txBody>
      </p:sp>
      <p:pic>
        <p:nvPicPr>
          <p:cNvPr id="7" name="Picture 2" descr="Z:\Transplant first\pictures\TF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1915" y="5702265"/>
            <a:ext cx="3182268" cy="315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bm0503\Workshare\Folders\KQUIP\Projects\MAGIC (1)\11 MAGIC Logos\MAGIC 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332" y="6282022"/>
            <a:ext cx="4518236" cy="199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88859" y="5672713"/>
            <a:ext cx="6335966" cy="321848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8271722" y="11742995"/>
            <a:ext cx="115932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/>
              <a:t>KQuIP</a:t>
            </a:r>
            <a:r>
              <a:rPr lang="en-GB" sz="5400" dirty="0" smtClean="0"/>
              <a:t> is focusing </a:t>
            </a:r>
            <a:r>
              <a:rPr lang="en-GB" sz="5400" dirty="0"/>
              <a:t>on three priority areas for national quality </a:t>
            </a:r>
            <a:r>
              <a:rPr lang="en-GB" sz="5400" dirty="0" smtClean="0"/>
              <a:t>improvement:</a:t>
            </a:r>
          </a:p>
          <a:p>
            <a:endParaRPr lang="en-GB" sz="5400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Home therapies (</a:t>
            </a:r>
            <a:r>
              <a:rPr lang="en-GB" sz="5400" dirty="0" err="1" smtClean="0"/>
              <a:t>DAYLife</a:t>
            </a:r>
            <a:r>
              <a:rPr lang="en-GB" sz="5400" dirty="0" smtClean="0"/>
              <a:t>)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Vascular Access (MAGIC)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Transplantation (Transplant First)</a:t>
            </a:r>
            <a:endParaRPr lang="en-GB" sz="5400" dirty="0"/>
          </a:p>
        </p:txBody>
      </p:sp>
      <p:sp>
        <p:nvSpPr>
          <p:cNvPr id="48" name="Rectangle 47"/>
          <p:cNvSpPr/>
          <p:nvPr/>
        </p:nvSpPr>
        <p:spPr>
          <a:xfrm>
            <a:off x="12863445" y="12916235"/>
            <a:ext cx="1545323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99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7" name="Picture 3" descr="C:\Users\nbm0503\AppData\Local\Microsoft\Windows\Temporary Internet Files\Content.IE5\4XBA0N1O\Leader123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0632" y="17474718"/>
            <a:ext cx="4594273" cy="398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115372" y="17870411"/>
            <a:ext cx="2504147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930054"/>
                </a:solidFill>
              </a:rPr>
              <a:t>2. Quality improvement (QI) leads</a:t>
            </a:r>
          </a:p>
          <a:p>
            <a:r>
              <a:rPr lang="en-GB" sz="5400" dirty="0" smtClean="0"/>
              <a:t>Regions recruit a regional </a:t>
            </a:r>
            <a:r>
              <a:rPr lang="en-GB" sz="5400" dirty="0" err="1" smtClean="0"/>
              <a:t>KQuIP</a:t>
            </a:r>
            <a:r>
              <a:rPr lang="en-GB" sz="5400" dirty="0" smtClean="0"/>
              <a:t> lead and participating renal units recruit two QI leads from their team – one medical and one multi-professional: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861042" y="21079112"/>
            <a:ext cx="9693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Quality improvement leads…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9304664" y="21574051"/>
            <a:ext cx="856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1611442" y="22160097"/>
            <a:ext cx="0" cy="8558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7676656" y="22160096"/>
            <a:ext cx="0" cy="8558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9100274" y="21574051"/>
            <a:ext cx="856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1674338" y="21079112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Lead the QI programme locally</a:t>
            </a:r>
            <a:endParaRPr lang="en-GB" sz="4400" dirty="0"/>
          </a:p>
        </p:txBody>
      </p:sp>
      <p:sp>
        <p:nvSpPr>
          <p:cNvPr id="71" name="TextBox 70"/>
          <p:cNvSpPr txBox="1"/>
          <p:nvPr/>
        </p:nvSpPr>
        <p:spPr>
          <a:xfrm>
            <a:off x="7155234" y="23226703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Engage and work with their wider teams and patients </a:t>
            </a:r>
            <a:endParaRPr lang="en-GB" sz="4400" dirty="0"/>
          </a:p>
        </p:txBody>
      </p:sp>
      <p:sp>
        <p:nvSpPr>
          <p:cNvPr id="72" name="TextBox 71"/>
          <p:cNvSpPr txBox="1"/>
          <p:nvPr/>
        </p:nvSpPr>
        <p:spPr>
          <a:xfrm>
            <a:off x="20612442" y="21083254"/>
            <a:ext cx="64087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Meet regularly as a QI network  (over the phone and face to face)</a:t>
            </a:r>
            <a:endParaRPr lang="en-GB" sz="4400" dirty="0"/>
          </a:p>
        </p:txBody>
      </p:sp>
      <p:sp>
        <p:nvSpPr>
          <p:cNvPr id="73" name="TextBox 72"/>
          <p:cNvSpPr txBox="1"/>
          <p:nvPr/>
        </p:nvSpPr>
        <p:spPr>
          <a:xfrm>
            <a:off x="15472283" y="23226703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Receive training and support from </a:t>
            </a:r>
            <a:r>
              <a:rPr lang="en-GB" sz="4400" dirty="0" err="1" smtClean="0"/>
              <a:t>KQuIP</a:t>
            </a:r>
            <a:endParaRPr lang="en-GB" sz="4400" dirty="0"/>
          </a:p>
        </p:txBody>
      </p:sp>
      <p:sp>
        <p:nvSpPr>
          <p:cNvPr id="75" name="TextBox 74"/>
          <p:cNvSpPr txBox="1"/>
          <p:nvPr/>
        </p:nvSpPr>
        <p:spPr>
          <a:xfrm>
            <a:off x="1026419" y="25004662"/>
            <a:ext cx="250414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930054"/>
                </a:solidFill>
              </a:rPr>
              <a:t>3. </a:t>
            </a:r>
            <a:r>
              <a:rPr lang="en-GB" dirty="0" err="1" smtClean="0">
                <a:solidFill>
                  <a:srgbClr val="930054"/>
                </a:solidFill>
              </a:rPr>
              <a:t>KQuIP</a:t>
            </a:r>
            <a:r>
              <a:rPr lang="en-GB" dirty="0" smtClean="0">
                <a:solidFill>
                  <a:srgbClr val="930054"/>
                </a:solidFill>
              </a:rPr>
              <a:t> support:</a:t>
            </a:r>
            <a:endParaRPr lang="en-GB" sz="5400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b="1" dirty="0" smtClean="0"/>
              <a:t>Senior leaders </a:t>
            </a:r>
            <a:r>
              <a:rPr lang="en-GB" sz="5400" dirty="0" smtClean="0"/>
              <a:t>will be supported to: </a:t>
            </a:r>
            <a:r>
              <a:rPr lang="en-GB" sz="5400" dirty="0"/>
              <a:t>L</a:t>
            </a:r>
            <a:r>
              <a:rPr lang="en-GB" sz="5400" dirty="0" smtClean="0"/>
              <a:t>ead change, understand how change can be spread and sustained, and support a functioning QI network across the region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b="1" dirty="0" smtClean="0"/>
              <a:t>Change agents </a:t>
            </a:r>
            <a:r>
              <a:rPr lang="en-GB" sz="5400" dirty="0" smtClean="0"/>
              <a:t>(QI leads) will be supported to: Set up a QI project, baseline a service, create a new vision, engage, communicate and manage people through change, implement a project and become part of a new ‘QI faculty’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026419" y="31003477"/>
            <a:ext cx="259779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930054"/>
                </a:solidFill>
              </a:rPr>
              <a:t>3.1. Renal leadership training opportunity:</a:t>
            </a:r>
          </a:p>
          <a:p>
            <a:r>
              <a:rPr lang="en-GB" sz="5400" dirty="0" smtClean="0"/>
              <a:t>Clinical directors, Matrons and QI leads will be offered a 2 day leadership course delivered by </a:t>
            </a:r>
            <a:r>
              <a:rPr lang="en-GB" sz="5400" dirty="0" err="1" smtClean="0">
                <a:hlinkClick r:id="rId8"/>
              </a:rPr>
              <a:t>Shortsmoor</a:t>
            </a:r>
            <a:r>
              <a:rPr lang="en-GB" sz="5400" dirty="0" smtClean="0">
                <a:hlinkClick r:id="rId8"/>
              </a:rPr>
              <a:t> </a:t>
            </a:r>
            <a:r>
              <a:rPr lang="en-GB" sz="5400" dirty="0" smtClean="0"/>
              <a:t>within their region (follow the link to find out more)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634267" y="34149677"/>
            <a:ext cx="227014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930054"/>
                </a:solidFill>
              </a:rPr>
              <a:t>3.2. Leadership into action:</a:t>
            </a:r>
          </a:p>
          <a:p>
            <a:r>
              <a:rPr lang="en-GB" sz="5400" dirty="0" smtClean="0"/>
              <a:t>QI leads come together following leadership training to: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Discuss how they can apply the leadership training to their chosen QI project and how an understanding of leadership will support their roles as QI leads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Carry out and discuss their organisation’s ‘Are you ready for change’ analysis and needs assessment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Start planning for the Regional Project Launch Event</a:t>
            </a:r>
          </a:p>
        </p:txBody>
      </p:sp>
      <p:sp>
        <p:nvSpPr>
          <p:cNvPr id="1032" name="TextBox 1031"/>
          <p:cNvSpPr txBox="1"/>
          <p:nvPr/>
        </p:nvSpPr>
        <p:spPr>
          <a:xfrm>
            <a:off x="1128240" y="40918430"/>
            <a:ext cx="279950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solidFill>
                  <a:srgbClr val="56008C"/>
                </a:solidFill>
              </a:rPr>
              <a:t>Go to the next page to learn about the PROJECT phase…</a:t>
            </a:r>
            <a:endParaRPr lang="en-GB" sz="8000" b="1" dirty="0">
              <a:solidFill>
                <a:srgbClr val="56008C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4104343" y="9306918"/>
            <a:ext cx="1309760" cy="4032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4256743" y="8586838"/>
            <a:ext cx="4492057" cy="4904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4409143" y="8278452"/>
            <a:ext cx="8579716" cy="55176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20967" y="3906318"/>
            <a:ext cx="2717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40"/>
                </a:solidFill>
                <a:effectLst/>
                <a:uLnTx/>
                <a:uFillTx/>
              </a:rPr>
              <a:t>Engage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119276" y="3908890"/>
            <a:ext cx="33972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00ADC6"/>
                </a:solidFill>
                <a:effectLst/>
                <a:uLnTx/>
                <a:uFillTx/>
              </a:rPr>
              <a:t>Mobilise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495723" y="3951945"/>
            <a:ext cx="22648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</a:rPr>
              <a:t>Learn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496520" y="3906318"/>
            <a:ext cx="38229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00ADC6"/>
                </a:solidFill>
                <a:effectLst/>
                <a:uLnTx/>
                <a:uFillTx/>
              </a:rPr>
              <a:t>Co-design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8391713" y="3951945"/>
            <a:ext cx="1969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930054"/>
                </a:solidFill>
                <a:effectLst/>
                <a:uLnTx/>
                <a:uFillTx/>
              </a:rPr>
              <a:t>Plan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16327" y="5046772"/>
            <a:ext cx="2648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756391" y="31003477"/>
            <a:ext cx="2648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90715" y="33933654"/>
            <a:ext cx="2648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510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97949" y="418863"/>
            <a:ext cx="19432307" cy="366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56008C"/>
                </a:solidFill>
              </a:rPr>
              <a:t>The Kidney Quality Improvement Partnership</a:t>
            </a:r>
          </a:p>
          <a:p>
            <a:pPr algn="ctr"/>
            <a:r>
              <a:rPr lang="en-GB" sz="8000" b="1" dirty="0" smtClean="0">
                <a:solidFill>
                  <a:srgbClr val="56008C"/>
                </a:solidFill>
              </a:rPr>
              <a:t>Yorkshire and Humber road-map</a:t>
            </a:r>
          </a:p>
          <a:p>
            <a:pPr algn="ctr"/>
            <a:r>
              <a:rPr lang="en-GB" sz="7200" dirty="0" smtClean="0">
                <a:solidFill>
                  <a:srgbClr val="56008C"/>
                </a:solidFill>
              </a:rPr>
              <a:t>The implementation phase (12 months):</a:t>
            </a:r>
            <a:endParaRPr lang="en-GB" sz="72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99" y="593950"/>
            <a:ext cx="4862108" cy="3312368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1098427" y="5764738"/>
            <a:ext cx="2181842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930054"/>
                </a:solidFill>
              </a:rPr>
              <a:t>4. 12</a:t>
            </a:r>
            <a:r>
              <a:rPr lang="en-GB" baseline="30000" dirty="0" smtClean="0">
                <a:solidFill>
                  <a:srgbClr val="930054"/>
                </a:solidFill>
              </a:rPr>
              <a:t>th</a:t>
            </a:r>
            <a:r>
              <a:rPr lang="en-GB" dirty="0" smtClean="0">
                <a:solidFill>
                  <a:srgbClr val="930054"/>
                </a:solidFill>
              </a:rPr>
              <a:t> March Regional Project Launch event:</a:t>
            </a:r>
            <a:endParaRPr lang="en-GB" sz="5400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Stakeholders from across the region come together to launch their regional QI project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This will include patients, business managers, commissioners and multi-professional teams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Renal units share where they are, what they want to improve and what they hope to achieve through the project 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Senior management pledge commitment to the project’s shared vision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81621" y="12932853"/>
            <a:ext cx="21818424" cy="1049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930054"/>
                </a:solidFill>
              </a:rPr>
              <a:t>5. 9</a:t>
            </a:r>
            <a:r>
              <a:rPr lang="en-GB" baseline="30000" dirty="0" smtClean="0">
                <a:solidFill>
                  <a:srgbClr val="930054"/>
                </a:solidFill>
              </a:rPr>
              <a:t>th</a:t>
            </a:r>
            <a:r>
              <a:rPr lang="en-GB" dirty="0" smtClean="0">
                <a:solidFill>
                  <a:srgbClr val="930054"/>
                </a:solidFill>
              </a:rPr>
              <a:t> April Training </a:t>
            </a:r>
            <a:r>
              <a:rPr lang="en-GB" dirty="0">
                <a:solidFill>
                  <a:srgbClr val="930054"/>
                </a:solidFill>
              </a:rPr>
              <a:t>D</a:t>
            </a:r>
            <a:r>
              <a:rPr lang="en-GB" dirty="0" smtClean="0">
                <a:solidFill>
                  <a:srgbClr val="930054"/>
                </a:solidFill>
              </a:rPr>
              <a:t>ay 1: </a:t>
            </a:r>
            <a:r>
              <a:rPr lang="en-GB" sz="5400" b="1" dirty="0" smtClean="0">
                <a:solidFill>
                  <a:srgbClr val="930054"/>
                </a:solidFill>
              </a:rPr>
              <a:t>Introduction to QI</a:t>
            </a:r>
            <a:endParaRPr lang="en-GB" sz="5400" b="1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Setting up a project: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What are we trying to achieve? (setting objectives)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What is the project – and what is it not? (setting the scope)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Who are the stakeholders?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Communicating your work and ideas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Timeframes of the project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What resource is needed at your unit to enable QI?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Baselining your service: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Root cause analysis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Process mapping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Measurement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468378" y="5108632"/>
            <a:ext cx="2648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806781" y="12474266"/>
            <a:ext cx="5327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ASAP after launch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9177" y="23134838"/>
            <a:ext cx="16727339" cy="1465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930054"/>
                </a:solidFill>
              </a:rPr>
              <a:t>6. 14</a:t>
            </a:r>
            <a:r>
              <a:rPr lang="en-GB" baseline="30000" dirty="0" smtClean="0">
                <a:solidFill>
                  <a:srgbClr val="930054"/>
                </a:solidFill>
              </a:rPr>
              <a:t>th</a:t>
            </a:r>
            <a:r>
              <a:rPr lang="en-GB" dirty="0" smtClean="0">
                <a:solidFill>
                  <a:srgbClr val="930054"/>
                </a:solidFill>
              </a:rPr>
              <a:t> August Training </a:t>
            </a:r>
            <a:r>
              <a:rPr lang="en-GB" dirty="0">
                <a:solidFill>
                  <a:srgbClr val="930054"/>
                </a:solidFill>
              </a:rPr>
              <a:t>D</a:t>
            </a:r>
            <a:r>
              <a:rPr lang="en-GB" dirty="0" smtClean="0">
                <a:solidFill>
                  <a:srgbClr val="930054"/>
                </a:solidFill>
              </a:rPr>
              <a:t>ay 2:</a:t>
            </a:r>
          </a:p>
          <a:p>
            <a:r>
              <a:rPr lang="en-GB" sz="5400" b="1" dirty="0" smtClean="0">
                <a:solidFill>
                  <a:srgbClr val="930054"/>
                </a:solidFill>
              </a:rPr>
              <a:t>Sharing and learning</a:t>
            </a:r>
            <a:endParaRPr lang="en-GB" sz="5400" b="1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Morning session: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Feedback from process mapping, root </a:t>
            </a:r>
            <a:br>
              <a:rPr lang="en-GB" sz="5400" dirty="0" smtClean="0"/>
            </a:br>
            <a:r>
              <a:rPr lang="en-GB" sz="5400" dirty="0" smtClean="0"/>
              <a:t>cause analysis and baseline measurement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/>
              <a:t>L</a:t>
            </a:r>
            <a:r>
              <a:rPr lang="en-GB" sz="5400" dirty="0" smtClean="0"/>
              <a:t>earning and comparison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Afternoon session – so what?: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Vision of a perfect service – with no barriers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Roadmap to a vision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Prioritising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Plan-Do-Study-Act cycle</a:t>
            </a:r>
          </a:p>
          <a:p>
            <a:pPr marL="685800" indent="-685800">
              <a:buBlip>
                <a:blip r:embed="rId3"/>
              </a:buBlip>
            </a:pPr>
            <a:r>
              <a:rPr lang="en-GB" sz="5400" dirty="0"/>
              <a:t>What’s next</a:t>
            </a:r>
            <a:r>
              <a:rPr lang="en-GB" sz="5400" dirty="0" smtClean="0"/>
              <a:t>?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Planning change over next period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Regional changes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Local changes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Feedback session </a:t>
            </a:r>
            <a:br>
              <a:rPr lang="en-GB" sz="5400" dirty="0" smtClean="0"/>
            </a:br>
            <a:r>
              <a:rPr lang="en-GB" sz="5400" dirty="0" smtClean="0"/>
              <a:t>to all Clinical Directors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3108" y="22413946"/>
            <a:ext cx="2648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85793" y="23579829"/>
            <a:ext cx="9961753" cy="1341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 smtClean="0">
                <a:solidFill>
                  <a:srgbClr val="930054"/>
                </a:solidFill>
              </a:rPr>
              <a:t>7. 11</a:t>
            </a:r>
            <a:r>
              <a:rPr lang="en-GB" baseline="30000" dirty="0" smtClean="0">
                <a:solidFill>
                  <a:srgbClr val="930054"/>
                </a:solidFill>
              </a:rPr>
              <a:t>th</a:t>
            </a:r>
            <a:r>
              <a:rPr lang="en-GB" dirty="0" smtClean="0">
                <a:solidFill>
                  <a:srgbClr val="930054"/>
                </a:solidFill>
              </a:rPr>
              <a:t> Dec - Training </a:t>
            </a:r>
            <a:r>
              <a:rPr lang="en-GB" dirty="0">
                <a:solidFill>
                  <a:srgbClr val="930054"/>
                </a:solidFill>
              </a:rPr>
              <a:t>D</a:t>
            </a:r>
            <a:r>
              <a:rPr lang="en-GB" dirty="0" smtClean="0">
                <a:solidFill>
                  <a:srgbClr val="930054"/>
                </a:solidFill>
              </a:rPr>
              <a:t>ay 3: </a:t>
            </a:r>
            <a:r>
              <a:rPr lang="en-GB" sz="5400" b="1" dirty="0" smtClean="0">
                <a:solidFill>
                  <a:srgbClr val="930054"/>
                </a:solidFill>
              </a:rPr>
              <a:t>Maintaining momentum</a:t>
            </a:r>
            <a:endParaRPr lang="en-GB" sz="5400" dirty="0" smtClean="0"/>
          </a:p>
          <a:p>
            <a:pPr marL="685800" indent="-685800">
              <a:buBlip>
                <a:blip r:embed="rId3"/>
              </a:buBlip>
            </a:pPr>
            <a:r>
              <a:rPr lang="en-GB" sz="5400" dirty="0" smtClean="0"/>
              <a:t>Morning session: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Feedback from improvements and measurement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/>
              <a:t>Learning and comparison</a:t>
            </a:r>
          </a:p>
          <a:p>
            <a:pPr marL="685800" lvl="0" indent="-685800">
              <a:buBlip>
                <a:blip r:embed="rId3"/>
              </a:buBlip>
            </a:pPr>
            <a:r>
              <a:rPr lang="en-GB" sz="5400" dirty="0" smtClean="0">
                <a:solidFill>
                  <a:prstClr val="black"/>
                </a:solidFill>
              </a:rPr>
              <a:t>Afternoon session: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prstClr val="black"/>
                </a:solidFill>
              </a:rPr>
              <a:t>People dimensions of change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prstClr val="black"/>
                </a:solidFill>
              </a:rPr>
              <a:t>Planning the next round of changes</a:t>
            </a:r>
          </a:p>
          <a:p>
            <a:pPr marL="2774015" lvl="1" indent="-685800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prstClr val="black"/>
                </a:solidFill>
              </a:rPr>
              <a:t>Spread and embed</a:t>
            </a:r>
            <a:endParaRPr lang="en-GB" sz="54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177718" y="22673173"/>
            <a:ext cx="2648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6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17205" y="39507439"/>
            <a:ext cx="933122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solidFill>
                  <a:srgbClr val="56008C"/>
                </a:solidFill>
              </a:rPr>
              <a:t>Celebration event</a:t>
            </a:r>
            <a:endParaRPr lang="en-GB" sz="8000" b="1" dirty="0">
              <a:solidFill>
                <a:srgbClr val="56008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6222" y="39397868"/>
            <a:ext cx="5616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00ADC6"/>
                </a:solidFill>
              </a:rPr>
              <a:t>Share, spread and sustain changes</a:t>
            </a:r>
            <a:endParaRPr lang="en-GB" sz="5400" b="1" dirty="0">
              <a:solidFill>
                <a:srgbClr val="00ADC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589330" y="40859091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930054"/>
                </a:solidFill>
              </a:rPr>
              <a:t>How do we use the network and skills now?</a:t>
            </a:r>
            <a:endParaRPr lang="en-GB" sz="5400" b="1" dirty="0">
              <a:solidFill>
                <a:srgbClr val="930054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646641" y="39397868"/>
            <a:ext cx="69524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accent6"/>
                </a:solidFill>
              </a:rPr>
              <a:t>Celebrate your QI work!</a:t>
            </a:r>
            <a:endParaRPr lang="en-GB" sz="5400" b="1" dirty="0">
              <a:solidFill>
                <a:schemeClr val="accent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302028" y="38839513"/>
            <a:ext cx="29995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 12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4202" y="15063410"/>
            <a:ext cx="5637536" cy="7280910"/>
          </a:xfrm>
          <a:prstGeom prst="downArrow">
            <a:avLst/>
          </a:prstGeom>
          <a:solidFill>
            <a:srgbClr val="930054"/>
          </a:solidFill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Month 1 – 3: Project</a:t>
            </a:r>
          </a:p>
          <a:p>
            <a:r>
              <a:rPr lang="en-GB" sz="5400" dirty="0" smtClean="0">
                <a:solidFill>
                  <a:schemeClr val="bg1"/>
                </a:solidFill>
              </a:rPr>
              <a:t>Teams baseline their service…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446354" y="23134838"/>
            <a:ext cx="6447066" cy="3484900"/>
          </a:xfrm>
          <a:prstGeom prst="rightArrow">
            <a:avLst/>
          </a:prstGeom>
          <a:solidFill>
            <a:srgbClr val="930054"/>
          </a:solidFill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Month 4-6:</a:t>
            </a:r>
          </a:p>
          <a:p>
            <a:r>
              <a:rPr lang="en-GB" sz="5400" dirty="0" smtClean="0">
                <a:solidFill>
                  <a:schemeClr val="bg1"/>
                </a:solidFill>
              </a:rPr>
              <a:t>Change cycle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030334" y="30223249"/>
            <a:ext cx="5601141" cy="3484900"/>
          </a:xfrm>
          <a:prstGeom prst="leftArrow">
            <a:avLst/>
          </a:prstGeom>
          <a:solidFill>
            <a:srgbClr val="930054"/>
          </a:solidFill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Month 7-9:</a:t>
            </a:r>
          </a:p>
          <a:p>
            <a:r>
              <a:rPr lang="en-GB" sz="5400" dirty="0" smtClean="0">
                <a:solidFill>
                  <a:schemeClr val="bg1"/>
                </a:solidFill>
              </a:rPr>
              <a:t>Change cycle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458936" y="34256493"/>
            <a:ext cx="4769282" cy="4539675"/>
          </a:xfrm>
          <a:prstGeom prst="downArrow">
            <a:avLst/>
          </a:prstGeom>
          <a:solidFill>
            <a:srgbClr val="930054"/>
          </a:solidFill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Month 10-12</a:t>
            </a:r>
          </a:p>
          <a:p>
            <a:r>
              <a:rPr lang="en-GB" sz="5400" dirty="0" smtClean="0">
                <a:solidFill>
                  <a:schemeClr val="bg1"/>
                </a:solidFill>
              </a:rPr>
              <a:t>Change cycle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55011" y="3906318"/>
            <a:ext cx="32837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40"/>
                </a:solidFill>
                <a:effectLst/>
                <a:uLnTx/>
                <a:uFillTx/>
              </a:rPr>
              <a:t>P-D-S-A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19276" y="3908890"/>
            <a:ext cx="33972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56008C"/>
                </a:solidFill>
                <a:effectLst/>
                <a:uLnTx/>
                <a:uFillTx/>
              </a:rPr>
              <a:t>Share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27419" y="3951945"/>
            <a:ext cx="33419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</a:rPr>
              <a:t>Measure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009273" y="3906318"/>
            <a:ext cx="4690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b="1" kern="0" dirty="0" smtClean="0">
                <a:solidFill>
                  <a:srgbClr val="00ADC6"/>
                </a:solidFill>
              </a:rPr>
              <a:t>Peer assist</a:t>
            </a:r>
            <a:endParaRPr kumimoji="0" lang="en-GB" sz="6600" b="1" i="0" u="none" strike="noStrike" kern="0" cap="none" spc="0" normalizeH="0" baseline="0" noProof="0" dirty="0" smtClean="0">
              <a:ln>
                <a:noFill/>
              </a:ln>
              <a:solidFill>
                <a:srgbClr val="00ADC6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228218" y="3951945"/>
            <a:ext cx="42683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930054"/>
                </a:solidFill>
                <a:effectLst/>
                <a:uLnTx/>
                <a:uFillTx/>
              </a:rPr>
              <a:t>Collaborate</a:t>
            </a:r>
          </a:p>
        </p:txBody>
      </p:sp>
      <p:pic>
        <p:nvPicPr>
          <p:cNvPr id="1032" name="Picture 8" descr="C:\Users\nbm0503\AppData\Local\Microsoft\Windows\Temporary Internet Files\Content.IE5\4XBA0N1O\Launch-circled-on-calendar-300x3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4301" y="5764738"/>
            <a:ext cx="4571100" cy="457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003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671</Words>
  <Application>Microsoft Office PowerPoint</Application>
  <PresentationFormat>Custom</PresentationFormat>
  <Paragraphs>108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Scarecrow</dc:creator>
  <cp:lastModifiedBy>Beth Crosby</cp:lastModifiedBy>
  <cp:revision>31</cp:revision>
  <dcterms:created xsi:type="dcterms:W3CDTF">2019-01-16T10:33:46Z</dcterms:created>
  <dcterms:modified xsi:type="dcterms:W3CDTF">2019-03-28T10:59:16Z</dcterms:modified>
</cp:coreProperties>
</file>