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70" r:id="rId4"/>
    <p:sldId id="263" r:id="rId5"/>
    <p:sldId id="264" r:id="rId6"/>
    <p:sldId id="266" r:id="rId7"/>
    <p:sldId id="271" r:id="rId8"/>
    <p:sldId id="272" r:id="rId9"/>
    <p:sldId id="257" r:id="rId10"/>
    <p:sldId id="258" r:id="rId11"/>
    <p:sldId id="259" r:id="rId12"/>
    <p:sldId id="265" r:id="rId13"/>
    <p:sldId id="267" r:id="rId14"/>
    <p:sldId id="261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bhfilred002\users_05$\VauxE\My%20Documents\KQIP\Transplant%20dat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bhfilred002\users_05$\VauxE\My%20Documents\KQIP\Transplant%20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PD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Sheet1!$A$4:$A$8</c:f>
              <c:strCache>
                <c:ptCount val="5"/>
                <c:pt idx="0">
                  <c:v>working up</c:v>
                </c:pt>
                <c:pt idx="1">
                  <c:v>Unsuitable </c:v>
                </c:pt>
                <c:pt idx="2">
                  <c:v>No decision</c:v>
                </c:pt>
                <c:pt idx="3">
                  <c:v>Active</c:v>
                </c:pt>
                <c:pt idx="4">
                  <c:v>Suspended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5"/>
                <c:pt idx="0">
                  <c:v>12</c:v>
                </c:pt>
                <c:pt idx="1">
                  <c:v>27</c:v>
                </c:pt>
                <c:pt idx="2">
                  <c:v>0</c:v>
                </c:pt>
                <c:pt idx="3">
                  <c:v>17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Sheet1!$D$3</c:f>
              <c:strCache>
                <c:ptCount val="1"/>
                <c:pt idx="0">
                  <c:v>HD</c:v>
                </c:pt>
              </c:strCache>
            </c:strRef>
          </c:tx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Sheet1!$C$4:$C$8</c:f>
              <c:strCache>
                <c:ptCount val="5"/>
                <c:pt idx="0">
                  <c:v>working up</c:v>
                </c:pt>
                <c:pt idx="1">
                  <c:v>Unsuitable </c:v>
                </c:pt>
                <c:pt idx="2">
                  <c:v>No decision</c:v>
                </c:pt>
                <c:pt idx="3">
                  <c:v>Active</c:v>
                </c:pt>
                <c:pt idx="4">
                  <c:v>Suspended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55</c:v>
                </c:pt>
                <c:pt idx="1">
                  <c:v>192</c:v>
                </c:pt>
                <c:pt idx="2">
                  <c:v>31</c:v>
                </c:pt>
                <c:pt idx="3">
                  <c:v>28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370888013998236"/>
          <c:y val="0.28833442694663169"/>
          <c:w val="0.25962445319335081"/>
          <c:h val="0.4926600320793234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Sheet1!$H$3</c:f>
              <c:strCache>
                <c:ptCount val="1"/>
                <c:pt idx="0">
                  <c:v>LCC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Sheet1!$G$4:$G$8</c:f>
              <c:strCache>
                <c:ptCount val="5"/>
                <c:pt idx="0">
                  <c:v>working up</c:v>
                </c:pt>
                <c:pt idx="1">
                  <c:v>Unsuitable </c:v>
                </c:pt>
                <c:pt idx="2">
                  <c:v>No decision</c:v>
                </c:pt>
                <c:pt idx="3">
                  <c:v>Active</c:v>
                </c:pt>
                <c:pt idx="4">
                  <c:v>Suspended</c:v>
                </c:pt>
              </c:strCache>
            </c:strRef>
          </c:cat>
          <c:val>
            <c:numRef>
              <c:f>Sheet1!$H$4:$H$8</c:f>
              <c:numCache>
                <c:formatCode>General</c:formatCode>
                <c:ptCount val="5"/>
                <c:pt idx="0">
                  <c:v>39</c:v>
                </c:pt>
                <c:pt idx="1">
                  <c:v>106</c:v>
                </c:pt>
                <c:pt idx="2">
                  <c:v>54</c:v>
                </c:pt>
                <c:pt idx="3">
                  <c:v>16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Number listed in quarter</c:v>
                </c:pt>
              </c:strCache>
            </c:strRef>
          </c:tx>
          <c:marker>
            <c:symbol val="none"/>
          </c:marker>
          <c:cat>
            <c:strRef>
              <c:f>Sheet1!$B$2:$R$2</c:f>
              <c:strCache>
                <c:ptCount val="17"/>
                <c:pt idx="0">
                  <c:v>2016 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7</c:v>
                </c:pt>
                <c:pt idx="1">
                  <c:v>7</c:v>
                </c:pt>
                <c:pt idx="2">
                  <c:v>14</c:v>
                </c:pt>
                <c:pt idx="3">
                  <c:v>16</c:v>
                </c:pt>
                <c:pt idx="4">
                  <c:v>5</c:v>
                </c:pt>
                <c:pt idx="5">
                  <c:v>8</c:v>
                </c:pt>
                <c:pt idx="6">
                  <c:v>16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10</c:v>
                </c:pt>
                <c:pt idx="11">
                  <c:v>7</c:v>
                </c:pt>
                <c:pt idx="12">
                  <c:v>6</c:v>
                </c:pt>
                <c:pt idx="13">
                  <c:v>4</c:v>
                </c:pt>
                <c:pt idx="14">
                  <c:v>12</c:v>
                </c:pt>
                <c:pt idx="15">
                  <c:v>11</c:v>
                </c:pt>
                <c:pt idx="16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Pre-emptive listed</c:v>
                </c:pt>
              </c:strCache>
            </c:strRef>
          </c:tx>
          <c:marker>
            <c:symbol val="none"/>
          </c:marker>
          <c:cat>
            <c:strRef>
              <c:f>Sheet1!$B$2:$R$2</c:f>
              <c:strCache>
                <c:ptCount val="17"/>
                <c:pt idx="0">
                  <c:v>2016 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</c:strCache>
            </c:strRef>
          </c:cat>
          <c:val>
            <c:numRef>
              <c:f>Sheet1!$B$4:$R$4</c:f>
              <c:numCache>
                <c:formatCode>General</c:formatCode>
                <c:ptCount val="17"/>
                <c:pt idx="0">
                  <c:v>3</c:v>
                </c:pt>
                <c:pt idx="1">
                  <c:v>3</c:v>
                </c:pt>
                <c:pt idx="2">
                  <c:v>10</c:v>
                </c:pt>
                <c:pt idx="3">
                  <c:v>7</c:v>
                </c:pt>
                <c:pt idx="4">
                  <c:v>2</c:v>
                </c:pt>
                <c:pt idx="5">
                  <c:v>5</c:v>
                </c:pt>
                <c:pt idx="6">
                  <c:v>10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5</c:v>
                </c:pt>
                <c:pt idx="11">
                  <c:v>2</c:v>
                </c:pt>
                <c:pt idx="12">
                  <c:v>4</c:v>
                </c:pt>
                <c:pt idx="13">
                  <c:v>0</c:v>
                </c:pt>
                <c:pt idx="14">
                  <c:v>3</c:v>
                </c:pt>
                <c:pt idx="15">
                  <c:v>5</c:v>
                </c:pt>
                <c:pt idx="16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% pre-emptive</c:v>
                </c:pt>
              </c:strCache>
            </c:strRef>
          </c:tx>
          <c:marker>
            <c:symbol val="none"/>
          </c:marker>
          <c:cat>
            <c:strRef>
              <c:f>Sheet1!$B$2:$R$2</c:f>
              <c:strCache>
                <c:ptCount val="17"/>
                <c:pt idx="0">
                  <c:v>2016 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</c:strCache>
            </c:strRef>
          </c:cat>
          <c:val>
            <c:numRef>
              <c:f>Sheet1!$B$5:$R$5</c:f>
              <c:numCache>
                <c:formatCode>General</c:formatCode>
                <c:ptCount val="17"/>
                <c:pt idx="0">
                  <c:v>42.9</c:v>
                </c:pt>
                <c:pt idx="1">
                  <c:v>42.9</c:v>
                </c:pt>
                <c:pt idx="2">
                  <c:v>71</c:v>
                </c:pt>
                <c:pt idx="3">
                  <c:v>44</c:v>
                </c:pt>
                <c:pt idx="4">
                  <c:v>40</c:v>
                </c:pt>
                <c:pt idx="5">
                  <c:v>62.5</c:v>
                </c:pt>
                <c:pt idx="6">
                  <c:v>62.5</c:v>
                </c:pt>
                <c:pt idx="7">
                  <c:v>22</c:v>
                </c:pt>
                <c:pt idx="8">
                  <c:v>33</c:v>
                </c:pt>
                <c:pt idx="9">
                  <c:v>25</c:v>
                </c:pt>
                <c:pt idx="10">
                  <c:v>50</c:v>
                </c:pt>
                <c:pt idx="11">
                  <c:v>29</c:v>
                </c:pt>
                <c:pt idx="12">
                  <c:v>67</c:v>
                </c:pt>
                <c:pt idx="13">
                  <c:v>0</c:v>
                </c:pt>
                <c:pt idx="14">
                  <c:v>25</c:v>
                </c:pt>
                <c:pt idx="15">
                  <c:v>45</c:v>
                </c:pt>
                <c:pt idx="16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905216"/>
        <c:axId val="560956160"/>
      </c:lineChart>
      <c:catAx>
        <c:axId val="560905216"/>
        <c:scaling>
          <c:orientation val="minMax"/>
        </c:scaling>
        <c:delete val="0"/>
        <c:axPos val="b"/>
        <c:majorTickMark val="out"/>
        <c:minorTickMark val="none"/>
        <c:tickLblPos val="nextTo"/>
        <c:crossAx val="560956160"/>
        <c:crosses val="autoZero"/>
        <c:auto val="1"/>
        <c:lblAlgn val="ctr"/>
        <c:lblOffset val="100"/>
        <c:noMultiLvlLbl val="0"/>
      </c:catAx>
      <c:valAx>
        <c:axId val="56095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0905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Median time to listing</c:v>
                </c:pt>
              </c:strCache>
            </c:strRef>
          </c:tx>
          <c:marker>
            <c:symbol val="none"/>
          </c:marker>
          <c:cat>
            <c:strRef>
              <c:f>Sheet1!$B$7:$R$7</c:f>
              <c:strCache>
                <c:ptCount val="17"/>
                <c:pt idx="0">
                  <c:v>2016 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</c:strCache>
            </c:strRef>
          </c:cat>
          <c:val>
            <c:numRef>
              <c:f>Sheet1!$B$8:$R$8</c:f>
              <c:numCache>
                <c:formatCode>General</c:formatCode>
                <c:ptCount val="17"/>
                <c:pt idx="0">
                  <c:v>104</c:v>
                </c:pt>
                <c:pt idx="1">
                  <c:v>111</c:v>
                </c:pt>
                <c:pt idx="2">
                  <c:v>0</c:v>
                </c:pt>
                <c:pt idx="3">
                  <c:v>147</c:v>
                </c:pt>
                <c:pt idx="4">
                  <c:v>30</c:v>
                </c:pt>
                <c:pt idx="5">
                  <c:v>0</c:v>
                </c:pt>
                <c:pt idx="6">
                  <c:v>0</c:v>
                </c:pt>
                <c:pt idx="7">
                  <c:v>61</c:v>
                </c:pt>
                <c:pt idx="8">
                  <c:v>294</c:v>
                </c:pt>
                <c:pt idx="9">
                  <c:v>190</c:v>
                </c:pt>
                <c:pt idx="10">
                  <c:v>72</c:v>
                </c:pt>
                <c:pt idx="11">
                  <c:v>293</c:v>
                </c:pt>
                <c:pt idx="12">
                  <c:v>0</c:v>
                </c:pt>
                <c:pt idx="13">
                  <c:v>444</c:v>
                </c:pt>
                <c:pt idx="14">
                  <c:v>125</c:v>
                </c:pt>
                <c:pt idx="15">
                  <c:v>147</c:v>
                </c:pt>
                <c:pt idx="16">
                  <c:v>153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Mean time to listing</c:v>
                </c:pt>
              </c:strCache>
            </c:strRef>
          </c:tx>
          <c:marker>
            <c:symbol val="none"/>
          </c:marker>
          <c:cat>
            <c:strRef>
              <c:f>Sheet1!$B$7:$R$7</c:f>
              <c:strCache>
                <c:ptCount val="17"/>
                <c:pt idx="0">
                  <c:v>2016 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</c:strCache>
            </c:strRef>
          </c:cat>
          <c:val>
            <c:numRef>
              <c:f>Sheet1!$B$9:$R$9</c:f>
              <c:numCache>
                <c:formatCode>General</c:formatCode>
                <c:ptCount val="17"/>
                <c:pt idx="0">
                  <c:v>285</c:v>
                </c:pt>
                <c:pt idx="1">
                  <c:v>126</c:v>
                </c:pt>
                <c:pt idx="2">
                  <c:v>11</c:v>
                </c:pt>
                <c:pt idx="3">
                  <c:v>544</c:v>
                </c:pt>
                <c:pt idx="4">
                  <c:v>563</c:v>
                </c:pt>
                <c:pt idx="5">
                  <c:v>157</c:v>
                </c:pt>
                <c:pt idx="6">
                  <c:v>242</c:v>
                </c:pt>
                <c:pt idx="7">
                  <c:v>155</c:v>
                </c:pt>
                <c:pt idx="8">
                  <c:v>406</c:v>
                </c:pt>
                <c:pt idx="9">
                  <c:v>202</c:v>
                </c:pt>
                <c:pt idx="10">
                  <c:v>589</c:v>
                </c:pt>
                <c:pt idx="11">
                  <c:v>578</c:v>
                </c:pt>
                <c:pt idx="12">
                  <c:v>96</c:v>
                </c:pt>
                <c:pt idx="13">
                  <c:v>541</c:v>
                </c:pt>
                <c:pt idx="14">
                  <c:v>579</c:v>
                </c:pt>
                <c:pt idx="15">
                  <c:v>191</c:v>
                </c:pt>
                <c:pt idx="16">
                  <c:v>781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031808"/>
        <c:axId val="561033600"/>
      </c:lineChart>
      <c:catAx>
        <c:axId val="561031808"/>
        <c:scaling>
          <c:orientation val="minMax"/>
        </c:scaling>
        <c:delete val="0"/>
        <c:axPos val="b"/>
        <c:majorTickMark val="out"/>
        <c:minorTickMark val="none"/>
        <c:tickLblPos val="nextTo"/>
        <c:crossAx val="561033600"/>
        <c:crosses val="autoZero"/>
        <c:auto val="1"/>
        <c:lblAlgn val="ctr"/>
        <c:lblOffset val="100"/>
        <c:noMultiLvlLbl val="0"/>
      </c:catAx>
      <c:valAx>
        <c:axId val="56103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1031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8DD1-D1E8-4A8E-A047-F9694EF84380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B4525-5CC1-4068-9873-FE9274941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7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12% overall active</a:t>
            </a:r>
          </a:p>
          <a:p>
            <a:r>
              <a:rPr lang="en-GB" dirty="0" smtClean="0"/>
              <a:t>29%</a:t>
            </a:r>
            <a:r>
              <a:rPr lang="en-GB" baseline="0" dirty="0" smtClean="0"/>
              <a:t> PD; 9% HD</a:t>
            </a:r>
          </a:p>
          <a:p>
            <a:endParaRPr lang="en-GB" baseline="0" dirty="0" smtClean="0"/>
          </a:p>
          <a:p>
            <a:r>
              <a:rPr lang="en-GB" baseline="0" dirty="0" smtClean="0"/>
              <a:t>LCC </a:t>
            </a:r>
            <a:r>
              <a:rPr lang="en-GB" baseline="0" dirty="0" err="1" smtClean="0"/>
              <a:t>heterogenous</a:t>
            </a:r>
            <a:r>
              <a:rPr lang="en-GB" baseline="0" dirty="0" smtClean="0"/>
              <a:t> group – expect no decision higher as included EPO group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B4525-5CC1-4068-9873-FE9274941B9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5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Fewer pre-emptive</a:t>
            </a:r>
            <a:r>
              <a:rPr lang="en-GB" baseline="0" dirty="0" smtClean="0"/>
              <a:t> listing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B4525-5CC1-4068-9873-FE9274941B9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0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Having started dialysis</a:t>
            </a:r>
          </a:p>
          <a:p>
            <a:r>
              <a:rPr lang="en-GB" dirty="0" smtClean="0"/>
              <a:t>Taking longer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B4525-5CC1-4068-9873-FE9274941B9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9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0B0E-002E-4EA1-A16D-6AE9AF105BBF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815E-69D7-400D-89CA-DE17C84A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0B0E-002E-4EA1-A16D-6AE9AF105BBF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815E-69D7-400D-89CA-DE17C84A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0B0E-002E-4EA1-A16D-6AE9AF105BBF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815E-69D7-400D-89CA-DE17C84A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7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0B0E-002E-4EA1-A16D-6AE9AF105BBF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815E-69D7-400D-89CA-DE17C84A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0B0E-002E-4EA1-A16D-6AE9AF105BBF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815E-69D7-400D-89CA-DE17C84A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0B0E-002E-4EA1-A16D-6AE9AF105BBF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815E-69D7-400D-89CA-DE17C84A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9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0B0E-002E-4EA1-A16D-6AE9AF105BBF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815E-69D7-400D-89CA-DE17C84A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21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0B0E-002E-4EA1-A16D-6AE9AF105BBF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815E-69D7-400D-89CA-DE17C84A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0B0E-002E-4EA1-A16D-6AE9AF105BBF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815E-69D7-400D-89CA-DE17C84A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2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0B0E-002E-4EA1-A16D-6AE9AF105BBF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815E-69D7-400D-89CA-DE17C84A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4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0B0E-002E-4EA1-A16D-6AE9AF105BBF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815E-69D7-400D-89CA-DE17C84A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0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00B0E-002E-4EA1-A16D-6AE9AF105BBF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3815E-69D7-400D-89CA-DE17C84AB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8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Berkshire Kidney Unit</a:t>
            </a:r>
            <a:br>
              <a:rPr lang="en-GB" dirty="0" smtClean="0"/>
            </a:br>
            <a:r>
              <a:rPr lang="en-GB" dirty="0" smtClean="0"/>
              <a:t>KQUIP data – pre-emptive kidney transplantation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/>
          <a:p>
            <a:r>
              <a:rPr lang="en-GB" dirty="0" smtClean="0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0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Numbers listed each quarter: </a:t>
            </a:r>
            <a:br>
              <a:rPr lang="en-GB" dirty="0" smtClean="0"/>
            </a:br>
            <a:r>
              <a:rPr lang="en-GB" dirty="0" smtClean="0"/>
              <a:t>% pre-emptive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80914"/>
              </p:ext>
            </p:extLst>
          </p:nvPr>
        </p:nvGraphicFramePr>
        <p:xfrm>
          <a:off x="179512" y="1988840"/>
          <a:ext cx="8839200" cy="390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6062912"/>
            <a:ext cx="2073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Range 40-71%</a:t>
            </a:r>
          </a:p>
          <a:p>
            <a:r>
              <a:rPr lang="en-GB" dirty="0" smtClean="0"/>
              <a:t>2016 Q1 to 2017 Q3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69064" y="6062912"/>
            <a:ext cx="2381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Range 0-67%</a:t>
            </a:r>
          </a:p>
          <a:p>
            <a:r>
              <a:rPr lang="en-GB" dirty="0" smtClean="0"/>
              <a:t>2017 Q4 to present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1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Median/mean time to listing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024163"/>
              </p:ext>
            </p:extLst>
          </p:nvPr>
        </p:nvGraphicFramePr>
        <p:xfrm>
          <a:off x="198720" y="1628800"/>
          <a:ext cx="8945880" cy="427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6021288"/>
            <a:ext cx="2706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Range 2016 Q1 to 2017 Q3</a:t>
            </a:r>
          </a:p>
          <a:p>
            <a:r>
              <a:rPr lang="en-GB" dirty="0" smtClean="0"/>
              <a:t>Median time: 0-147 days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6021288"/>
            <a:ext cx="3014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Range 2017 Q4 to present day</a:t>
            </a:r>
          </a:p>
          <a:p>
            <a:r>
              <a:rPr lang="en-GB" dirty="0" smtClean="0"/>
              <a:t>Median time: 0-444 days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0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4" y="1161393"/>
            <a:ext cx="9348192" cy="52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50050" y="1052736"/>
            <a:ext cx="9577064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150050" y="5445224"/>
            <a:ext cx="957706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4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Narrative: 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1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</a:t>
            </a:r>
            <a:r>
              <a:rPr lang="en-GB" dirty="0" smtClean="0"/>
              <a:t>ailing transplant re-listing delays</a:t>
            </a:r>
          </a:p>
          <a:p>
            <a:r>
              <a:rPr lang="en-GB" dirty="0" smtClean="0"/>
              <a:t>Refer </a:t>
            </a:r>
            <a:r>
              <a:rPr lang="en-GB" dirty="0" err="1" smtClean="0"/>
              <a:t>eGFR</a:t>
            </a:r>
            <a:r>
              <a:rPr lang="en-GB" dirty="0" smtClean="0"/>
              <a:t> &lt;15 </a:t>
            </a:r>
          </a:p>
          <a:p>
            <a:pPr lvl="1"/>
            <a:r>
              <a:rPr lang="en-GB" dirty="0" smtClean="0"/>
              <a:t>Despite predictable 1/</a:t>
            </a:r>
            <a:r>
              <a:rPr lang="en-GB" dirty="0" err="1" smtClean="0"/>
              <a:t>cr</a:t>
            </a:r>
            <a:r>
              <a:rPr lang="en-GB" dirty="0" smtClean="0"/>
              <a:t> plot</a:t>
            </a:r>
          </a:p>
          <a:p>
            <a:pPr lvl="1"/>
            <a:r>
              <a:rPr lang="en-GB" dirty="0" smtClean="0"/>
              <a:t>order investigations but not refer</a:t>
            </a:r>
          </a:p>
          <a:p>
            <a:pPr lvl="1"/>
            <a:r>
              <a:rPr lang="en-GB" dirty="0" smtClean="0"/>
              <a:t>Cardiology process delays</a:t>
            </a:r>
          </a:p>
          <a:p>
            <a:pPr lvl="1"/>
            <a:r>
              <a:rPr lang="en-GB" dirty="0" smtClean="0"/>
              <a:t>No-one chasing results</a:t>
            </a:r>
          </a:p>
          <a:p>
            <a:r>
              <a:rPr lang="en-GB" dirty="0" smtClean="0"/>
              <a:t>Transfers in from other units &amp; not worked up</a:t>
            </a:r>
          </a:p>
          <a:p>
            <a:r>
              <a:rPr lang="en-GB" dirty="0" smtClean="0"/>
              <a:t>Patient DNAs</a:t>
            </a:r>
          </a:p>
          <a:p>
            <a:r>
              <a:rPr lang="en-GB" dirty="0" smtClean="0"/>
              <a:t>Medical complexity increasing</a:t>
            </a:r>
          </a:p>
          <a:p>
            <a:r>
              <a:rPr lang="en-GB" dirty="0" smtClean="0"/>
              <a:t>Waiting times/process delays for Reading patients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0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Use reciprocal </a:t>
            </a:r>
            <a:r>
              <a:rPr lang="en-GB" dirty="0" err="1" smtClean="0"/>
              <a:t>creatinine</a:t>
            </a:r>
            <a:r>
              <a:rPr lang="en-GB" dirty="0" smtClean="0"/>
              <a:t> plot</a:t>
            </a:r>
          </a:p>
          <a:p>
            <a:r>
              <a:rPr lang="en-GB" dirty="0" smtClean="0"/>
              <a:t>Transplant audits</a:t>
            </a:r>
          </a:p>
          <a:p>
            <a:r>
              <a:rPr lang="en-GB" dirty="0" smtClean="0"/>
              <a:t>Standardise referral process</a:t>
            </a:r>
          </a:p>
          <a:p>
            <a:r>
              <a:rPr lang="en-GB" dirty="0" smtClean="0"/>
              <a:t>Clarify investigation process prior to referral</a:t>
            </a:r>
          </a:p>
          <a:p>
            <a:r>
              <a:rPr lang="en-GB" dirty="0" smtClean="0"/>
              <a:t>Reinvigorate RRT education</a:t>
            </a:r>
          </a:p>
          <a:p>
            <a:r>
              <a:rPr lang="en-GB" dirty="0" smtClean="0"/>
              <a:t>Patient information</a:t>
            </a:r>
          </a:p>
          <a:p>
            <a:r>
              <a:rPr lang="en-GB" dirty="0" smtClean="0"/>
              <a:t>Documentation</a:t>
            </a:r>
          </a:p>
          <a:p>
            <a:endParaRPr lang="en-GB" dirty="0"/>
          </a:p>
          <a:p>
            <a:r>
              <a:rPr lang="en-GB" dirty="0" smtClean="0"/>
              <a:t>Already done – </a:t>
            </a:r>
            <a:r>
              <a:rPr lang="en-GB" dirty="0" err="1" smtClean="0"/>
              <a:t>Tx</a:t>
            </a:r>
            <a:r>
              <a:rPr lang="en-GB" dirty="0" smtClean="0"/>
              <a:t> MDT involve Reading; cardiology process reviewed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0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Transplant status at time of starting dialysis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0945216" cy="615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5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March 2020 – transplant status of all dialysis and LCC patients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465304"/>
              </p:ext>
            </p:extLst>
          </p:nvPr>
        </p:nvGraphicFramePr>
        <p:xfrm>
          <a:off x="-108520" y="19888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572924"/>
              </p:ext>
            </p:extLst>
          </p:nvPr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684290"/>
              </p:ext>
            </p:extLst>
          </p:nvPr>
        </p:nvGraphicFramePr>
        <p:xfrm>
          <a:off x="2051720" y="40847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121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252520" cy="520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08520" y="188640"/>
            <a:ext cx="957706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162272" y="4725144"/>
            <a:ext cx="957706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12040"/>
            <a:ext cx="9252520" cy="520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0595" y="836712"/>
            <a:ext cx="957706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270792" y="5424495"/>
            <a:ext cx="957706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Narrative: 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9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Narrative: 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1/</a:t>
            </a:r>
            <a:r>
              <a:rPr lang="en-GB" dirty="0" err="1" smtClean="0"/>
              <a:t>cr</a:t>
            </a:r>
            <a:r>
              <a:rPr lang="en-GB" dirty="0" smtClean="0"/>
              <a:t> plot</a:t>
            </a:r>
          </a:p>
          <a:p>
            <a:r>
              <a:rPr lang="en-GB" dirty="0" smtClean="0"/>
              <a:t>Beliefs</a:t>
            </a:r>
          </a:p>
          <a:p>
            <a:r>
              <a:rPr lang="en-GB" dirty="0" smtClean="0"/>
              <a:t>Education focus on dialysis</a:t>
            </a:r>
          </a:p>
          <a:p>
            <a:r>
              <a:rPr lang="en-GB" dirty="0" smtClean="0"/>
              <a:t>Patient information</a:t>
            </a:r>
          </a:p>
          <a:p>
            <a:r>
              <a:rPr lang="en-GB" dirty="0" smtClean="0"/>
              <a:t>Investigate before referral</a:t>
            </a:r>
          </a:p>
          <a:p>
            <a:r>
              <a:rPr lang="en-GB" dirty="0" smtClean="0"/>
              <a:t>Non-standardised approaches</a:t>
            </a:r>
          </a:p>
          <a:p>
            <a:r>
              <a:rPr lang="en-GB" dirty="0" smtClean="0"/>
              <a:t>Cardiology process delays</a:t>
            </a:r>
          </a:p>
          <a:p>
            <a:r>
              <a:rPr lang="en-GB" dirty="0" smtClean="0"/>
              <a:t>Investigation/process momentum</a:t>
            </a:r>
          </a:p>
          <a:p>
            <a:r>
              <a:rPr lang="en-GB" dirty="0" smtClean="0"/>
              <a:t>Lack of documentation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 letter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'I </a:t>
            </a:r>
            <a:r>
              <a:rPr lang="en-GB" i="1" dirty="0"/>
              <a:t>explained that in a young person like herself a staged approach making use of all available modalities over time is usable advisable and I recommended that she starts with peritoneal dialysis.' </a:t>
            </a:r>
            <a:endParaRPr lang="en-GB" i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She </a:t>
            </a:r>
            <a:r>
              <a:rPr lang="en-GB" dirty="0"/>
              <a:t>was referred </a:t>
            </a:r>
            <a:r>
              <a:rPr lang="en-GB" dirty="0" smtClean="0"/>
              <a:t>as soon as </a:t>
            </a:r>
            <a:r>
              <a:rPr lang="en-GB" dirty="0"/>
              <a:t>started </a:t>
            </a:r>
            <a:r>
              <a:rPr lang="en-GB" dirty="0" smtClean="0"/>
              <a:t>dialysis </a:t>
            </a:r>
            <a:r>
              <a:rPr lang="en-GB" dirty="0"/>
              <a:t>and is now transplanted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7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12 month pre-emptive transplant listed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9036496" cy="508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7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272</Words>
  <Application>Microsoft Office PowerPoint</Application>
  <PresentationFormat>On-screen Show (4:3)</PresentationFormat>
  <Paragraphs>66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Berkshire Kidney Unit KQUIP data – pre-emptive kidney transplantation</vt:lpstr>
      <vt:lpstr>Transplant status at time of starting dialysis</vt:lpstr>
      <vt:lpstr>March 2020 – transplant status of all dialysis and LCC patients</vt:lpstr>
      <vt:lpstr>PowerPoint Presentation</vt:lpstr>
      <vt:lpstr>PowerPoint Presentation</vt:lpstr>
      <vt:lpstr>Narrative: Why?</vt:lpstr>
      <vt:lpstr>Narrative: Why?</vt:lpstr>
      <vt:lpstr>Clinic letter</vt:lpstr>
      <vt:lpstr>12 month pre-emptive transplant listed</vt:lpstr>
      <vt:lpstr>Numbers listed each quarter:  % pre-emptive</vt:lpstr>
      <vt:lpstr>Median/mean time to listing</vt:lpstr>
      <vt:lpstr>PowerPoint Presentation</vt:lpstr>
      <vt:lpstr>Narrative: Why?</vt:lpstr>
      <vt:lpstr>Why?</vt:lpstr>
      <vt:lpstr>PowerPoint Presentation</vt:lpstr>
      <vt:lpstr>Possible solutions</vt:lpstr>
    </vt:vector>
  </TitlesOfParts>
  <Company>Royal Berkshire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Vaux Emma</dc:creator>
  <cp:lastModifiedBy>Julie Slevin</cp:lastModifiedBy>
  <cp:revision>38</cp:revision>
  <dcterms:created xsi:type="dcterms:W3CDTF">2020-03-08T15:25:14Z</dcterms:created>
  <dcterms:modified xsi:type="dcterms:W3CDTF">2020-03-10T11:05:06Z</dcterms:modified>
</cp:coreProperties>
</file>