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5" r:id="rId9"/>
    <p:sldId id="264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chard Priest" initials="RP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754" y="-24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0F79C15-E7E9-46F8-8B5A-4FD15AB2C6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A17976C-1C3C-49ED-8C51-8BC71551A7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9FF0A0F-C4F4-48F2-A5C1-1F1A1DB92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9D9C5-8409-4BED-8481-5538D208DC9C}" type="datetimeFigureOut">
              <a:rPr lang="en-GB" smtClean="0"/>
              <a:t>09/03/2020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A5A04EA-0612-47E5-961F-7E91953E5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62CE6A6-C31F-4BC1-B62C-C7ACB8D79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124F3-1FEB-4D46-8E38-5FDAD7C75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6146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C61462-7056-46EA-BBEB-EF68BD4E5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D768ED81-FCA8-4BCE-8C73-F632AAD92D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09986BF-1814-4243-BEA2-4D39183D7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9D9C5-8409-4BED-8481-5538D208DC9C}" type="datetimeFigureOut">
              <a:rPr lang="en-GB" smtClean="0"/>
              <a:t>09/03/2020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9DCC61B-FB82-40A7-8BA4-67CDCD0EE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F77AB8A-D001-4539-B089-82ADEF648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124F3-1FEB-4D46-8E38-5FDAD7C75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5462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27B2987F-AA53-4BA0-A408-ECC1A168C5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E4B1A66A-5B84-4646-8FFC-57F55AA7D4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F7DB4AF-4FD7-4C32-BFA0-1A91A6F25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9D9C5-8409-4BED-8481-5538D208DC9C}" type="datetimeFigureOut">
              <a:rPr lang="en-GB" smtClean="0"/>
              <a:t>09/03/2020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38A6A86-6A4B-48FD-A6F6-C0016FBD7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1C86488-2FAA-49FD-86C8-31D84EF5C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124F3-1FEB-4D46-8E38-5FDAD7C75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5138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EE38477-05DF-4791-BDA4-085A95AA0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5624B45-8F5E-4A36-B1C8-F2D786D01C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BC154AD-CC9F-4BDF-89A5-B04120CCB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9D9C5-8409-4BED-8481-5538D208DC9C}" type="datetimeFigureOut">
              <a:rPr lang="en-GB" smtClean="0"/>
              <a:t>09/03/2020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2C487CC-E233-4579-806D-D93B872FC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CACC550-32E1-48DE-A5A8-87B804C14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124F3-1FEB-4D46-8E38-5FDAD7C75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5010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E47A732-91AC-4A67-926F-D8109A44A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84B6567-FA0E-4912-A1FB-04B39B59F3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8AD137B-D316-4023-8471-870034F26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9D9C5-8409-4BED-8481-5538D208DC9C}" type="datetimeFigureOut">
              <a:rPr lang="en-GB" smtClean="0"/>
              <a:t>09/03/2020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9261E2A-0A7A-4D06-8313-CEC8FFD4B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5960008-0B90-438C-88F5-D30E9774B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124F3-1FEB-4D46-8E38-5FDAD7C75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822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19607B7-628D-4455-99C1-8E999E6E3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3FA8657-C1A7-4F08-A819-767E07AE66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A2E5ACB6-F3F7-42B5-81FA-B3F3DA0F5F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1AEE566-4D54-41D9-AC20-391A8B0A5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9D9C5-8409-4BED-8481-5538D208DC9C}" type="datetimeFigureOut">
              <a:rPr lang="en-GB" smtClean="0"/>
              <a:t>09/03/2020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6EE4768-4169-46F6-B055-FC4FF2DA4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F7E03B6-8DE8-4092-B6C7-B437E64BD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124F3-1FEB-4D46-8E38-5FDAD7C75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7543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9AB946A-89CC-4E22-B7F0-7899D2A27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1BDDCE3B-3F5C-40E4-B202-2A4D213293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67224DFB-B10E-4639-9974-E91C7CF92A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B9AFF3D2-2AC3-4BCC-BE38-1777D48AAF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01C64621-C572-4C33-A4CC-BE18F72D1A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26A5811A-DE01-423C-9DC6-6F0531B0F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9D9C5-8409-4BED-8481-5538D208DC9C}" type="datetimeFigureOut">
              <a:rPr lang="en-GB" smtClean="0"/>
              <a:t>09/03/2020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B561E1A1-A0A7-45CD-9094-DCC495273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D11347B7-98A4-4CCD-B066-1B6CEA8B0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124F3-1FEB-4D46-8E38-5FDAD7C75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0208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88C3D7A-8C1A-4C87-BE1A-0908177F9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51EF98A2-CCE2-498E-B3DD-8725FF5D1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9D9C5-8409-4BED-8481-5538D208DC9C}" type="datetimeFigureOut">
              <a:rPr lang="en-GB" smtClean="0"/>
              <a:t>09/03/2020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97A630F7-128B-4865-A126-7C8BFFB44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A05FD29A-9B4F-457F-AEA6-B9B4B5A36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124F3-1FEB-4D46-8E38-5FDAD7C75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8854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A2A56655-5860-4F11-B121-52455110E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9D9C5-8409-4BED-8481-5538D208DC9C}" type="datetimeFigureOut">
              <a:rPr lang="en-GB" smtClean="0"/>
              <a:t>09/03/2020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38383438-82A0-4793-B0B9-63562112D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81C97FE2-1058-4337-99BD-2D46A3857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124F3-1FEB-4D46-8E38-5FDAD7C75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6311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9F0D347-50FD-40BE-A895-19F32223F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7FFD7E8-0C2E-47E3-A8DC-7BA1F5C0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ECA257C9-343C-4353-A05D-22780EA997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4BBD813-8F0B-4503-90CE-E6914FB24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9D9C5-8409-4BED-8481-5538D208DC9C}" type="datetimeFigureOut">
              <a:rPr lang="en-GB" smtClean="0"/>
              <a:t>09/03/2020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CFBA86F-B9CE-4E49-A52A-3632D9DEB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DD34AC4-FEAB-4457-8739-7F8DEE1B8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124F3-1FEB-4D46-8E38-5FDAD7C75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6064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1B1F67E-0083-417D-BFF8-666BA953D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C284934A-A744-40E1-B8A1-4728CCDAD6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F9ED34ED-9141-4F05-ABE4-B553DF33D5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1D3697B-466B-4321-BDC9-B5223E7E8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9D9C5-8409-4BED-8481-5538D208DC9C}" type="datetimeFigureOut">
              <a:rPr lang="en-GB" smtClean="0"/>
              <a:t>09/03/2020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EFE08A7-F9F7-4A12-80A5-B5DD93212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3F49A42-72F6-416A-9C03-518108D3F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124F3-1FEB-4D46-8E38-5FDAD7C75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6122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08F96C6B-8E71-46E8-8741-9DABAE5B0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ADC66B1-3AF0-4F1B-A022-0D14BCD250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07393F7-8467-4496-AF7C-FAF609B1FE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9D9C5-8409-4BED-8481-5538D208DC9C}" type="datetimeFigureOut">
              <a:rPr lang="en-GB" smtClean="0"/>
              <a:t>09/03/2020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1C4FC01-25A7-4EA1-9E7C-A235077B31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45D7D2D-ADE3-420E-A789-0483F21972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124F3-1FEB-4D46-8E38-5FDAD7C75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8891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9964B5E-D745-4791-ABA1-8619869589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KQUIP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CFF9D9F2-8BED-4E56-BBBB-38B37D0159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mtClean="0"/>
              <a:t>Pre-Emptive </a:t>
            </a:r>
            <a:r>
              <a:rPr lang="en-GB" dirty="0"/>
              <a:t>Transplant Meeting Monday 9</a:t>
            </a:r>
            <a:r>
              <a:rPr lang="en-GB" baseline="30000" dirty="0"/>
              <a:t>th</a:t>
            </a:r>
            <a:r>
              <a:rPr lang="en-GB" dirty="0"/>
              <a:t> March 2020</a:t>
            </a:r>
          </a:p>
          <a:p>
            <a:r>
              <a:rPr lang="en-GB" dirty="0"/>
              <a:t>Streamlining the Living Donation Pathway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796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Future Plans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Nurse living donor seminars at referring centres</a:t>
            </a:r>
          </a:p>
          <a:p>
            <a:r>
              <a:rPr lang="en-GB" dirty="0" smtClean="0"/>
              <a:t>EPAT (Electronic psychosocial assessment tool) to go live</a:t>
            </a:r>
          </a:p>
          <a:p>
            <a:r>
              <a:rPr lang="en-GB" dirty="0" smtClean="0"/>
              <a:t>Work on a living donor website</a:t>
            </a:r>
          </a:p>
          <a:p>
            <a:r>
              <a:rPr lang="en-GB" dirty="0" smtClean="0"/>
              <a:t>? Home BP readings for donors rather than 24 hour BP</a:t>
            </a:r>
          </a:p>
          <a:p>
            <a:r>
              <a:rPr lang="en-GB" dirty="0" smtClean="0"/>
              <a:t>Encourage kidney recipient/potential donors to attend LD seminars for </a:t>
            </a:r>
            <a:r>
              <a:rPr lang="en-GB" smtClean="0"/>
              <a:t>educational purposes.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329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375D261-24F1-45C2-B8A0-D8B72EB45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9572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100" b="1" dirty="0"/>
              <a:t>KQUIP OXFORD &amp; THAMES VALLEY REGION LAUNCH DAY</a:t>
            </a:r>
            <a:r>
              <a:rPr lang="en-GB" dirty="0"/>
              <a:t/>
            </a:r>
            <a:br>
              <a:rPr lang="en-GB" dirty="0"/>
            </a:br>
            <a:r>
              <a:rPr lang="en-GB" sz="3100" dirty="0"/>
              <a:t>LD Programme- The Good/Not So Good/The Future 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6649035-C077-4B3E-AD49-3DD44E4BE9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4697"/>
            <a:ext cx="10515600" cy="5062266"/>
          </a:xfrm>
        </p:spPr>
        <p:txBody>
          <a:bodyPr/>
          <a:lstStyle/>
          <a:p>
            <a:endParaRPr lang="en-GB" dirty="0"/>
          </a:p>
          <a:p>
            <a:pPr lvl="1">
              <a:buFont typeface="Courier New" panose="02070309020205020404" pitchFamily="49" charset="0"/>
              <a:buChar char="o"/>
            </a:pPr>
            <a:endParaRPr lang="en-GB" dirty="0"/>
          </a:p>
          <a:p>
            <a:pPr lvl="1">
              <a:buFont typeface="Courier New" panose="02070309020205020404" pitchFamily="49" charset="0"/>
              <a:buChar char="o"/>
            </a:pPr>
            <a:endParaRPr lang="en-GB" dirty="0"/>
          </a:p>
          <a:p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="" xmlns:a16="http://schemas.microsoft.com/office/drawing/2014/main" id="{5680281D-130D-4971-9ABA-0696E2FFE2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697180"/>
              </p:ext>
            </p:extLst>
          </p:nvPr>
        </p:nvGraphicFramePr>
        <p:xfrm>
          <a:off x="984069" y="1280160"/>
          <a:ext cx="9640389" cy="52083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3463">
                  <a:extLst>
                    <a:ext uri="{9D8B030D-6E8A-4147-A177-3AD203B41FA5}">
                      <a16:colId xmlns="" xmlns:a16="http://schemas.microsoft.com/office/drawing/2014/main" val="1198707251"/>
                    </a:ext>
                  </a:extLst>
                </a:gridCol>
                <a:gridCol w="3213463">
                  <a:extLst>
                    <a:ext uri="{9D8B030D-6E8A-4147-A177-3AD203B41FA5}">
                      <a16:colId xmlns="" xmlns:a16="http://schemas.microsoft.com/office/drawing/2014/main" val="169609695"/>
                    </a:ext>
                  </a:extLst>
                </a:gridCol>
                <a:gridCol w="3213463">
                  <a:extLst>
                    <a:ext uri="{9D8B030D-6E8A-4147-A177-3AD203B41FA5}">
                      <a16:colId xmlns="" xmlns:a16="http://schemas.microsoft.com/office/drawing/2014/main" val="3471189319"/>
                    </a:ext>
                  </a:extLst>
                </a:gridCol>
              </a:tblGrid>
              <a:tr h="376639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THE GOOD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THE NOT SO GOOD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THE 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17479634"/>
                  </a:ext>
                </a:extLst>
              </a:tr>
              <a:tr h="609328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Single point of referral for donors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highlight>
                            <a:srgbClr val="FFFF00"/>
                          </a:highlight>
                        </a:rPr>
                        <a:t>Waiting time for initial appointment too long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GB" dirty="0">
                          <a:highlight>
                            <a:srgbClr val="FFFF00"/>
                          </a:highlight>
                        </a:rPr>
                        <a:t>Patient LD Seminars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79879561"/>
                  </a:ext>
                </a:extLst>
              </a:tr>
              <a:tr h="75327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Great to have a named nurse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highlight>
                            <a:srgbClr val="FFFF00"/>
                          </a:highlight>
                        </a:rPr>
                        <a:t>More help for recipients to ask family/friends to consider living donation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GB" dirty="0"/>
                        <a:t>Nurse LD seminars at referring centres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58804223"/>
                  </a:ext>
                </a:extLst>
              </a:tr>
              <a:tr h="801235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Remote/overseas donors- not a problem (appointments consolidated)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highlight>
                            <a:srgbClr val="FFFF00"/>
                          </a:highlight>
                        </a:rPr>
                        <a:t>A need for donor forums/seminar </a:t>
                      </a:r>
                      <a:r>
                        <a:rPr lang="en-GB" sz="1400" dirty="0"/>
                        <a:t>or LD website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GB" dirty="0">
                          <a:highlight>
                            <a:srgbClr val="FFFF00"/>
                          </a:highlight>
                        </a:rPr>
                        <a:t>Online video’s to include patient stories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14642913"/>
                  </a:ext>
                </a:extLst>
              </a:tr>
              <a:tr h="65911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Staff have a good knowledge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highlight>
                            <a:srgbClr val="FFFF00"/>
                          </a:highlight>
                        </a:rPr>
                        <a:t>A need for more info to be available for Nephrologist to give to  donors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GB" dirty="0"/>
                        <a:t>Weekend/out of hours appointments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10444844"/>
                  </a:ext>
                </a:extLst>
              </a:tr>
              <a:tr h="65911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Comprehensive and thorough information given to donors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A point of contact  for sharing knowledge or information giving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GB" dirty="0"/>
                        <a:t>Outreach/peripheral LD clinics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64511961"/>
                  </a:ext>
                </a:extLst>
              </a:tr>
              <a:tr h="972985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Face to face meetings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highlight>
                            <a:srgbClr val="FFFF00"/>
                          </a:highlight>
                        </a:rPr>
                        <a:t>Need for more information pre-emptively and in advance for recipients, about the possibility of living donation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GB" dirty="0"/>
                        <a:t>More press and publicity nationally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8064071"/>
                  </a:ext>
                </a:extLst>
              </a:tr>
              <a:tr h="37663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Efficient process for donors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424259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893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EC87B12-26DE-4666-8282-600936329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3616"/>
            <a:ext cx="10515600" cy="1249958"/>
          </a:xfrm>
        </p:spPr>
        <p:txBody>
          <a:bodyPr/>
          <a:lstStyle/>
          <a:p>
            <a:pPr algn="ctr"/>
            <a:r>
              <a:rPr lang="en-GB" dirty="0"/>
              <a:t>Old Pathway Versus New Pathway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33B45D8-1823-4309-9978-D8DBA0A0C5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107831"/>
            <a:ext cx="5157787" cy="536331"/>
          </a:xfrm>
        </p:spPr>
        <p:txBody>
          <a:bodyPr/>
          <a:lstStyle/>
          <a:p>
            <a:r>
              <a:rPr lang="en-GB" dirty="0"/>
              <a:t>Old Pathway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97968B70-717F-4E9B-8419-22FC60859A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013438"/>
            <a:ext cx="5157787" cy="4176225"/>
          </a:xfrm>
        </p:spPr>
        <p:txBody>
          <a:bodyPr>
            <a:normAutofit/>
          </a:bodyPr>
          <a:lstStyle/>
          <a:p>
            <a:r>
              <a:rPr lang="en-GB" sz="1600" dirty="0"/>
              <a:t>LD initial assessment clinic every Tuesday and Wednesday</a:t>
            </a:r>
          </a:p>
          <a:p>
            <a:r>
              <a:rPr lang="en-GB" sz="1600" dirty="0"/>
              <a:t>1 family or altruistic donor seen per LD coordinator, or one large family divided by 2-3 coordinators </a:t>
            </a:r>
            <a:r>
              <a:rPr lang="en-GB" sz="1600" dirty="0">
                <a:highlight>
                  <a:srgbClr val="FFFF00"/>
                </a:highlight>
              </a:rPr>
              <a:t>(4-8 week waiting list)</a:t>
            </a:r>
          </a:p>
          <a:p>
            <a:r>
              <a:rPr lang="en-GB" sz="1600" dirty="0"/>
              <a:t>Each initial assessment clinic takes the coordinator on average 2-3 hours.</a:t>
            </a:r>
          </a:p>
          <a:p>
            <a:r>
              <a:rPr lang="en-GB" sz="1600" dirty="0"/>
              <a:t>Crossmatch takes up to 2 weeks to process, then coordinator sends compatibility test results to the donor </a:t>
            </a:r>
            <a:r>
              <a:rPr lang="en-GB" sz="1600" dirty="0">
                <a:highlight>
                  <a:srgbClr val="FFFF00"/>
                </a:highlight>
              </a:rPr>
              <a:t>(2-3 weeks)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600" dirty="0"/>
              <a:t>Clinical Immunology team can only process 8 cells a day (formal XM) therefore a limit to the number of formal crossmatches that can be processed. </a:t>
            </a:r>
            <a:endParaRPr lang="en-GB" sz="1600" dirty="0">
              <a:highlight>
                <a:srgbClr val="FFFF00"/>
              </a:highlight>
            </a:endParaRPr>
          </a:p>
          <a:p>
            <a:r>
              <a:rPr lang="en-GB" sz="1600" dirty="0"/>
              <a:t>Coordinator commences donor work up </a:t>
            </a:r>
            <a:r>
              <a:rPr lang="en-GB" sz="1600" dirty="0">
                <a:highlight>
                  <a:srgbClr val="FFFF00"/>
                </a:highlight>
              </a:rPr>
              <a:t>(4- 6 weeks minimum)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GB" sz="1600" dirty="0"/>
          </a:p>
          <a:p>
            <a:pPr lvl="1">
              <a:buFont typeface="Wingdings" panose="05000000000000000000" pitchFamily="2" charset="2"/>
              <a:buChar char="Ø"/>
            </a:pPr>
            <a:endParaRPr lang="en-GB" sz="1600" dirty="0"/>
          </a:p>
          <a:p>
            <a:pPr marL="0" indent="0">
              <a:buNone/>
            </a:pPr>
            <a:endParaRPr lang="en-GB" sz="1200" dirty="0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13857D9C-E28B-4E5F-A1FD-1E78C8AE8C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847291"/>
            <a:ext cx="5183188" cy="796871"/>
          </a:xfrm>
        </p:spPr>
        <p:txBody>
          <a:bodyPr/>
          <a:lstStyle/>
          <a:p>
            <a:r>
              <a:rPr lang="en-GB" dirty="0"/>
              <a:t>New pathway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0C648F85-9AF8-4F18-AEDE-C6D3155D61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013438"/>
            <a:ext cx="5183188" cy="4176225"/>
          </a:xfrm>
        </p:spPr>
        <p:txBody>
          <a:bodyPr>
            <a:normAutofit lnSpcReduction="10000"/>
          </a:bodyPr>
          <a:lstStyle/>
          <a:p>
            <a:r>
              <a:rPr lang="en-GB" sz="1600" dirty="0"/>
              <a:t>Donors complete the donor questionnaire prior to the seminar  &amp; GP summary obtained</a:t>
            </a:r>
          </a:p>
          <a:p>
            <a:r>
              <a:rPr lang="en-GB" sz="1600" dirty="0"/>
              <a:t>One coordinator presents the LD seminar for all donors and their recipients as a group</a:t>
            </a:r>
          </a:p>
          <a:p>
            <a:r>
              <a:rPr lang="en-GB" sz="1600" dirty="0" err="1"/>
              <a:t>Powerpoint</a:t>
            </a:r>
            <a:r>
              <a:rPr lang="en-GB" sz="1600" dirty="0"/>
              <a:t> presentation to aid education </a:t>
            </a:r>
          </a:p>
          <a:p>
            <a:r>
              <a:rPr lang="en-GB" sz="1600" dirty="0"/>
              <a:t>Virtual crossmatches - No limit to the number of virtual crossmatches that can be processed.</a:t>
            </a:r>
          </a:p>
          <a:p>
            <a:r>
              <a:rPr lang="en-GB" sz="1600" dirty="0"/>
              <a:t>Coordinators split donors to be seen for history taking consultation (coordinator already has background PMH)</a:t>
            </a:r>
          </a:p>
          <a:p>
            <a:r>
              <a:rPr lang="en-GB" sz="1600" dirty="0"/>
              <a:t>LD presentations can contain a mix of donors and recipients who wish to get compatibility tested and those who are only attending for educational reasons</a:t>
            </a:r>
          </a:p>
          <a:p>
            <a:r>
              <a:rPr lang="en-GB" sz="1600" dirty="0"/>
              <a:t>Internal or external healthcare professionals can attend the seminars</a:t>
            </a:r>
          </a:p>
          <a:p>
            <a:r>
              <a:rPr lang="en-GB" sz="1600" dirty="0"/>
              <a:t>Donors requiring an interpreter – have one to one initial assessment</a:t>
            </a:r>
          </a:p>
          <a:p>
            <a:endParaRPr lang="en-GB" sz="1600" dirty="0"/>
          </a:p>
          <a:p>
            <a:endParaRPr lang="en-GB" sz="1300" dirty="0"/>
          </a:p>
          <a:p>
            <a:endParaRPr lang="en-GB" sz="1300" dirty="0"/>
          </a:p>
          <a:p>
            <a:endParaRPr lang="en-GB" sz="26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024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="" xmlns:a16="http://schemas.microsoft.com/office/drawing/2014/main" id="{8E5F491A-08FF-4372-8FA5-86A915337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8922" y="365125"/>
            <a:ext cx="3264877" cy="6053260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10" name="Content Placeholder 9">
            <a:extLst>
              <a:ext uri="{FF2B5EF4-FFF2-40B4-BE49-F238E27FC236}">
                <a16:creationId xmlns="" xmlns:a16="http://schemas.microsoft.com/office/drawing/2014/main" id="{7AE40FF5-3C1B-4621-9130-212C8BABF7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8368" y="3953662"/>
            <a:ext cx="95263" cy="95263"/>
          </a:xfrm>
        </p:spPr>
      </p:pic>
      <p:pic>
        <p:nvPicPr>
          <p:cNvPr id="14" name="Picture 13" descr="A close up of a map&#10;&#10;Description automatically generated">
            <a:extLst>
              <a:ext uri="{FF2B5EF4-FFF2-40B4-BE49-F238E27FC236}">
                <a16:creationId xmlns="" xmlns:a16="http://schemas.microsoft.com/office/drawing/2014/main" id="{CE147489-FCFA-480A-B3FC-C0E4D1E034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1634"/>
            <a:ext cx="11764108" cy="6494732"/>
          </a:xfrm>
          <a:prstGeom prst="rect">
            <a:avLst/>
          </a:prstGeom>
        </p:spPr>
      </p:pic>
      <p:cxnSp>
        <p:nvCxnSpPr>
          <p:cNvPr id="16" name="Straight Arrow Connector 15">
            <a:extLst>
              <a:ext uri="{FF2B5EF4-FFF2-40B4-BE49-F238E27FC236}">
                <a16:creationId xmlns="" xmlns:a16="http://schemas.microsoft.com/office/drawing/2014/main" id="{30611DC9-CF6F-475B-9634-1032C9350E47}"/>
              </a:ext>
            </a:extLst>
          </p:cNvPr>
          <p:cNvCxnSpPr>
            <a:cxnSpLocks/>
          </p:cNvCxnSpPr>
          <p:nvPr/>
        </p:nvCxnSpPr>
        <p:spPr>
          <a:xfrm flipH="1">
            <a:off x="9613784" y="3582099"/>
            <a:ext cx="276836" cy="7382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7AB84E91-EB2E-4882-8364-57403FA7F12E}"/>
              </a:ext>
            </a:extLst>
          </p:cNvPr>
          <p:cNvSpPr txBox="1"/>
          <p:nvPr/>
        </p:nvSpPr>
        <p:spPr>
          <a:xfrm>
            <a:off x="9949343" y="2927758"/>
            <a:ext cx="1404456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rgbClr val="0070C0"/>
                </a:solidFill>
              </a:rPr>
              <a:t>Secretary starts booking seminar appointments to commence January 2020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="" xmlns:a16="http://schemas.microsoft.com/office/drawing/2014/main" id="{D5CFAFEF-81A7-45B2-B7E4-94F57961AC46}"/>
              </a:ext>
            </a:extLst>
          </p:cNvPr>
          <p:cNvCxnSpPr>
            <a:cxnSpLocks/>
          </p:cNvCxnSpPr>
          <p:nvPr/>
        </p:nvCxnSpPr>
        <p:spPr>
          <a:xfrm flipH="1">
            <a:off x="10813409" y="5209293"/>
            <a:ext cx="159391" cy="4616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7168D55C-0D15-4B44-A11A-96D6D4B0AE68}"/>
              </a:ext>
            </a:extLst>
          </p:cNvPr>
          <p:cNvSpPr txBox="1"/>
          <p:nvPr/>
        </p:nvSpPr>
        <p:spPr>
          <a:xfrm>
            <a:off x="10704352" y="4723002"/>
            <a:ext cx="7885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70C0"/>
                </a:solidFill>
              </a:rPr>
              <a:t>Seminars begin</a:t>
            </a:r>
          </a:p>
        </p:txBody>
      </p:sp>
    </p:spTree>
    <p:extLst>
      <p:ext uri="{BB962C8B-B14F-4D97-AF65-F5344CB8AC3E}">
        <p14:creationId xmlns:p14="http://schemas.microsoft.com/office/powerpoint/2010/main" val="258546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35403F-3945-4C68-AC95-7334CC684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Content Placeholder 4" descr="A screenshot of a map&#10;&#10;Description automatically generated">
            <a:extLst>
              <a:ext uri="{FF2B5EF4-FFF2-40B4-BE49-F238E27FC236}">
                <a16:creationId xmlns="" xmlns:a16="http://schemas.microsoft.com/office/drawing/2014/main" id="{B63078C5-37BC-4CBC-8B7D-DD76B30F0B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465" y="365125"/>
            <a:ext cx="11387470" cy="6127750"/>
          </a:xfrm>
        </p:spPr>
      </p:pic>
      <p:cxnSp>
        <p:nvCxnSpPr>
          <p:cNvPr id="7" name="Straight Arrow Connector 6">
            <a:extLst>
              <a:ext uri="{FF2B5EF4-FFF2-40B4-BE49-F238E27FC236}">
                <a16:creationId xmlns="" xmlns:a16="http://schemas.microsoft.com/office/drawing/2014/main" id="{5D57F02A-B6CF-4A5C-A80A-A4282BC38DF1}"/>
              </a:ext>
            </a:extLst>
          </p:cNvPr>
          <p:cNvCxnSpPr>
            <a:cxnSpLocks/>
          </p:cNvCxnSpPr>
          <p:nvPr/>
        </p:nvCxnSpPr>
        <p:spPr>
          <a:xfrm flipH="1">
            <a:off x="10914077" y="5083999"/>
            <a:ext cx="226503" cy="5785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4335D02C-192D-4FA8-9703-28F042FB0C87}"/>
              </a:ext>
            </a:extLst>
          </p:cNvPr>
          <p:cNvSpPr txBox="1"/>
          <p:nvPr/>
        </p:nvSpPr>
        <p:spPr>
          <a:xfrm>
            <a:off x="10813409" y="4622334"/>
            <a:ext cx="9001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70C0"/>
                </a:solidFill>
              </a:rPr>
              <a:t>Seminars Begin</a:t>
            </a:r>
          </a:p>
        </p:txBody>
      </p:sp>
    </p:spTree>
    <p:extLst>
      <p:ext uri="{BB962C8B-B14F-4D97-AF65-F5344CB8AC3E}">
        <p14:creationId xmlns:p14="http://schemas.microsoft.com/office/powerpoint/2010/main" val="246773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56A43BD-29D8-4AD3-BAD3-E5583A188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Content Placeholder 4" descr="A close up of a map&#10;&#10;Description automatically generated">
            <a:extLst>
              <a:ext uri="{FF2B5EF4-FFF2-40B4-BE49-F238E27FC236}">
                <a16:creationId xmlns="" xmlns:a16="http://schemas.microsoft.com/office/drawing/2014/main" id="{34EAAA2B-9005-46B6-BD05-0386AEB3C5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875" y="223284"/>
            <a:ext cx="11841126" cy="6269591"/>
          </a:xfr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D4F16AFF-53C8-4F96-AE52-65BF82DA45ED}"/>
              </a:ext>
            </a:extLst>
          </p:cNvPr>
          <p:cNvSpPr txBox="1"/>
          <p:nvPr/>
        </p:nvSpPr>
        <p:spPr>
          <a:xfrm>
            <a:off x="9781562" y="2281806"/>
            <a:ext cx="11409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70C0"/>
                </a:solidFill>
              </a:rPr>
              <a:t>More nephrologist slots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="" xmlns:a16="http://schemas.microsoft.com/office/drawing/2014/main" id="{90D516AE-661A-4788-8A8E-4EA1DC187D29}"/>
              </a:ext>
            </a:extLst>
          </p:cNvPr>
          <p:cNvCxnSpPr>
            <a:cxnSpLocks/>
          </p:cNvCxnSpPr>
          <p:nvPr/>
        </p:nvCxnSpPr>
        <p:spPr>
          <a:xfrm flipH="1">
            <a:off x="10133901" y="2928137"/>
            <a:ext cx="109058" cy="2177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07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7A3B738-15B8-45E3-8D5F-B4803D05A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" name="Content Placeholder 4" descr="A screenshot of a map&#10;&#10;Description automatically generated">
            <a:extLst>
              <a:ext uri="{FF2B5EF4-FFF2-40B4-BE49-F238E27FC236}">
                <a16:creationId xmlns="" xmlns:a16="http://schemas.microsoft.com/office/drawing/2014/main" id="{94CBBE65-562D-4138-B4B1-0A2FEA3C5B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447" y="276447"/>
            <a:ext cx="11791505" cy="6216428"/>
          </a:xfr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57D8149A-CF6F-4D1B-A11A-82958F840ABA}"/>
              </a:ext>
            </a:extLst>
          </p:cNvPr>
          <p:cNvSpPr txBox="1"/>
          <p:nvPr/>
        </p:nvSpPr>
        <p:spPr>
          <a:xfrm>
            <a:off x="11031523" y="4572000"/>
            <a:ext cx="8840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70C0"/>
                </a:solidFill>
              </a:rPr>
              <a:t>Seminars begin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="" xmlns:a16="http://schemas.microsoft.com/office/drawing/2014/main" id="{92ED73A5-37AE-4D2F-9D8A-AF7F141A3A7B}"/>
              </a:ext>
            </a:extLst>
          </p:cNvPr>
          <p:cNvCxnSpPr>
            <a:cxnSpLocks/>
          </p:cNvCxnSpPr>
          <p:nvPr/>
        </p:nvCxnSpPr>
        <p:spPr>
          <a:xfrm flipH="1">
            <a:off x="11031523" y="5033665"/>
            <a:ext cx="226503" cy="2849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A34C8E21-D46D-4061-9BC4-32197988E341}"/>
              </a:ext>
            </a:extLst>
          </p:cNvPr>
          <p:cNvSpPr txBox="1"/>
          <p:nvPr/>
        </p:nvSpPr>
        <p:spPr>
          <a:xfrm>
            <a:off x="8179267" y="2854345"/>
            <a:ext cx="13422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70C0"/>
                </a:solidFill>
              </a:rPr>
              <a:t>Coordinator on sick leave /</a:t>
            </a:r>
          </a:p>
          <a:p>
            <a:r>
              <a:rPr lang="en-GB" sz="1200" dirty="0">
                <a:solidFill>
                  <a:srgbClr val="0070C0"/>
                </a:solidFill>
              </a:rPr>
              <a:t>Summer annual leave 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="" xmlns:a16="http://schemas.microsoft.com/office/drawing/2014/main" id="{01AD335F-23E2-4F3F-A7B1-8AA00785AE71}"/>
              </a:ext>
            </a:extLst>
          </p:cNvPr>
          <p:cNvCxnSpPr>
            <a:cxnSpLocks/>
          </p:cNvCxnSpPr>
          <p:nvPr/>
        </p:nvCxnSpPr>
        <p:spPr>
          <a:xfrm flipH="1">
            <a:off x="7625594" y="3028426"/>
            <a:ext cx="55367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397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4C5499B-AE28-48A8-A107-077ED8127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Donor Screening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B7EAE9A-760A-4326-B34B-81E6C4D40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3 donors ruled out/on hold since January 2020 – donor BMI &gt;38, severe COPD- deemed unfit to proceed following anaesthetic assessment</a:t>
            </a:r>
          </a:p>
          <a:p>
            <a:r>
              <a:rPr lang="en-GB" dirty="0"/>
              <a:t>1 donors referred back to GP – high HBA1C</a:t>
            </a:r>
          </a:p>
          <a:p>
            <a:r>
              <a:rPr lang="en-GB" dirty="0"/>
              <a:t>11 donors sent questionnaire’s, but never returned them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            = 15 donors that would have been booked into seminar                              	appointments who were unsuitable or may have </a:t>
            </a:r>
            <a:r>
              <a:rPr lang="en-GB" dirty="0" err="1"/>
              <a:t>DNA’d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144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4856112-3BEC-4AC1-8C9B-6E8FB163B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Other Points to Mention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C4FE4FB-335E-4382-ABF8-9DB06517F4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7446"/>
            <a:ext cx="10515600" cy="4629518"/>
          </a:xfrm>
        </p:spPr>
        <p:txBody>
          <a:bodyPr/>
          <a:lstStyle/>
          <a:p>
            <a:r>
              <a:rPr lang="en-GB" sz="2200" dirty="0"/>
              <a:t>Doctors/Nurses/HCA’s have attended LD seminars on a weekly basis to improve understanding of the LD </a:t>
            </a:r>
            <a:r>
              <a:rPr lang="en-GB" sz="2200" dirty="0" smtClean="0"/>
              <a:t>process</a:t>
            </a:r>
          </a:p>
          <a:p>
            <a:endParaRPr lang="en-GB" sz="2200" dirty="0"/>
          </a:p>
          <a:p>
            <a:r>
              <a:rPr lang="en-GB" sz="2200" dirty="0" smtClean="0"/>
              <a:t>Donor </a:t>
            </a:r>
            <a:r>
              <a:rPr lang="en-GB" sz="2200" dirty="0"/>
              <a:t>feedback has been excellent</a:t>
            </a:r>
          </a:p>
          <a:p>
            <a:pPr lvl="1"/>
            <a:r>
              <a:rPr lang="en-GB" sz="2200" dirty="0"/>
              <a:t>Preferred group setting- felt “less alone”, lots of question’s asked by people that others may not have thought of </a:t>
            </a:r>
            <a:endParaRPr lang="en-GB" sz="2200" dirty="0" smtClean="0"/>
          </a:p>
          <a:p>
            <a:pPr marL="457200" lvl="1" indent="0">
              <a:buNone/>
            </a:pPr>
            <a:endParaRPr lang="en-GB" sz="2200" dirty="0"/>
          </a:p>
          <a:p>
            <a:r>
              <a:rPr lang="en-GB" sz="2200" dirty="0" smtClean="0"/>
              <a:t>More </a:t>
            </a:r>
            <a:r>
              <a:rPr lang="en-GB" sz="2200" dirty="0"/>
              <a:t>efficient time management for coordinators- saving 9 hours total time spent in initial assessment clinic per week (per team</a:t>
            </a:r>
            <a:r>
              <a:rPr lang="en-GB" sz="2200" dirty="0" smtClean="0"/>
              <a:t>)</a:t>
            </a:r>
          </a:p>
          <a:p>
            <a:endParaRPr lang="en-GB" sz="2200" dirty="0" smtClean="0"/>
          </a:p>
          <a:p>
            <a:r>
              <a:rPr lang="en-GB" sz="2200" dirty="0" smtClean="0"/>
              <a:t>More convenient for donors who come forward at different time periods, due to work or location etc. (not all donors have to attend at the same time)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518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1435</TotalTime>
  <Words>617</Words>
  <Application>Microsoft Office PowerPoint</Application>
  <PresentationFormat>Custom</PresentationFormat>
  <Paragraphs>79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KQUIP</vt:lpstr>
      <vt:lpstr>KQUIP OXFORD &amp; THAMES VALLEY REGION LAUNCH DAY LD Programme- The Good/Not So Good/The Future Recommendations</vt:lpstr>
      <vt:lpstr>Old Pathway Versus New Pathway</vt:lpstr>
      <vt:lpstr>PowerPoint Presentation</vt:lpstr>
      <vt:lpstr>PowerPoint Presentation</vt:lpstr>
      <vt:lpstr>PowerPoint Presentation</vt:lpstr>
      <vt:lpstr>PowerPoint Presentation</vt:lpstr>
      <vt:lpstr>Donor Screening Outcomes</vt:lpstr>
      <vt:lpstr>Other Points to Mention</vt:lpstr>
      <vt:lpstr>Future Plans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KQUIP</dc:title>
  <dc:creator>Richard Priest</dc:creator>
  <cp:lastModifiedBy>Julie Slevin</cp:lastModifiedBy>
  <cp:revision>16</cp:revision>
  <dcterms:created xsi:type="dcterms:W3CDTF">2020-03-08T19:37:12Z</dcterms:created>
  <dcterms:modified xsi:type="dcterms:W3CDTF">2020-03-10T11:05:23Z</dcterms:modified>
</cp:coreProperties>
</file>