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68" r:id="rId2"/>
    <p:sldId id="273" r:id="rId3"/>
    <p:sldId id="274" r:id="rId4"/>
    <p:sldId id="275" r:id="rId5"/>
    <p:sldId id="276" r:id="rId6"/>
    <p:sldId id="277" r:id="rId7"/>
    <p:sldId id="269" r:id="rId8"/>
    <p:sldId id="272" r:id="rId9"/>
    <p:sldId id="271" r:id="rId10"/>
    <p:sldId id="270" r:id="rId11"/>
    <p:sldId id="256" r:id="rId12"/>
    <p:sldId id="257" r:id="rId13"/>
    <p:sldId id="259" r:id="rId14"/>
    <p:sldId id="260" r:id="rId15"/>
    <p:sldId id="261" r:id="rId16"/>
    <p:sldId id="262" r:id="rId17"/>
    <p:sldId id="263" r:id="rId18"/>
    <p:sldId id="265" r:id="rId19"/>
    <p:sldId id="26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Priest" initials="R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3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1CE-EA95-425F-9562-8F7EA5413E7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1E56C-3945-4BF8-A7E3-26400C2E5B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9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D63D0-A088-4AC3-A37F-EE3248981F1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1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A9D9C5-8409-4BED-8481-5538D208DC9C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64B5E-D745-4791-ABA1-861986958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615" y="1122363"/>
            <a:ext cx="9144000" cy="2387600"/>
          </a:xfrm>
        </p:spPr>
        <p:txBody>
          <a:bodyPr/>
          <a:lstStyle/>
          <a:p>
            <a:r>
              <a:rPr lang="en-GB" dirty="0"/>
              <a:t>KQUIP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9D9F2-8BED-4E56-BBBB-38B37D015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Transplant First Meeting </a:t>
            </a:r>
            <a:r>
              <a:rPr lang="en-GB" dirty="0"/>
              <a:t>Monday 9</a:t>
            </a:r>
            <a:r>
              <a:rPr lang="en-GB" baseline="30000" dirty="0"/>
              <a:t>th</a:t>
            </a:r>
            <a:r>
              <a:rPr lang="en-GB" dirty="0"/>
              <a:t> March 2020</a:t>
            </a:r>
          </a:p>
          <a:p>
            <a:r>
              <a:rPr lang="en-GB" dirty="0" smtClean="0"/>
              <a:t>Oxford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0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Standardised referral timing, information and criteria</a:t>
            </a:r>
          </a:p>
          <a:p>
            <a:pPr lvl="1"/>
            <a:r>
              <a:rPr lang="en-GB" dirty="0" smtClean="0"/>
              <a:t>Allow further screening and timely referral for further investigations</a:t>
            </a:r>
          </a:p>
          <a:p>
            <a:pPr lvl="1"/>
            <a:r>
              <a:rPr lang="en-GB" dirty="0" smtClean="0"/>
              <a:t>Ensures timely referral to allow sufficient time for potential pre-emptive transplant</a:t>
            </a:r>
          </a:p>
          <a:p>
            <a:r>
              <a:rPr lang="en-GB" dirty="0" smtClean="0"/>
              <a:t>Peripheral clinics</a:t>
            </a:r>
          </a:p>
          <a:p>
            <a:pPr lvl="1"/>
            <a:r>
              <a:rPr lang="en-GB" dirty="0" smtClean="0"/>
              <a:t>Reduce DNA’s</a:t>
            </a:r>
          </a:p>
          <a:p>
            <a:pPr lvl="1"/>
            <a:r>
              <a:rPr lang="en-GB" dirty="0" smtClean="0"/>
              <a:t>Improve links with referring hospitals</a:t>
            </a:r>
          </a:p>
          <a:p>
            <a:pPr lvl="1"/>
            <a:r>
              <a:rPr lang="en-GB" dirty="0" smtClean="0"/>
              <a:t>Cardiac link in referring hospitals may allow direct referrals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Plans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5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64B5E-D745-4791-ABA1-861986958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615" y="1122363"/>
            <a:ext cx="9144000" cy="2387600"/>
          </a:xfrm>
        </p:spPr>
        <p:txBody>
          <a:bodyPr/>
          <a:lstStyle/>
          <a:p>
            <a:r>
              <a:rPr lang="en-GB" dirty="0"/>
              <a:t>KQUIP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9D9F2-8BED-4E56-BBBB-38B37D015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Pre-Emptive </a:t>
            </a:r>
            <a:r>
              <a:rPr lang="en-GB" dirty="0"/>
              <a:t>Transplant Meeting Monday 9</a:t>
            </a:r>
            <a:r>
              <a:rPr lang="en-GB" baseline="30000" dirty="0"/>
              <a:t>th</a:t>
            </a:r>
            <a:r>
              <a:rPr lang="en-GB" dirty="0"/>
              <a:t> March 2020</a:t>
            </a:r>
          </a:p>
          <a:p>
            <a:r>
              <a:rPr lang="en-GB" dirty="0"/>
              <a:t>Streamlining the Living Donation Pathway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9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649035-C077-4B3E-AD49-3DD44E4BE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697"/>
            <a:ext cx="10515600" cy="5062266"/>
          </a:xfrm>
        </p:spPr>
        <p:txBody>
          <a:bodyPr/>
          <a:lstStyle/>
          <a:p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75D261-24F1-45C2-B8A0-D8B72EB4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5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b="1" dirty="0"/>
              <a:t>KQUIP OXFORD &amp; THAMES VALLEY REGION LAUNCH DAY</a:t>
            </a:r>
            <a:r>
              <a:rPr lang="en-GB" dirty="0"/>
              <a:t/>
            </a:r>
            <a:br>
              <a:rPr lang="en-GB" dirty="0"/>
            </a:br>
            <a:r>
              <a:rPr lang="en-GB" sz="3100" dirty="0"/>
              <a:t>LD Programme- The Good/Not So Good/The Future Recommendations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5680281D-130D-4971-9ABA-0696E2FFE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97180"/>
              </p:ext>
            </p:extLst>
          </p:nvPr>
        </p:nvGraphicFramePr>
        <p:xfrm>
          <a:off x="984070" y="1280161"/>
          <a:ext cx="9640389" cy="535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463">
                  <a:extLst>
                    <a:ext uri="{9D8B030D-6E8A-4147-A177-3AD203B41FA5}">
                      <a16:colId xmlns="" xmlns:a16="http://schemas.microsoft.com/office/drawing/2014/main" val="1198707251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169609695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3471189319"/>
                    </a:ext>
                  </a:extLst>
                </a:gridCol>
              </a:tblGrid>
              <a:tr h="37663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NOT SO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7479634"/>
                  </a:ext>
                </a:extLst>
              </a:tr>
              <a:tr h="609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Single point of referral for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Waiting time for initial appointment too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Patient LD Seminars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879561"/>
                  </a:ext>
                </a:extLst>
              </a:tr>
              <a:tr h="7532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Great to have a named nurse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More help for recipients to ask family/friends to consider living donation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Nurse LD seminars at referring centres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8804223"/>
                  </a:ext>
                </a:extLst>
              </a:tr>
              <a:tr h="8012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Remote/overseas donors- not a problem (appointments consolidated)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A need for donor forums/seminar </a:t>
                      </a:r>
                      <a:r>
                        <a:rPr lang="en-GB" sz="1400" dirty="0"/>
                        <a:t>or LD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Online video’s to include patient stories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4642913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Staff have a good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A need for more info to be available for Nephrologist to give to  donors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Weekend/out of hours appointments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0444844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Comprehensive and thorough information given to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 point of contact  for sharing knowledge or information giving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Outreach/peripheral LD clinics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4511961"/>
                  </a:ext>
                </a:extLst>
              </a:tr>
              <a:tr h="97298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Face to face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Need for more information pre-emptively and in advance for recipients, about the possibility of living donation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More press and publicity nationally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64071"/>
                  </a:ext>
                </a:extLst>
              </a:tr>
              <a:tr h="3766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Efficient process for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2425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93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C87B12-26DE-4666-8282-60093632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16"/>
            <a:ext cx="10515600" cy="1249958"/>
          </a:xfrm>
        </p:spPr>
        <p:txBody>
          <a:bodyPr/>
          <a:lstStyle/>
          <a:p>
            <a:pPr algn="ctr"/>
            <a:r>
              <a:rPr lang="en-GB" dirty="0"/>
              <a:t>Old Pathway Versus New Pathway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3B45D8-1823-4309-9978-D8DBA0A0C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107833"/>
            <a:ext cx="5157787" cy="536331"/>
          </a:xfrm>
        </p:spPr>
        <p:txBody>
          <a:bodyPr/>
          <a:lstStyle/>
          <a:p>
            <a:r>
              <a:rPr lang="en-GB" dirty="0"/>
              <a:t>Old Pathway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3857D9C-E28B-4E5F-A1FD-1E78C8AE8CDA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6172201" y="847293"/>
            <a:ext cx="5183188" cy="796871"/>
          </a:xfrm>
        </p:spPr>
        <p:txBody>
          <a:bodyPr/>
          <a:lstStyle/>
          <a:p>
            <a:r>
              <a:rPr lang="en-GB" dirty="0"/>
              <a:t>New pathway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968B70-717F-4E9B-8419-22FC60859AC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839789" y="2013440"/>
            <a:ext cx="5157787" cy="4176225"/>
          </a:xfrm>
        </p:spPr>
        <p:txBody>
          <a:bodyPr>
            <a:normAutofit lnSpcReduction="10000"/>
          </a:bodyPr>
          <a:lstStyle/>
          <a:p>
            <a:r>
              <a:rPr lang="en-GB" sz="1600" dirty="0"/>
              <a:t>LD initial assessment clinic every Tuesday and Wednesday</a:t>
            </a:r>
          </a:p>
          <a:p>
            <a:r>
              <a:rPr lang="en-GB" sz="1600" dirty="0"/>
              <a:t>1 family or altruistic donor seen per LD coordinator, or one large family divided by 2-3 coordinators </a:t>
            </a:r>
            <a:r>
              <a:rPr lang="en-GB" sz="1600" dirty="0">
                <a:highlight>
                  <a:srgbClr val="FFFF00"/>
                </a:highlight>
              </a:rPr>
              <a:t>(4-8 week waiting list)</a:t>
            </a:r>
          </a:p>
          <a:p>
            <a:r>
              <a:rPr lang="en-GB" sz="1600" dirty="0"/>
              <a:t>Each initial assessment clinic takes the coordinator on average 2-3 hours.</a:t>
            </a:r>
          </a:p>
          <a:p>
            <a:r>
              <a:rPr lang="en-GB" sz="1600" dirty="0"/>
              <a:t>Crossmatch takes up to 2 weeks to process, then coordinator sends compatibility test results to the donor </a:t>
            </a:r>
            <a:r>
              <a:rPr lang="en-GB" sz="1600" dirty="0">
                <a:highlight>
                  <a:srgbClr val="FFFF00"/>
                </a:highlight>
              </a:rPr>
              <a:t>(2-3 weeks)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Clinical Immunology team can only process 8 cells a day (formal XM) therefore a limit to the number of formal crossmatches that can be processed. </a:t>
            </a:r>
            <a:endParaRPr lang="en-GB" sz="1600" dirty="0">
              <a:highlight>
                <a:srgbClr val="FFFF00"/>
              </a:highlight>
            </a:endParaRPr>
          </a:p>
          <a:p>
            <a:r>
              <a:rPr lang="en-GB" sz="1600" dirty="0"/>
              <a:t>Coordinator commences donor work up </a:t>
            </a:r>
            <a:r>
              <a:rPr lang="en-GB" sz="1600" dirty="0">
                <a:highlight>
                  <a:srgbClr val="FFFF00"/>
                </a:highlight>
              </a:rPr>
              <a:t>(4- 6 weeks minimum)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648F85-9AF8-4F18-AEDE-C6D3155D6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013440"/>
            <a:ext cx="5183188" cy="4176225"/>
          </a:xfrm>
        </p:spPr>
        <p:txBody>
          <a:bodyPr>
            <a:normAutofit fontScale="92500" lnSpcReduction="10000"/>
          </a:bodyPr>
          <a:lstStyle/>
          <a:p>
            <a:r>
              <a:rPr lang="en-GB" sz="1600" dirty="0"/>
              <a:t>Donors complete the donor questionnaire prior to the seminar  &amp; GP summary obtained</a:t>
            </a:r>
          </a:p>
          <a:p>
            <a:r>
              <a:rPr lang="en-GB" sz="1600" dirty="0"/>
              <a:t>One coordinator presents the LD seminar for all donors and their recipients as a group</a:t>
            </a:r>
          </a:p>
          <a:p>
            <a:r>
              <a:rPr lang="en-GB" sz="1600" dirty="0" err="1"/>
              <a:t>Powerpoint</a:t>
            </a:r>
            <a:r>
              <a:rPr lang="en-GB" sz="1600" dirty="0"/>
              <a:t> presentation to aid education </a:t>
            </a:r>
          </a:p>
          <a:p>
            <a:r>
              <a:rPr lang="en-GB" sz="1600" dirty="0"/>
              <a:t>Virtual crossmatches - No limit to the number of virtual crossmatches that can be processed.</a:t>
            </a:r>
          </a:p>
          <a:p>
            <a:r>
              <a:rPr lang="en-GB" sz="1600" dirty="0"/>
              <a:t>Coordinators split donors to be seen for history taking consultation (coordinator already has background PMH)</a:t>
            </a:r>
          </a:p>
          <a:p>
            <a:r>
              <a:rPr lang="en-GB" sz="1600" dirty="0"/>
              <a:t>LD presentations can contain a mix of donors and recipients who wish to get compatibility tested and those who are only attending for educational reasons</a:t>
            </a:r>
          </a:p>
          <a:p>
            <a:r>
              <a:rPr lang="en-GB" sz="1600" dirty="0"/>
              <a:t>Internal or external healthcare professionals can attend the seminars</a:t>
            </a:r>
          </a:p>
          <a:p>
            <a:r>
              <a:rPr lang="en-GB" sz="1600" dirty="0"/>
              <a:t>Donors requiring an interpreter – have one to one initial assessment</a:t>
            </a:r>
          </a:p>
          <a:p>
            <a:endParaRPr lang="en-GB" sz="16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2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="" xmlns:a16="http://schemas.microsoft.com/office/drawing/2014/main" id="{7AE40FF5-3C1B-4621-9130-212C8BABF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68" y="3696487"/>
            <a:ext cx="95263" cy="95263"/>
          </a:xfrm>
        </p:spPr>
      </p:pic>
      <p:sp>
        <p:nvSpPr>
          <p:cNvPr id="7" name="Title 6">
            <a:extLst>
              <a:ext uri="{FF2B5EF4-FFF2-40B4-BE49-F238E27FC236}">
                <a16:creationId xmlns="" xmlns:a16="http://schemas.microsoft.com/office/drawing/2014/main" id="{8E5F491A-08FF-4372-8FA5-86A91533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23" y="365125"/>
            <a:ext cx="3264877" cy="605326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="" xmlns:a16="http://schemas.microsoft.com/office/drawing/2014/main" id="{CE147489-FCFA-480A-B3FC-C0E4D1E03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1634"/>
            <a:ext cx="11764108" cy="6494732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30611DC9-CF6F-475B-9634-1032C9350E47}"/>
              </a:ext>
            </a:extLst>
          </p:cNvPr>
          <p:cNvCxnSpPr>
            <a:cxnSpLocks/>
          </p:cNvCxnSpPr>
          <p:nvPr/>
        </p:nvCxnSpPr>
        <p:spPr>
          <a:xfrm flipH="1">
            <a:off x="9613785" y="3582101"/>
            <a:ext cx="276836" cy="738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AB84E91-EB2E-4882-8364-57403FA7F12E}"/>
              </a:ext>
            </a:extLst>
          </p:cNvPr>
          <p:cNvSpPr txBox="1"/>
          <p:nvPr/>
        </p:nvSpPr>
        <p:spPr>
          <a:xfrm>
            <a:off x="9949343" y="2927759"/>
            <a:ext cx="14044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70C0"/>
                </a:solidFill>
              </a:rPr>
              <a:t>Secretary starts booking seminar appointments to commence January 2020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D5CFAFEF-81A7-45B2-B7E4-94F57961AC46}"/>
              </a:ext>
            </a:extLst>
          </p:cNvPr>
          <p:cNvCxnSpPr>
            <a:cxnSpLocks/>
          </p:cNvCxnSpPr>
          <p:nvPr/>
        </p:nvCxnSpPr>
        <p:spPr>
          <a:xfrm flipH="1">
            <a:off x="10813410" y="5209295"/>
            <a:ext cx="159391" cy="46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168D55C-0D15-4B44-A11A-96D6D4B0AE68}"/>
              </a:ext>
            </a:extLst>
          </p:cNvPr>
          <p:cNvSpPr txBox="1"/>
          <p:nvPr/>
        </p:nvSpPr>
        <p:spPr>
          <a:xfrm>
            <a:off x="10704352" y="4723004"/>
            <a:ext cx="788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</p:spTree>
    <p:extLst>
      <p:ext uri="{BB962C8B-B14F-4D97-AF65-F5344CB8AC3E}">
        <p14:creationId xmlns:p14="http://schemas.microsoft.com/office/powerpoint/2010/main" val="25854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map&#10;&#10;Description automatically generated">
            <a:extLst>
              <a:ext uri="{FF2B5EF4-FFF2-40B4-BE49-F238E27FC236}">
                <a16:creationId xmlns="" xmlns:a16="http://schemas.microsoft.com/office/drawing/2014/main" id="{B63078C5-37BC-4CBC-8B7D-DD76B30F0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68" y="1481138"/>
            <a:ext cx="8283464" cy="4525962"/>
          </a:xfr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5403F-3945-4C68-AC95-7334CC68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5D57F02A-B6CF-4A5C-A80A-A4282BC38DF1}"/>
              </a:ext>
            </a:extLst>
          </p:cNvPr>
          <p:cNvCxnSpPr>
            <a:cxnSpLocks/>
          </p:cNvCxnSpPr>
          <p:nvPr/>
        </p:nvCxnSpPr>
        <p:spPr>
          <a:xfrm flipH="1">
            <a:off x="10914078" y="5083999"/>
            <a:ext cx="226503" cy="578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335D02C-192D-4FA8-9703-28F042FB0C87}"/>
              </a:ext>
            </a:extLst>
          </p:cNvPr>
          <p:cNvSpPr txBox="1"/>
          <p:nvPr/>
        </p:nvSpPr>
        <p:spPr>
          <a:xfrm>
            <a:off x="10813410" y="4622336"/>
            <a:ext cx="90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</p:spTree>
    <p:extLst>
      <p:ext uri="{BB962C8B-B14F-4D97-AF65-F5344CB8AC3E}">
        <p14:creationId xmlns:p14="http://schemas.microsoft.com/office/powerpoint/2010/main" val="246773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="" xmlns:a16="http://schemas.microsoft.com/office/drawing/2014/main" id="{34EAAA2B-9005-46B6-BD05-0386AEB3C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04" y="1481138"/>
            <a:ext cx="9025792" cy="4525962"/>
          </a:xfr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A43BD-29D8-4AD3-BAD3-E5583A18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4F16AFF-53C8-4F96-AE52-65BF82DA45ED}"/>
              </a:ext>
            </a:extLst>
          </p:cNvPr>
          <p:cNvSpPr txBox="1"/>
          <p:nvPr/>
        </p:nvSpPr>
        <p:spPr>
          <a:xfrm>
            <a:off x="9781563" y="2281808"/>
            <a:ext cx="1140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More nephrologist slots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90D516AE-661A-4788-8A8E-4EA1DC187D29}"/>
              </a:ext>
            </a:extLst>
          </p:cNvPr>
          <p:cNvCxnSpPr>
            <a:cxnSpLocks/>
          </p:cNvCxnSpPr>
          <p:nvPr/>
        </p:nvCxnSpPr>
        <p:spPr>
          <a:xfrm flipH="1">
            <a:off x="10133901" y="2928139"/>
            <a:ext cx="109059" cy="217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map&#10;&#10;Description automatically generated">
            <a:extLst>
              <a:ext uri="{FF2B5EF4-FFF2-40B4-BE49-F238E27FC236}">
                <a16:creationId xmlns="" xmlns:a16="http://schemas.microsoft.com/office/drawing/2014/main" id="{94CBBE65-562D-4138-B4B1-0A2FEA3C5B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636" y="1481138"/>
            <a:ext cx="9046727" cy="4525962"/>
          </a:xfr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A3B738-15B8-45E3-8D5F-B4803D05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7D8149A-CF6F-4D1B-A11A-82958F840ABA}"/>
              </a:ext>
            </a:extLst>
          </p:cNvPr>
          <p:cNvSpPr txBox="1"/>
          <p:nvPr/>
        </p:nvSpPr>
        <p:spPr>
          <a:xfrm>
            <a:off x="11031523" y="4572002"/>
            <a:ext cx="884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92ED73A5-37AE-4D2F-9D8A-AF7F141A3A7B}"/>
              </a:ext>
            </a:extLst>
          </p:cNvPr>
          <p:cNvCxnSpPr>
            <a:cxnSpLocks/>
          </p:cNvCxnSpPr>
          <p:nvPr/>
        </p:nvCxnSpPr>
        <p:spPr>
          <a:xfrm flipH="1">
            <a:off x="11031525" y="5033667"/>
            <a:ext cx="226503" cy="284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34C8E21-D46D-4061-9BC4-32197988E341}"/>
              </a:ext>
            </a:extLst>
          </p:cNvPr>
          <p:cNvSpPr txBox="1"/>
          <p:nvPr/>
        </p:nvSpPr>
        <p:spPr>
          <a:xfrm>
            <a:off x="8179267" y="2854347"/>
            <a:ext cx="134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Coordinator on sick leave /</a:t>
            </a:r>
          </a:p>
          <a:p>
            <a:r>
              <a:rPr lang="en-GB" sz="1200" dirty="0">
                <a:solidFill>
                  <a:srgbClr val="0070C0"/>
                </a:solidFill>
              </a:rPr>
              <a:t>Summer annual leave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01AD335F-23E2-4F3F-A7B1-8AA00785AE71}"/>
              </a:ext>
            </a:extLst>
          </p:cNvPr>
          <p:cNvCxnSpPr>
            <a:cxnSpLocks/>
          </p:cNvCxnSpPr>
          <p:nvPr/>
        </p:nvCxnSpPr>
        <p:spPr>
          <a:xfrm flipH="1">
            <a:off x="7625596" y="3028426"/>
            <a:ext cx="5536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9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7EAE9A-760A-4326-B34B-81E6C4D4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3 donors ruled out/on hold since January 2020 – donor BMI &gt;38, severe COPD- deemed unfit to proceed following anaesthetic assessment</a:t>
            </a:r>
          </a:p>
          <a:p>
            <a:r>
              <a:rPr lang="en-GB" dirty="0"/>
              <a:t>1 donors referred back to GP – high HBA1C</a:t>
            </a:r>
          </a:p>
          <a:p>
            <a:r>
              <a:rPr lang="en-GB" dirty="0"/>
              <a:t>11 donors sent questionnaire’s, but never returned them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= 15 donors that would have been booked into seminar                              	appointments who were unsuitable or may have </a:t>
            </a:r>
            <a:r>
              <a:rPr lang="en-GB" dirty="0" err="1"/>
              <a:t>DNA’d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C5499B-AE28-48A8-A107-077ED812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Donor Screening Outcomes</a:t>
            </a:r>
          </a:p>
        </p:txBody>
      </p:sp>
    </p:spTree>
    <p:extLst>
      <p:ext uri="{BB962C8B-B14F-4D97-AF65-F5344CB8AC3E}">
        <p14:creationId xmlns:p14="http://schemas.microsoft.com/office/powerpoint/2010/main" val="30014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4FE4FB-335E-4382-ABF8-9DB06517F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8"/>
          </a:xfrm>
        </p:spPr>
        <p:txBody>
          <a:bodyPr>
            <a:normAutofit lnSpcReduction="10000"/>
          </a:bodyPr>
          <a:lstStyle/>
          <a:p>
            <a:r>
              <a:rPr lang="en-GB" sz="2200" dirty="0"/>
              <a:t>Doctors/Nurses/HCA’s have attended LD seminars on a weekly basis to improve understanding of the LD </a:t>
            </a:r>
            <a:r>
              <a:rPr lang="en-GB" sz="2200" dirty="0" smtClean="0"/>
              <a:t>process</a:t>
            </a:r>
          </a:p>
          <a:p>
            <a:endParaRPr lang="en-GB" sz="2200" dirty="0"/>
          </a:p>
          <a:p>
            <a:r>
              <a:rPr lang="en-GB" sz="2200" dirty="0" smtClean="0"/>
              <a:t>Donor </a:t>
            </a:r>
            <a:r>
              <a:rPr lang="en-GB" sz="2200" dirty="0"/>
              <a:t>feedback has been excellent</a:t>
            </a:r>
          </a:p>
          <a:p>
            <a:pPr lvl="1"/>
            <a:r>
              <a:rPr lang="en-GB" sz="2200" dirty="0"/>
              <a:t>Preferred group setting- felt “less alone”, lots of question’s asked by people that others may not have thought of </a:t>
            </a:r>
            <a:endParaRPr lang="en-GB" sz="2200" dirty="0" smtClean="0"/>
          </a:p>
          <a:p>
            <a:pPr marL="457200" lvl="1" indent="0">
              <a:buNone/>
            </a:pPr>
            <a:endParaRPr lang="en-GB" sz="2200" dirty="0"/>
          </a:p>
          <a:p>
            <a:r>
              <a:rPr lang="en-GB" sz="2200" dirty="0" smtClean="0"/>
              <a:t>More </a:t>
            </a:r>
            <a:r>
              <a:rPr lang="en-GB" sz="2200" dirty="0"/>
              <a:t>efficient time management for coordinators- saving 9 hours total time spent in initial assessment clinic per week (per team</a:t>
            </a:r>
            <a:r>
              <a:rPr lang="en-GB" sz="2200" dirty="0" smtClean="0"/>
              <a:t>)</a:t>
            </a:r>
          </a:p>
          <a:p>
            <a:endParaRPr lang="en-GB" sz="2200" dirty="0" smtClean="0"/>
          </a:p>
          <a:p>
            <a:r>
              <a:rPr lang="en-GB" sz="2200" dirty="0" smtClean="0"/>
              <a:t>More convenient for donors who come forward at different time periods, due to work or location etc. (not all donors have to attend at the same time).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856112-3BEC-4AC1-8C9B-6E8FB163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Points to Mention</a:t>
            </a:r>
          </a:p>
        </p:txBody>
      </p:sp>
    </p:spTree>
    <p:extLst>
      <p:ext uri="{BB962C8B-B14F-4D97-AF65-F5344CB8AC3E}">
        <p14:creationId xmlns:p14="http://schemas.microsoft.com/office/powerpoint/2010/main" val="29651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6" y="1700809"/>
            <a:ext cx="12123288" cy="34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704265"/>
              </p:ext>
            </p:extLst>
          </p:nvPr>
        </p:nvGraphicFramePr>
        <p:xfrm>
          <a:off x="911423" y="764704"/>
          <a:ext cx="10369154" cy="392275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40161"/>
                <a:gridCol w="683348"/>
                <a:gridCol w="1227349"/>
                <a:gridCol w="1519575"/>
                <a:gridCol w="2298845"/>
                <a:gridCol w="1271184"/>
                <a:gridCol w="1928692"/>
              </a:tblGrid>
              <a:tr h="7665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centre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N on RRT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% pre-</a:t>
                      </a:r>
                      <a:r>
                        <a:rPr lang="en-GB" sz="1600" u="none" strike="noStrike" dirty="0" err="1">
                          <a:effectLst/>
                        </a:rPr>
                        <a:t>em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Tx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% LD pre-</a:t>
                      </a:r>
                      <a:r>
                        <a:rPr lang="en-GB" sz="1600" u="none" strike="noStrike" dirty="0" err="1">
                          <a:effectLst/>
                        </a:rPr>
                        <a:t>em</a:t>
                      </a:r>
                      <a:r>
                        <a:rPr lang="en-GB" sz="1600" u="none" strike="noStrike" dirty="0">
                          <a:effectLst/>
                        </a:rPr>
                        <a:t> TX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% WL at RRT start </a:t>
                      </a:r>
                      <a:r>
                        <a:rPr lang="en-GB" sz="1600" u="none" strike="noStrike" dirty="0" err="1">
                          <a:effectLst/>
                        </a:rPr>
                        <a:t>incl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en-GB" sz="1600" u="none" strike="noStrike" dirty="0" err="1">
                          <a:effectLst/>
                        </a:rPr>
                        <a:t>Tx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% WL @ 2 </a:t>
                      </a:r>
                      <a:r>
                        <a:rPr lang="en-GB" sz="1600" u="none" strike="noStrike" dirty="0" err="1">
                          <a:effectLst/>
                        </a:rPr>
                        <a:t>yrs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median time </a:t>
                      </a:r>
                      <a:r>
                        <a:rPr lang="en-GB" sz="1600" u="none" strike="noStrike" dirty="0" err="1">
                          <a:effectLst/>
                        </a:rPr>
                        <a:t>lisitng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O</a:t>
                      </a:r>
                      <a:r>
                        <a:rPr lang="en-GB" sz="1600" u="none" strike="noStrike" dirty="0" smtClean="0">
                          <a:effectLst/>
                        </a:rPr>
                        <a:t>xford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268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19.4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6.3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66.4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>
                          <a:effectLst/>
                        </a:rPr>
                        <a:t>Gloucester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84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4.8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4.8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25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54.8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619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RBH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133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8.3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5.3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22.6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54.9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292</a:t>
                      </a:r>
                      <a:endParaRPr lang="en-GB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/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Belfast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112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40.2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32.1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53.6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69.6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Guys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249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23.3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13.3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34.9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54.2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Birmingham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357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10.60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7.6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28.6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51.3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616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</a:tr>
              <a:tr h="4508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Stoke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2.5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0.8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20.5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52.5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505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0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7" y="980728"/>
            <a:ext cx="12077163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6096000" y="4869160"/>
            <a:ext cx="192021" cy="72008"/>
          </a:xfrm>
          <a:prstGeom prst="ellips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3407702" y="4509120"/>
            <a:ext cx="192021" cy="7200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831637" y="3789040"/>
            <a:ext cx="96011" cy="72008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0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32793" y="918875"/>
            <a:ext cx="12324793" cy="5318438"/>
            <a:chOff x="-99595" y="918875"/>
            <a:chExt cx="9243595" cy="5318438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9595" y="918875"/>
              <a:ext cx="9243595" cy="531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4211960" y="2708920"/>
              <a:ext cx="7200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Oval 2"/>
            <p:cNvSpPr/>
            <p:nvPr/>
          </p:nvSpPr>
          <p:spPr>
            <a:xfrm>
              <a:off x="2627784" y="3140968"/>
              <a:ext cx="72008" cy="7200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/>
            <p:cNvSpPr/>
            <p:nvPr/>
          </p:nvSpPr>
          <p:spPr>
            <a:xfrm>
              <a:off x="1979712" y="3068960"/>
              <a:ext cx="72008" cy="45719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1143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% adult RRT wait-listed prior to 2 years of starting RRT (adjusted)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550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64B5E-D745-4791-ABA1-861986958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615" y="1122363"/>
            <a:ext cx="9144000" cy="2387600"/>
          </a:xfrm>
        </p:spPr>
        <p:txBody>
          <a:bodyPr/>
          <a:lstStyle/>
          <a:p>
            <a:r>
              <a:rPr lang="en-GB" dirty="0"/>
              <a:t>KQUIP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9D9F2-8BED-4E56-BBBB-38B37D015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Pre-Emptive </a:t>
            </a:r>
            <a:r>
              <a:rPr lang="en-GB" dirty="0"/>
              <a:t>Transplant Meeting Monday 9</a:t>
            </a:r>
            <a:r>
              <a:rPr lang="en-GB" baseline="30000" dirty="0"/>
              <a:t>th</a:t>
            </a:r>
            <a:r>
              <a:rPr lang="en-GB" dirty="0"/>
              <a:t> March 2020</a:t>
            </a:r>
          </a:p>
          <a:p>
            <a:r>
              <a:rPr lang="en-GB" dirty="0" smtClean="0"/>
              <a:t>Improving the Recipient Assessment Pathway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5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649035-C077-4B3E-AD49-3DD44E4BE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697"/>
            <a:ext cx="10515600" cy="5062266"/>
          </a:xfrm>
        </p:spPr>
        <p:txBody>
          <a:bodyPr/>
          <a:lstStyle/>
          <a:p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75D261-24F1-45C2-B8A0-D8B72EB4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5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b="1" dirty="0"/>
              <a:t>KQUIP OXFORD &amp; THAMES VALLEY REGION LAUNCH DAY</a:t>
            </a:r>
            <a:r>
              <a:rPr lang="en-GB" dirty="0"/>
              <a:t/>
            </a:r>
            <a:br>
              <a:rPr lang="en-GB" dirty="0"/>
            </a:br>
            <a:r>
              <a:rPr lang="en-GB" sz="3100" dirty="0" smtClean="0"/>
              <a:t>Recipient Pathway- The </a:t>
            </a:r>
            <a:r>
              <a:rPr lang="en-GB" sz="3100" dirty="0"/>
              <a:t>Good/Not So Good/The Future Recommendations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5680281D-130D-4971-9ABA-0696E2FFE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27533"/>
              </p:ext>
            </p:extLst>
          </p:nvPr>
        </p:nvGraphicFramePr>
        <p:xfrm>
          <a:off x="984070" y="1280162"/>
          <a:ext cx="9640389" cy="547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463">
                  <a:extLst>
                    <a:ext uri="{9D8B030D-6E8A-4147-A177-3AD203B41FA5}">
                      <a16:colId xmlns="" xmlns:a16="http://schemas.microsoft.com/office/drawing/2014/main" val="1198707251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169609695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3471189319"/>
                    </a:ext>
                  </a:extLst>
                </a:gridCol>
              </a:tblGrid>
              <a:tr h="37663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NOT SO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7479634"/>
                  </a:ext>
                </a:extLst>
              </a:tr>
              <a:tr h="609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Quality of</a:t>
                      </a:r>
                      <a:r>
                        <a:rPr lang="en-GB" sz="1400" baseline="0" dirty="0" smtClean="0"/>
                        <a:t> information and communication at clinic at face to face appointment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No agreed referral criteria</a:t>
                      </a:r>
                      <a:endParaRPr lang="en-GB" sz="14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Standardised referral criteria and information</a:t>
                      </a:r>
                      <a:endParaRPr lang="en-GB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879561"/>
                  </a:ext>
                </a:extLst>
              </a:tr>
              <a:tr h="7532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Great to have a named </a:t>
                      </a:r>
                      <a:r>
                        <a:rPr lang="en-GB" sz="1400" dirty="0" smtClean="0"/>
                        <a:t>nurse, know who to communicate with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Long wait from referral to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assessment appointment</a:t>
                      </a:r>
                      <a:endParaRPr lang="en-GB" sz="14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Peripheral clinics, can offer reassess if pts want this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8804223"/>
                  </a:ext>
                </a:extLst>
              </a:tr>
              <a:tr h="8012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Patient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seminars</a:t>
                      </a:r>
                      <a:endParaRPr lang="en-GB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Long wait for cardiac tests</a:t>
                      </a:r>
                      <a:endParaRPr lang="en-GB" sz="14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Direct cardiology referrals and link at peripheral hospitals</a:t>
                      </a:r>
                      <a:endParaRPr lang="en-GB" sz="1400" kern="1200" baseline="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4642913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Staff have a good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information in alternative languages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Timely and more standardised timing of referral for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assessment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0444844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Comprehensive and thorough information given to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Repeated information at clinic appointment by nurse and surgeons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information in other languages and on line videos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4511961"/>
                  </a:ext>
                </a:extLst>
              </a:tr>
              <a:tr h="97298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Communication between recipient and LD team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 much information at a single appointment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Agreed work up tests for specific patient groups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64071"/>
                  </a:ext>
                </a:extLst>
              </a:tr>
              <a:tr h="3766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2425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9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" y="810853"/>
            <a:ext cx="111506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4428" y="292608"/>
            <a:ext cx="868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Waiting time from referral to assessment clinic appointment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33" y="743901"/>
            <a:ext cx="10259003" cy="55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49289" y="3394254"/>
            <a:ext cx="14484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Screening referral letters- MPS/ECHO</a:t>
            </a:r>
            <a:endParaRPr lang="en-GB" sz="105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7908" y="355062"/>
            <a:ext cx="6956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Waiting time from referral to cardiac investigation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7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895</Words>
  <Application>Microsoft Office PowerPoint</Application>
  <PresentationFormat>Custom</PresentationFormat>
  <Paragraphs>174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KQUIP</vt:lpstr>
      <vt:lpstr>PowerPoint Presentation</vt:lpstr>
      <vt:lpstr>PowerPoint Presentation</vt:lpstr>
      <vt:lpstr>PowerPoint Presentation</vt:lpstr>
      <vt:lpstr>% adult RRT wait-listed prior to 2 years of starting RRT (adjusted)</vt:lpstr>
      <vt:lpstr>KQUIP</vt:lpstr>
      <vt:lpstr>KQUIP OXFORD &amp; THAMES VALLEY REGION LAUNCH DAY Recipient Pathway- The Good/Not So Good/The Future Recommendations</vt:lpstr>
      <vt:lpstr>PowerPoint Presentation</vt:lpstr>
      <vt:lpstr>PowerPoint Presentation</vt:lpstr>
      <vt:lpstr>Future Plans</vt:lpstr>
      <vt:lpstr>KQUIP</vt:lpstr>
      <vt:lpstr>KQUIP OXFORD &amp; THAMES VALLEY REGION LAUNCH DAY LD Programme- The Good/Not So Good/The Future Recommendations</vt:lpstr>
      <vt:lpstr>Old Pathway Versus New Pathway</vt:lpstr>
      <vt:lpstr>PowerPoint Presentation</vt:lpstr>
      <vt:lpstr>PowerPoint Presentation</vt:lpstr>
      <vt:lpstr>PowerPoint Presentation</vt:lpstr>
      <vt:lpstr>PowerPoint Presentation</vt:lpstr>
      <vt:lpstr>Donor Screening Outcomes</vt:lpstr>
      <vt:lpstr>Other Points to Mention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KQUIP</dc:title>
  <dc:creator>Richard Priest</dc:creator>
  <cp:lastModifiedBy>Julie Slevin</cp:lastModifiedBy>
  <cp:revision>23</cp:revision>
  <dcterms:created xsi:type="dcterms:W3CDTF">2020-03-08T19:37:12Z</dcterms:created>
  <dcterms:modified xsi:type="dcterms:W3CDTF">2020-03-11T10:11:11Z</dcterms:modified>
</cp:coreProperties>
</file>