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44D2-5FCD-41E9-AAF3-3F3BA686DB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1882-DFDF-4F79-8F72-BDA15EED52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391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44D2-5FCD-41E9-AAF3-3F3BA686DB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1882-DFDF-4F79-8F72-BDA15EED52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21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44D2-5FCD-41E9-AAF3-3F3BA686DB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1882-DFDF-4F79-8F72-BDA15EED52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794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44D2-5FCD-41E9-AAF3-3F3BA686DB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1882-DFDF-4F79-8F72-BDA15EED52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937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44D2-5FCD-41E9-AAF3-3F3BA686DB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1882-DFDF-4F79-8F72-BDA15EED52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60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44D2-5FCD-41E9-AAF3-3F3BA686DB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1882-DFDF-4F79-8F72-BDA15EED52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841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44D2-5FCD-41E9-AAF3-3F3BA686DB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1882-DFDF-4F79-8F72-BDA15EED52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526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44D2-5FCD-41E9-AAF3-3F3BA686DB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1882-DFDF-4F79-8F72-BDA15EED52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872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44D2-5FCD-41E9-AAF3-3F3BA686DB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1882-DFDF-4F79-8F72-BDA15EED52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50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44D2-5FCD-41E9-AAF3-3F3BA686DB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1882-DFDF-4F79-8F72-BDA15EED52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394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44D2-5FCD-41E9-AAF3-3F3BA686DB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1882-DFDF-4F79-8F72-BDA15EED52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25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244D2-5FCD-41E9-AAF3-3F3BA686DB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91882-DFDF-4F79-8F72-BDA15EED52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393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60232" y="5777140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SSN Patricia </a:t>
            </a:r>
            <a:r>
              <a:rPr lang="en-GB" dirty="0" err="1">
                <a:solidFill>
                  <a:prstClr val="black"/>
                </a:solidFill>
              </a:rPr>
              <a:t>Nare</a:t>
            </a:r>
            <a:endParaRPr lang="en-GB" dirty="0">
              <a:solidFill>
                <a:prstClr val="black"/>
              </a:solidFill>
            </a:endParaRPr>
          </a:p>
          <a:p>
            <a:pPr algn="ctr"/>
            <a:r>
              <a:rPr lang="en-GB" dirty="0">
                <a:solidFill>
                  <a:prstClr val="black"/>
                </a:solidFill>
              </a:rPr>
              <a:t>09/03/2020</a:t>
            </a:r>
          </a:p>
          <a:p>
            <a:pPr algn="ctr"/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B89720B7-FFF6-F345-B60C-11640856FE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423"/>
          <a:stretch/>
        </p:blipFill>
        <p:spPr>
          <a:xfrm>
            <a:off x="6372200" y="25841"/>
            <a:ext cx="2771800" cy="1944546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CCFCE7C0-8283-9446-96C4-11D78454D90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6609" y="127107"/>
            <a:ext cx="971255" cy="641844"/>
          </a:xfrm>
          <a:prstGeom prst="rect">
            <a:avLst/>
          </a:prstGeo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xmlns="" id="{DFC051D6-C421-AE4C-B580-2AE275A61BC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79" y="1269896"/>
            <a:ext cx="908685" cy="502920"/>
          </a:xfrm>
          <a:prstGeom prst="rect">
            <a:avLst/>
          </a:prstGeom>
        </p:spPr>
      </p:pic>
      <p:pic>
        <p:nvPicPr>
          <p:cNvPr id="8" name="officeArt object" descr="Picture 1">
            <a:extLst>
              <a:ext uri="{FF2B5EF4-FFF2-40B4-BE49-F238E27FC236}">
                <a16:creationId xmlns:a16="http://schemas.microsoft.com/office/drawing/2014/main" xmlns="" id="{C0A19861-BDB7-304C-947E-3D50C3850465}"/>
              </a:ext>
            </a:extLst>
          </p:cNvPr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08092" y="237778"/>
            <a:ext cx="1211580" cy="74295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8BF24951-0130-F545-9397-B0EFA2920A5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296708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pt-PT" sz="4000" b="1" dirty="0" err="1">
                <a:solidFill>
                  <a:schemeClr val="accent2">
                    <a:lumMod val="50000"/>
                  </a:schemeClr>
                </a:solidFill>
              </a:rPr>
              <a:t>Transplant</a:t>
            </a:r>
            <a:r>
              <a:rPr lang="pt-PT" sz="4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pt-PT" sz="4000" b="1" dirty="0" err="1">
                <a:solidFill>
                  <a:schemeClr val="accent2">
                    <a:lumMod val="50000"/>
                  </a:schemeClr>
                </a:solidFill>
              </a:rPr>
              <a:t>First</a:t>
            </a:r>
            <a:r>
              <a:rPr lang="pt-PT" sz="4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pt-PT" sz="4000" b="1" dirty="0" err="1">
                <a:solidFill>
                  <a:schemeClr val="accent2">
                    <a:lumMod val="50000"/>
                  </a:schemeClr>
                </a:solidFill>
              </a:rPr>
              <a:t>KQuIP</a:t>
            </a:r>
            <a:r>
              <a:rPr lang="pt-PT" sz="4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br>
              <a:rPr lang="pt-PT" sz="40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t-PT" sz="4000" b="1" dirty="0" err="1">
                <a:solidFill>
                  <a:schemeClr val="accent2">
                    <a:lumMod val="50000"/>
                  </a:schemeClr>
                </a:solidFill>
              </a:rPr>
              <a:t>Berkshire</a:t>
            </a:r>
            <a:r>
              <a:rPr lang="pt-PT" sz="4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pt-PT" sz="4000" b="1" dirty="0" err="1">
                <a:solidFill>
                  <a:schemeClr val="accent2">
                    <a:lumMod val="50000"/>
                  </a:schemeClr>
                </a:solidFill>
              </a:rPr>
              <a:t>Kidney</a:t>
            </a:r>
            <a:r>
              <a:rPr lang="pt-PT" sz="4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pt-PT" sz="4000" b="1" dirty="0" err="1">
                <a:solidFill>
                  <a:schemeClr val="accent2">
                    <a:lumMod val="50000"/>
                  </a:schemeClr>
                </a:solidFill>
              </a:rPr>
              <a:t>Unit</a:t>
            </a:r>
            <a:r>
              <a:rPr lang="pt-PT" sz="4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084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Arrow Callout 2"/>
          <p:cNvSpPr/>
          <p:nvPr/>
        </p:nvSpPr>
        <p:spPr>
          <a:xfrm rot="5400000">
            <a:off x="3707904" y="1412776"/>
            <a:ext cx="1872208" cy="1296144"/>
          </a:xfrm>
          <a:prstGeom prst="rightArrowCallou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91880" y="1196752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Pre- LCC</a:t>
            </a:r>
          </a:p>
          <a:p>
            <a:pPr algn="ctr"/>
            <a:r>
              <a:rPr lang="en-GB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Problems</a:t>
            </a:r>
          </a:p>
          <a:p>
            <a:pPr algn="ctr"/>
            <a:r>
              <a:rPr lang="en-GB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identified</a:t>
            </a:r>
          </a:p>
        </p:txBody>
      </p:sp>
      <p:sp>
        <p:nvSpPr>
          <p:cNvPr id="6" name="Right Arrow Callout 5"/>
          <p:cNvSpPr/>
          <p:nvPr/>
        </p:nvSpPr>
        <p:spPr>
          <a:xfrm rot="5400000">
            <a:off x="3725906" y="3374994"/>
            <a:ext cx="1872208" cy="1260140"/>
          </a:xfrm>
          <a:prstGeom prst="rightArrowCallou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91880" y="3099410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LCC</a:t>
            </a:r>
          </a:p>
          <a:p>
            <a:pPr algn="ctr"/>
            <a:r>
              <a:rPr lang="en-GB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Problems</a:t>
            </a:r>
          </a:p>
          <a:p>
            <a:pPr algn="ctr"/>
            <a:r>
              <a:rPr lang="en-GB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identified</a:t>
            </a:r>
          </a:p>
        </p:txBody>
      </p:sp>
      <p:sp>
        <p:nvSpPr>
          <p:cNvPr id="8" name="Oval 7">
            <a:hlinkClick r:id="" action="ppaction://hlinkshowjump?jump=lastslide"/>
          </p:cNvPr>
          <p:cNvSpPr/>
          <p:nvPr/>
        </p:nvSpPr>
        <p:spPr>
          <a:xfrm>
            <a:off x="3203848" y="4941168"/>
            <a:ext cx="2952328" cy="115212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27884" y="533256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Transplant referral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79712" y="332656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prstClr val="black"/>
                </a:solidFill>
              </a:rPr>
              <a:t>RBH renal team – Process Mapping</a:t>
            </a:r>
          </a:p>
        </p:txBody>
      </p:sp>
      <p:sp>
        <p:nvSpPr>
          <p:cNvPr id="11" name="Action Button: Help 10">
            <a:hlinkClick r:id="" action="ppaction://hlinkshowjump?jump=nextslide" highlightClick="1"/>
          </p:cNvPr>
          <p:cNvSpPr/>
          <p:nvPr/>
        </p:nvSpPr>
        <p:spPr>
          <a:xfrm>
            <a:off x="4499992" y="2060848"/>
            <a:ext cx="288032" cy="360040"/>
          </a:xfrm>
          <a:prstGeom prst="actionButtonHelp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Action Button: Help 11">
            <a:hlinkClick r:id="rId2" action="ppaction://hlinksldjump" highlightClick="1"/>
          </p:cNvPr>
          <p:cNvSpPr/>
          <p:nvPr/>
        </p:nvSpPr>
        <p:spPr>
          <a:xfrm>
            <a:off x="4499992" y="4005064"/>
            <a:ext cx="288032" cy="288032"/>
          </a:xfrm>
          <a:prstGeom prst="actionButtonHelp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14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02085"/>
              </p:ext>
            </p:extLst>
          </p:nvPr>
        </p:nvGraphicFramePr>
        <p:xfrm>
          <a:off x="1907704" y="1340769"/>
          <a:ext cx="5256584" cy="3960439"/>
        </p:xfrm>
        <a:graphic>
          <a:graphicData uri="http://schemas.openxmlformats.org/drawingml/2006/table">
            <a:tbl>
              <a:tblPr firstRow="1" firstCol="1" bandRow="1"/>
              <a:tblGrid>
                <a:gridCol w="52565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657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PRE-LOW CLEARANCE CLINIC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7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looking to the plot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57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looking to proteinuria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57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using CKD calculator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57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Beliefs – a patient need to earn a transplant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57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Late referral to LCC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57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GP education – give/refresh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Action Button: Help 4">
            <a:hlinkClick r:id="" action="ppaction://hlinkshowjump?jump=previousslide" highlightClick="1"/>
          </p:cNvPr>
          <p:cNvSpPr/>
          <p:nvPr/>
        </p:nvSpPr>
        <p:spPr>
          <a:xfrm>
            <a:off x="8028384" y="6093296"/>
            <a:ext cx="360040" cy="360040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43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030103"/>
              </p:ext>
            </p:extLst>
          </p:nvPr>
        </p:nvGraphicFramePr>
        <p:xfrm>
          <a:off x="971600" y="548674"/>
          <a:ext cx="7200800" cy="5040568"/>
        </p:xfrm>
        <a:graphic>
          <a:graphicData uri="http://schemas.openxmlformats.org/drawingml/2006/table">
            <a:tbl>
              <a:tblPr firstRow="1" firstCol="1" bandRow="1"/>
              <a:tblGrid>
                <a:gridCol w="7200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87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LOW CLEARANCE CLINIC (LCC)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7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 Standardized practice</a:t>
                      </a: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7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Delay transplant referrals – no standard process/different opinions</a:t>
                      </a: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7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Late referral (eGFR&lt;15/person unsuitable)</a:t>
                      </a: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7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Revisit transplant list decisions</a:t>
                      </a: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7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Listed as unfit (BMI++) and no review or revisited</a:t>
                      </a: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7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Patient unfit but no justification is given to the decision</a:t>
                      </a: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7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Ask/inform patients about LRD </a:t>
                      </a: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7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Need audits for transplant status</a:t>
                      </a: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7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Unit time to look to audits </a:t>
                      </a: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87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Geography – difficult to make clinic for all</a:t>
                      </a: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87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Why does it need to be seen first in LCC and only then have education</a:t>
                      </a: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87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Education process very long</a:t>
                      </a: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440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370346"/>
              </p:ext>
            </p:extLst>
          </p:nvPr>
        </p:nvGraphicFramePr>
        <p:xfrm>
          <a:off x="1115616" y="620685"/>
          <a:ext cx="6624736" cy="3818727"/>
        </p:xfrm>
        <a:graphic>
          <a:graphicData uri="http://schemas.openxmlformats.org/drawingml/2006/table">
            <a:tbl>
              <a:tblPr firstRow="1" firstCol="1" bandRow="1"/>
              <a:tblGrid>
                <a:gridCol w="6624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243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looking to 1/CR plot</a:t>
                      </a: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43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Cardiology work up - delays</a:t>
                      </a: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43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Late referrals for cardiology and other</a:t>
                      </a: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43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Nobody chasing results for cardiology or other</a:t>
                      </a: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43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acting in time for cardiology reports or other</a:t>
                      </a: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43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Poor Documentation and no reference in clinic letters of the plan</a:t>
                      </a: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43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 referral to transplant until </a:t>
                      </a:r>
                      <a:r>
                        <a:rPr lang="en-GB" sz="18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eGFR</a:t>
                      </a: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&lt;15</a:t>
                      </a: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43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Epo</a:t>
                      </a: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virtual clinic</a:t>
                      </a: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43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Info to hand in clinic (leaflets, booklets)</a:t>
                      </a: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3" name="Action Button: Help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648072" cy="504056"/>
          </a:xfrm>
          <a:prstGeom prst="actionButtonHelp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18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7992888" cy="662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35696" y="4653136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prstClr val="black"/>
                </a:solidFill>
              </a:rPr>
              <a:t>THANK YOU FOR YOUR TIME AND ATENTION</a:t>
            </a:r>
          </a:p>
        </p:txBody>
      </p:sp>
    </p:spTree>
    <p:extLst>
      <p:ext uri="{BB962C8B-B14F-4D97-AF65-F5344CB8AC3E}">
        <p14:creationId xmlns:p14="http://schemas.microsoft.com/office/powerpoint/2010/main" val="413804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1_Office Theme</vt:lpstr>
      <vt:lpstr>Transplant First KQuIP  Berkshire Kidney Unit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NBT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Transplant First KQuIP  Berkshire Kidney Unit</dc:title>
  <dc:creator>Julie Slevin</dc:creator>
  <cp:lastModifiedBy>Julie Slevin</cp:lastModifiedBy>
  <cp:revision>2</cp:revision>
  <dcterms:created xsi:type="dcterms:W3CDTF">2020-03-10T11:02:42Z</dcterms:created>
  <dcterms:modified xsi:type="dcterms:W3CDTF">2020-03-10T11:03:33Z</dcterms:modified>
</cp:coreProperties>
</file>