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7" autoAdjust="0"/>
    <p:restoredTop sz="94710"/>
  </p:normalViewPr>
  <p:slideViewPr>
    <p:cSldViewPr snapToGrid="0" snapToObjects="1">
      <p:cViewPr>
        <p:scale>
          <a:sx n="83" d="100"/>
          <a:sy n="83" d="100"/>
        </p:scale>
        <p:origin x="-1698" y="-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C5670A-541E-444F-A368-AEF60BC74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9A50398-6EB4-584E-B9A6-979E68D62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CB27F0-07D7-C945-9F42-0B4BA9C8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D038-5643-284D-80E8-248BD8FC843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556DA3-F6AA-9F46-9FB5-A3587AAD1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259BB2-61E6-0E4F-AA18-82BB647B1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92C-2396-2A4E-BE89-C694A1995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10E338-267F-E94D-8DBF-951BC029A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CE4111C-172D-0D4F-98EF-93C6A0302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2D32C4-063A-9342-960D-F50E10DF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D038-5643-284D-80E8-248BD8FC843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655760-E13C-864F-9C07-4EA9296C0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908CA1F-2951-414E-86B4-4F6EC474B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92C-2396-2A4E-BE89-C694A1995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4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3103C4C-3697-0B4B-AA75-6834EBBA35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46DD700-7E33-6F40-8FB4-13C42606A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91ECBF-92EA-F944-A6A9-D89BDA27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D038-5643-284D-80E8-248BD8FC843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F1CDC6A-522D-894C-9CBA-B4F028462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676D1C-78D6-0E44-9847-9D34194D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92C-2396-2A4E-BE89-C694A1995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4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3D04C6-60AA-CE45-A850-D5D8FB0E8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4FCFE5-99F1-DC49-866B-4D608980B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312EF0-CAD0-FA42-A5C2-6358990F5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D038-5643-284D-80E8-248BD8FC843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EDD47B-482D-2C4F-9300-F35EDF7B2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484B8C4-E215-AD47-A4BE-ADFFE5F59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92C-2396-2A4E-BE89-C694A1995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22DD4D-012B-4D44-8BE1-84D0C140F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8367A1D-1249-8F4C-BBFD-2AB3CC4CF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0E6530-CBB9-0140-8702-AADFCAB4E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D038-5643-284D-80E8-248BD8FC843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28F754-8ACC-B145-91DE-742DD5A53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2DA5A8-31D2-8747-9670-8922ACB25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92C-2396-2A4E-BE89-C694A1995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E50311-4191-7C4C-B3FA-BD2590D51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EF0C72-A577-2A44-B651-6CC992D82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361E912-A681-9249-861D-C24EE4758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F251BD9-A129-9A43-AC98-FD3FC753C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D038-5643-284D-80E8-248BD8FC843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54E0CB8-BAC8-5A4E-A2B1-6B17A007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78F9951-BBE2-7F42-AE0C-5A70DA56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92C-2396-2A4E-BE89-C694A1995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4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776AFC-2C6B-C44A-8B27-522D011C4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5254961-F3FF-3E43-B981-77813E628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BCA3D9-6CA8-3548-8EFF-49866A552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6E3FF03-43DA-CE47-811E-B63985F25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824F115-B1F2-E44B-BE66-79F1D50DE8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8211F24-E0BF-5147-B172-DA1536F3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D038-5643-284D-80E8-248BD8FC843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C523D92-ACBB-2549-B125-6F01CF14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7D6200-1F27-1146-83B3-3F72FFFA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92C-2396-2A4E-BE89-C694A1995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7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BE4953-4DA2-0B4B-828F-DB8EEEA4B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2E82D9A-708C-1B44-BF69-EE9A1480F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D038-5643-284D-80E8-248BD8FC843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4A81101-FDA0-1B40-A349-7C3891C89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ED6893D-3DDA-704D-ABBA-5620A227C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92C-2396-2A4E-BE89-C694A1995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7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E2C0333-918C-C342-8E97-FE6E8FDC7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D038-5643-284D-80E8-248BD8FC843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68E52F2-0CEB-BC4A-86A6-84706FAC0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0381EB8-9C1D-524C-B092-D3C79299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92C-2396-2A4E-BE89-C694A1995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5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83A6E1-5D4F-0842-8F3A-3998BE2DD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854B71-D592-4E49-A68D-B0455E01C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8E47DFA-A2C8-CF4A-97F3-80C19DE9C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8E16D91-630E-8D44-96A3-A3668188F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D038-5643-284D-80E8-248BD8FC843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3DAE021-6B16-3C42-8808-2B084A9BC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5AE0BCC-4BD3-0A4F-9DE8-A0EDCBBE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92C-2396-2A4E-BE89-C694A1995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9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1D2F66-FF8D-744C-9BFE-E6C7F34D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9083E67-B171-BA45-BF60-7DE47F6BC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166BF8F-287D-604A-8B6B-9EC8C871C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6BD2425-60FA-6647-B02F-223328C9A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D038-5643-284D-80E8-248BD8FC843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845A6C-CB79-8143-972C-C54CA63B1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B237C49-612B-4041-96BA-7D1011B09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92C-2396-2A4E-BE89-C694A1995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8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1B7C3C6-2408-EF42-ACD5-9494242B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75EA9E-72A0-A946-8486-DE441F8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E3853F4-DA00-2E45-B9F7-0C8838B228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ED038-5643-284D-80E8-248BD8FC843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EDBDE4-9F35-EA4E-AD3C-C96FCDE13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950E75-F1F6-B741-8E79-50BBB5425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8092C-2396-2A4E-BE89-C694A1995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00661C-7FC4-C64D-BC9F-4A1C3B5B7D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Leadership and Change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8073A47-4712-8546-ABC9-FAF5E1F21C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Ron Cullen CEO Renal Association</a:t>
            </a:r>
          </a:p>
        </p:txBody>
      </p:sp>
    </p:spTree>
    <p:extLst>
      <p:ext uri="{BB962C8B-B14F-4D97-AF65-F5344CB8AC3E}">
        <p14:creationId xmlns:p14="http://schemas.microsoft.com/office/powerpoint/2010/main" val="190310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50D2C3-0F28-444D-8653-93EA4A7E6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 up the simple rules for </a:t>
            </a:r>
            <a:r>
              <a:rPr lang="en-US" dirty="0" smtClean="0"/>
              <a:t>your </a:t>
            </a:r>
            <a:r>
              <a:rPr lang="en-US" dirty="0"/>
              <a:t>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5FD6EB-EB04-8145-B895-BB941510A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 to</a:t>
            </a:r>
          </a:p>
          <a:p>
            <a:endParaRPr lang="en-US" dirty="0"/>
          </a:p>
          <a:p>
            <a:pPr lvl="1"/>
            <a:r>
              <a:rPr lang="en-US" dirty="0"/>
              <a:t>Set Direction </a:t>
            </a:r>
          </a:p>
          <a:p>
            <a:pPr lvl="1"/>
            <a:r>
              <a:rPr lang="en-US" dirty="0"/>
              <a:t>Set Limits </a:t>
            </a:r>
          </a:p>
          <a:p>
            <a:pPr lvl="1"/>
            <a:r>
              <a:rPr lang="en-US" dirty="0"/>
              <a:t>Tell people how you will measure it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smtClean="0"/>
              <a:t>15 </a:t>
            </a:r>
            <a:r>
              <a:rPr lang="en-US" dirty="0"/>
              <a:t>mins then feedback</a:t>
            </a:r>
          </a:p>
        </p:txBody>
      </p:sp>
    </p:spTree>
    <p:extLst>
      <p:ext uri="{BB962C8B-B14F-4D97-AF65-F5344CB8AC3E}">
        <p14:creationId xmlns:p14="http://schemas.microsoft.com/office/powerpoint/2010/main" val="2366608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B6060E-848A-294C-B91E-F18ED09B3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you communicate this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14EA2699-63CC-5E45-94F3-1B1562A56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743084"/>
              </p:ext>
            </p:extLst>
          </p:nvPr>
        </p:nvGraphicFramePr>
        <p:xfrm>
          <a:off x="1008992" y="1539471"/>
          <a:ext cx="959594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9189">
                  <a:extLst>
                    <a:ext uri="{9D8B030D-6E8A-4147-A177-3AD203B41FA5}">
                      <a16:colId xmlns="" xmlns:a16="http://schemas.microsoft.com/office/drawing/2014/main" val="1312876952"/>
                    </a:ext>
                  </a:extLst>
                </a:gridCol>
                <a:gridCol w="1919189">
                  <a:extLst>
                    <a:ext uri="{9D8B030D-6E8A-4147-A177-3AD203B41FA5}">
                      <a16:colId xmlns="" xmlns:a16="http://schemas.microsoft.com/office/drawing/2014/main" val="1975260059"/>
                    </a:ext>
                  </a:extLst>
                </a:gridCol>
                <a:gridCol w="1919189">
                  <a:extLst>
                    <a:ext uri="{9D8B030D-6E8A-4147-A177-3AD203B41FA5}">
                      <a16:colId xmlns="" xmlns:a16="http://schemas.microsoft.com/office/drawing/2014/main" val="323811205"/>
                    </a:ext>
                  </a:extLst>
                </a:gridCol>
                <a:gridCol w="1919189">
                  <a:extLst>
                    <a:ext uri="{9D8B030D-6E8A-4147-A177-3AD203B41FA5}">
                      <a16:colId xmlns="" xmlns:a16="http://schemas.microsoft.com/office/drawing/2014/main" val="2891764720"/>
                    </a:ext>
                  </a:extLst>
                </a:gridCol>
                <a:gridCol w="1919189">
                  <a:extLst>
                    <a:ext uri="{9D8B030D-6E8A-4147-A177-3AD203B41FA5}">
                      <a16:colId xmlns="" xmlns:a16="http://schemas.microsoft.com/office/drawing/2014/main" val="1701145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 </a:t>
                      </a:r>
                      <a:r>
                        <a:rPr lang="en-US" dirty="0" err="1"/>
                        <a:t>oftem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Influencers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Hot Buttons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9031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55112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7934449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69FEC24-02D3-324C-8E77-FACF0152B7FA}"/>
              </a:ext>
            </a:extLst>
          </p:cNvPr>
          <p:cNvSpPr txBox="1"/>
          <p:nvPr/>
        </p:nvSpPr>
        <p:spPr>
          <a:xfrm>
            <a:off x="3108429" y="5562595"/>
            <a:ext cx="669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Take 5 mins to complete first line</a:t>
            </a:r>
          </a:p>
        </p:txBody>
      </p:sp>
    </p:spTree>
    <p:extLst>
      <p:ext uri="{BB962C8B-B14F-4D97-AF65-F5344CB8AC3E}">
        <p14:creationId xmlns:p14="http://schemas.microsoft.com/office/powerpoint/2010/main" val="1533165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C4B9EB-694E-BD42-B5E5-651BF8C5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19" y="185818"/>
            <a:ext cx="863162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But then there are powerful individuals – It’s -  hard work but worth 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329B5FC-98DA-3141-9E44-BEDA67272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19" y="1694447"/>
            <a:ext cx="4992409" cy="43149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569D78F-8305-7B41-9FA5-0B69A417C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222" y="2832319"/>
            <a:ext cx="11557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47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A60A1A-317C-0B44-A354-F18FA3C26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dance to insight –creating an </a:t>
            </a:r>
            <a:r>
              <a:rPr lang="en-US" dirty="0" err="1"/>
              <a:t>ahja</a:t>
            </a:r>
            <a:r>
              <a:rPr lang="en-US" dirty="0"/>
              <a:t> moment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415E4DF-E8BE-1845-B99E-3E5465CEC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9930"/>
            <a:ext cx="7775343" cy="36237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8C98F60-3D6C-2649-A91B-F72F91D12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801" y="2221615"/>
            <a:ext cx="5107494" cy="427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5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2D284F-C8F6-1747-A02A-0FE93B85A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Leadership Moment - Courage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5484B76-9C9E-1041-B643-379177789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389" y="1399629"/>
            <a:ext cx="2695953" cy="40587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C5190BA-D8C8-F645-8098-C48C3DC3C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659" y="1800768"/>
            <a:ext cx="1845914" cy="280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72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8FC400-8D18-4C43-8832-2A52FF41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stops an organisation changing? – shout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528F6A-5C66-A242-9727-6D8F9B1B5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Money</a:t>
            </a:r>
          </a:p>
          <a:p>
            <a:r>
              <a:rPr lang="en-US" dirty="0"/>
              <a:t>Lack of evidence</a:t>
            </a:r>
          </a:p>
          <a:p>
            <a:r>
              <a:rPr lang="en-US" dirty="0"/>
              <a:t>Lack of Policy</a:t>
            </a:r>
          </a:p>
          <a:p>
            <a:r>
              <a:rPr lang="en-US" dirty="0"/>
              <a:t>Not a marketplace</a:t>
            </a:r>
          </a:p>
          <a:p>
            <a:r>
              <a:rPr lang="en-US" dirty="0"/>
              <a:t>Powerful professional groups</a:t>
            </a:r>
          </a:p>
          <a:p>
            <a:r>
              <a:rPr lang="en-US" dirty="0"/>
              <a:t>Lack of cohesion</a:t>
            </a:r>
          </a:p>
          <a:p>
            <a:r>
              <a:rPr lang="en-US" dirty="0"/>
              <a:t>Lack of a strategy</a:t>
            </a:r>
          </a:p>
          <a:p>
            <a:r>
              <a:rPr lang="en-US" dirty="0"/>
              <a:t>Lack of skills</a:t>
            </a:r>
          </a:p>
          <a:p>
            <a:r>
              <a:rPr lang="en-US" dirty="0"/>
              <a:t>Lack of Leadership</a:t>
            </a:r>
          </a:p>
        </p:txBody>
      </p:sp>
    </p:spTree>
    <p:extLst>
      <p:ext uri="{BB962C8B-B14F-4D97-AF65-F5344CB8AC3E}">
        <p14:creationId xmlns:p14="http://schemas.microsoft.com/office/powerpoint/2010/main" val="350619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E380B8-EC1B-3F42-8361-4736AA048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what’s the difference between leadership and management? – Both Needed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8D026E1-180F-CF4B-AD17-CE1C899EE734}"/>
              </a:ext>
            </a:extLst>
          </p:cNvPr>
          <p:cNvSpPr/>
          <p:nvPr/>
        </p:nvSpPr>
        <p:spPr>
          <a:xfrm>
            <a:off x="2808515" y="1785257"/>
            <a:ext cx="6368142" cy="4256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3B215247-5840-A747-A98B-2E9B59D90E1E}"/>
              </a:ext>
            </a:extLst>
          </p:cNvPr>
          <p:cNvCxnSpPr>
            <a:stCxn id="4" idx="0"/>
            <a:endCxn id="4" idx="2"/>
          </p:cNvCxnSpPr>
          <p:nvPr/>
        </p:nvCxnSpPr>
        <p:spPr>
          <a:xfrm>
            <a:off x="5992586" y="1785257"/>
            <a:ext cx="0" cy="4256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3F2713F-C984-744C-B65C-CE0C82033BFA}"/>
              </a:ext>
            </a:extLst>
          </p:cNvPr>
          <p:cNvCxnSpPr>
            <a:cxnSpLocks/>
            <a:stCxn id="4" idx="1"/>
            <a:endCxn id="4" idx="3"/>
          </p:cNvCxnSpPr>
          <p:nvPr/>
        </p:nvCxnSpPr>
        <p:spPr>
          <a:xfrm>
            <a:off x="2808515" y="3913414"/>
            <a:ext cx="63681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BC9078B-1964-0C4C-994B-BF363CA47B0A}"/>
              </a:ext>
            </a:extLst>
          </p:cNvPr>
          <p:cNvSpPr txBox="1"/>
          <p:nvPr/>
        </p:nvSpPr>
        <p:spPr>
          <a:xfrm>
            <a:off x="1948543" y="5867400"/>
            <a:ext cx="72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CFE5303-96A5-794A-AD12-E7626FE2E293}"/>
              </a:ext>
            </a:extLst>
          </p:cNvPr>
          <p:cNvSpPr txBox="1"/>
          <p:nvPr/>
        </p:nvSpPr>
        <p:spPr>
          <a:xfrm>
            <a:off x="2100943" y="1741712"/>
            <a:ext cx="72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40656BF-41FC-E84C-9416-BB28DA90471F}"/>
              </a:ext>
            </a:extLst>
          </p:cNvPr>
          <p:cNvSpPr txBox="1"/>
          <p:nvPr/>
        </p:nvSpPr>
        <p:spPr>
          <a:xfrm>
            <a:off x="9220194" y="5845628"/>
            <a:ext cx="72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356043E-BFD4-F74C-BB62-112FE52672BD}"/>
              </a:ext>
            </a:extLst>
          </p:cNvPr>
          <p:cNvSpPr txBox="1"/>
          <p:nvPr/>
        </p:nvSpPr>
        <p:spPr>
          <a:xfrm>
            <a:off x="1240977" y="3744686"/>
            <a:ext cx="150222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Management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835631D-7EE9-0544-AB5C-5C96FFDB8593}"/>
              </a:ext>
            </a:extLst>
          </p:cNvPr>
          <p:cNvSpPr txBox="1"/>
          <p:nvPr/>
        </p:nvSpPr>
        <p:spPr>
          <a:xfrm>
            <a:off x="5366665" y="6063343"/>
            <a:ext cx="1262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Leadership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5775F98-7D98-F846-96CE-ED792D851DCD}"/>
              </a:ext>
            </a:extLst>
          </p:cNvPr>
          <p:cNvSpPr txBox="1"/>
          <p:nvPr/>
        </p:nvSpPr>
        <p:spPr>
          <a:xfrm>
            <a:off x="3439886" y="4332514"/>
            <a:ext cx="19267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tends to look like chaos with an organisation reacting to the latest drive or fad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6D90086-2A71-B44B-AEA0-E74B27E2180A}"/>
              </a:ext>
            </a:extLst>
          </p:cNvPr>
          <p:cNvSpPr txBox="1"/>
          <p:nvPr/>
        </p:nvSpPr>
        <p:spPr>
          <a:xfrm>
            <a:off x="6400808" y="4343396"/>
            <a:ext cx="2275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Working here is exciting/terrifying a million ideas a minute but no structure follow through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79DA9D2-D3D8-2945-8C80-52338EE647C0}"/>
              </a:ext>
            </a:extLst>
          </p:cNvPr>
          <p:cNvSpPr txBox="1"/>
          <p:nvPr/>
        </p:nvSpPr>
        <p:spPr>
          <a:xfrm>
            <a:off x="3428997" y="2013853"/>
            <a:ext cx="21553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 and protocol driven a lack of innovation tens to produce stagnant organizations'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4F76AD1-0D00-F34E-A62B-902DF3F789C2}"/>
              </a:ext>
            </a:extLst>
          </p:cNvPr>
          <p:cNvSpPr txBox="1"/>
          <p:nvPr/>
        </p:nvSpPr>
        <p:spPr>
          <a:xfrm>
            <a:off x="6411690" y="1992079"/>
            <a:ext cx="2275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organisation that knows what it is trying to do and has the skills and processes to do it</a:t>
            </a:r>
          </a:p>
        </p:txBody>
      </p:sp>
    </p:spTree>
    <p:extLst>
      <p:ext uri="{BB962C8B-B14F-4D97-AF65-F5344CB8AC3E}">
        <p14:creationId xmlns:p14="http://schemas.microsoft.com/office/powerpoint/2010/main" val="680076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3D4A80-33FF-F944-868C-DC88740DA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why is leadership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9AA72D-819F-B745-BA3A-C52A930F4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two biggest influencers on </a:t>
            </a:r>
            <a:r>
              <a:rPr lang="en-US" dirty="0" err="1"/>
              <a:t>organisational</a:t>
            </a:r>
            <a:r>
              <a:rPr lang="en-US" dirty="0"/>
              <a:t> culture are money and leadership</a:t>
            </a:r>
          </a:p>
          <a:p>
            <a:r>
              <a:rPr lang="en-US" dirty="0"/>
              <a:t>So what is culture?</a:t>
            </a:r>
          </a:p>
          <a:p>
            <a:r>
              <a:rPr lang="en-US" dirty="0"/>
              <a:t>The way things are done around here!!! And it influences</a:t>
            </a:r>
          </a:p>
          <a:p>
            <a:pPr lvl="1"/>
            <a:r>
              <a:rPr lang="en-US" dirty="0"/>
              <a:t>The way people think</a:t>
            </a:r>
          </a:p>
          <a:p>
            <a:pPr lvl="1"/>
            <a:r>
              <a:rPr lang="en-US" dirty="0"/>
              <a:t>The way people behave</a:t>
            </a:r>
          </a:p>
          <a:p>
            <a:pPr lvl="1"/>
            <a:r>
              <a:rPr lang="en-US" dirty="0"/>
              <a:t>Our performance</a:t>
            </a:r>
          </a:p>
          <a:p>
            <a:r>
              <a:rPr lang="en-US" dirty="0"/>
              <a:t>The problem is it is hidden in the unspoken rules that govern an organisation and we are blind to it</a:t>
            </a:r>
          </a:p>
        </p:txBody>
      </p:sp>
    </p:spTree>
    <p:extLst>
      <p:ext uri="{BB962C8B-B14F-4D97-AF65-F5344CB8AC3E}">
        <p14:creationId xmlns:p14="http://schemas.microsoft.com/office/powerpoint/2010/main" val="1586632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AD104A-4D88-C642-BEC8-E6F8133A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these rules are the habits we have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06FA836-E067-DF4E-BC25-C6BAA7CF3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557" y="1621067"/>
            <a:ext cx="8931729" cy="451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54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9110DD-22CE-6C46-B7FF-39817CAE7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them to function but if unchallenged can stop us changing!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67C1DE-8A51-2E4C-9A9A-DB506C5FD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1</a:t>
            </a:r>
          </a:p>
          <a:p>
            <a:endParaRPr lang="en-US" dirty="0"/>
          </a:p>
          <a:p>
            <a:pPr lvl="1"/>
            <a:r>
              <a:rPr lang="en-US" dirty="0"/>
              <a:t>What are the shared habits/unwritten rules that dictate my organisation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Clinical governance stops us </a:t>
            </a:r>
            <a:r>
              <a:rPr lang="en-US" dirty="0" smtClean="0"/>
              <a:t>changing</a:t>
            </a:r>
            <a:endParaRPr lang="en-US" dirty="0"/>
          </a:p>
          <a:p>
            <a:pPr lvl="1"/>
            <a:r>
              <a:rPr lang="en-US" dirty="0"/>
              <a:t>We need money to change</a:t>
            </a:r>
          </a:p>
          <a:p>
            <a:pPr lvl="1"/>
            <a:r>
              <a:rPr lang="en-US" dirty="0"/>
              <a:t>Only the Manager/CD/Lead Nurse can make decisions</a:t>
            </a:r>
          </a:p>
          <a:p>
            <a:pPr lvl="1"/>
            <a:r>
              <a:rPr lang="en-US" dirty="0"/>
              <a:t>We tried it before and it didn’t work</a:t>
            </a:r>
          </a:p>
        </p:txBody>
      </p:sp>
    </p:spTree>
    <p:extLst>
      <p:ext uri="{BB962C8B-B14F-4D97-AF65-F5344CB8AC3E}">
        <p14:creationId xmlns:p14="http://schemas.microsoft.com/office/powerpoint/2010/main" val="173408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FE0B740-26AE-2246-B3F7-1DA26C00D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277" y="58722"/>
            <a:ext cx="7432729" cy="679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34F8DA-430D-8B43-86F6-451A3DB9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does leadership challenge these rules?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B1F2CC-5895-5649-BED6-2E37436ED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 an organizational level</a:t>
            </a:r>
          </a:p>
          <a:p>
            <a:pPr lvl="1"/>
            <a:r>
              <a:rPr lang="en-US" dirty="0"/>
              <a:t>By creating new rules</a:t>
            </a:r>
          </a:p>
          <a:p>
            <a:pPr lvl="1"/>
            <a:r>
              <a:rPr lang="en-US" dirty="0"/>
              <a:t>By communication new rules</a:t>
            </a:r>
          </a:p>
          <a:p>
            <a:pPr lvl="1"/>
            <a:r>
              <a:rPr lang="en-US" dirty="0"/>
              <a:t>By holding people top account by the new rules</a:t>
            </a:r>
          </a:p>
          <a:p>
            <a:pPr lvl="1"/>
            <a:endParaRPr lang="en-US" dirty="0"/>
          </a:p>
          <a:p>
            <a:r>
              <a:rPr lang="en-US" dirty="0"/>
              <a:t>So how do you create new </a:t>
            </a:r>
            <a:r>
              <a:rPr lang="en-US" dirty="0" err="1"/>
              <a:t>organisational</a:t>
            </a:r>
            <a:r>
              <a:rPr lang="en-US" dirty="0"/>
              <a:t> rules</a:t>
            </a:r>
          </a:p>
          <a:p>
            <a:pPr lvl="1"/>
            <a:r>
              <a:rPr lang="en-US" dirty="0"/>
              <a:t>Use simple rules that</a:t>
            </a:r>
          </a:p>
          <a:p>
            <a:pPr lvl="2"/>
            <a:r>
              <a:rPr lang="en-US" dirty="0"/>
              <a:t>Set Direction</a:t>
            </a:r>
          </a:p>
          <a:p>
            <a:pPr lvl="2"/>
            <a:r>
              <a:rPr lang="en-US" dirty="0"/>
              <a:t>Set Limits</a:t>
            </a:r>
          </a:p>
          <a:p>
            <a:pPr lvl="2"/>
            <a:r>
              <a:rPr lang="en-US" dirty="0"/>
              <a:t>Tell people how they will be monitored</a:t>
            </a:r>
          </a:p>
          <a:p>
            <a:r>
              <a:rPr lang="en-US" dirty="0"/>
              <a:t>Trust people to be self organizing systems</a:t>
            </a:r>
          </a:p>
        </p:txBody>
      </p:sp>
    </p:spTree>
    <p:extLst>
      <p:ext uri="{BB962C8B-B14F-4D97-AF65-F5344CB8AC3E}">
        <p14:creationId xmlns:p14="http://schemas.microsoft.com/office/powerpoint/2010/main" val="3032134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57CC03-B3A1-E445-B66E-CAB40A2A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D9F57B9-AD66-B04E-B2AD-30E83DDCC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114" y="1502229"/>
            <a:ext cx="7383600" cy="466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18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378</Words>
  <Application>Microsoft Office PowerPoint</Application>
  <PresentationFormat>Custom</PresentationFormat>
  <Paragraphs>73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Leadership and Change</vt:lpstr>
      <vt:lpstr>What stops an organisation changing? – shout out</vt:lpstr>
      <vt:lpstr>So what’s the difference between leadership and management? – Both Needed</vt:lpstr>
      <vt:lpstr>So why is leadership important?</vt:lpstr>
      <vt:lpstr>So these rules are the habits we have</vt:lpstr>
      <vt:lpstr>We need them to function but if unchallenged can stop us changing!</vt:lpstr>
      <vt:lpstr>PowerPoint Presentation</vt:lpstr>
      <vt:lpstr>So how does leadership challenge these rules?</vt:lpstr>
      <vt:lpstr>An example!</vt:lpstr>
      <vt:lpstr>Draw up the simple rules for your project</vt:lpstr>
      <vt:lpstr>How will you communicate this</vt:lpstr>
      <vt:lpstr>But then there are powerful individuals – It’s -  hard work but worth it</vt:lpstr>
      <vt:lpstr>The dance to insight –creating an ahja moment</vt:lpstr>
      <vt:lpstr>The Leadership Moment - Courage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and Change</dc:title>
  <dc:creator>Ron Culllen</dc:creator>
  <cp:lastModifiedBy>Beth Crosby</cp:lastModifiedBy>
  <cp:revision>10</cp:revision>
  <dcterms:created xsi:type="dcterms:W3CDTF">2019-11-03T13:30:20Z</dcterms:created>
  <dcterms:modified xsi:type="dcterms:W3CDTF">2020-02-18T12:28:06Z</dcterms:modified>
</cp:coreProperties>
</file>