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01" r:id="rId2"/>
    <p:sldMasterId id="2147483730" r:id="rId3"/>
    <p:sldMasterId id="2147483755" r:id="rId4"/>
    <p:sldMasterId id="2147483763" r:id="rId5"/>
    <p:sldMasterId id="2147483770" r:id="rId6"/>
  </p:sldMasterIdLst>
  <p:notesMasterIdLst>
    <p:notesMasterId r:id="rId21"/>
  </p:notesMasterIdLst>
  <p:handoutMasterIdLst>
    <p:handoutMasterId r:id="rId22"/>
  </p:handoutMasterIdLst>
  <p:sldIdLst>
    <p:sldId id="270" r:id="rId7"/>
    <p:sldId id="451" r:id="rId8"/>
    <p:sldId id="424" r:id="rId9"/>
    <p:sldId id="457" r:id="rId10"/>
    <p:sldId id="458" r:id="rId11"/>
    <p:sldId id="459" r:id="rId12"/>
    <p:sldId id="460" r:id="rId13"/>
    <p:sldId id="461" r:id="rId14"/>
    <p:sldId id="463" r:id="rId15"/>
    <p:sldId id="464" r:id="rId16"/>
    <p:sldId id="465" r:id="rId17"/>
    <p:sldId id="467" r:id="rId18"/>
    <p:sldId id="456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80" autoAdjust="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1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5E8B-DFE8-4B34-9A16-D8CA93FE7DC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EBCD-A154-4305-ACDB-3A9C46EAA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9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A14A-45AF-46E4-96EE-B29285803ED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1D79-C002-41D4-8872-94C796CD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5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86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39"/>
            <a:ext cx="9144000" cy="144464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lIns="91376" tIns="45688" rIns="91376" bIns="45688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303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320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13" y="333503"/>
            <a:ext cx="1260475" cy="7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7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A016-38F9-4E8D-9314-7CA5D359F5F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1620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9A3-140B-4AC3-AF9A-CD37D4314261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953998"/>
            <a:ext cx="1620000" cy="400152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1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254" y="1720430"/>
            <a:ext cx="2677783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D4E2-3BB0-46F4-A483-D84B2A8BCB28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2373880"/>
            <a:ext cx="1980368" cy="1630671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bg1"/>
                </a:solidFill>
              </a:defRPr>
            </a:lvl1pPr>
            <a:lvl2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accent2"/>
                </a:solidFill>
              </a:defRPr>
            </a:lvl2pPr>
            <a:lvl3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bg1"/>
                </a:solidFill>
              </a:defRPr>
            </a:lvl3pPr>
            <a:lvl4pPr>
              <a:lnSpc>
                <a:spcPts val="9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ts val="9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34885"/>
            <a:ext cx="1672008" cy="3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F1D1-5E04-41B2-B292-9FE9F26F4527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875226"/>
            <a:ext cx="5632450" cy="266320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677622"/>
            <a:ext cx="5631972" cy="984023"/>
          </a:xfrm>
        </p:spPr>
        <p:txBody>
          <a:bodyPr>
            <a:normAutofit/>
          </a:bodyPr>
          <a:lstStyle>
            <a:lvl1pPr marL="123819" indent="0">
              <a:lnSpc>
                <a:spcPts val="1125"/>
              </a:lnSpc>
              <a:spcAft>
                <a:spcPts val="0"/>
              </a:spcAft>
              <a:defRPr sz="1100" b="1"/>
            </a:lvl1pPr>
            <a:lvl2pPr marL="123819" indent="0">
              <a:lnSpc>
                <a:spcPts val="1125"/>
              </a:lnSpc>
              <a:buFontTx/>
              <a:buNone/>
              <a:defRPr sz="1100"/>
            </a:lvl2pPr>
            <a:lvl3pPr marL="122629" indent="-122629">
              <a:lnSpc>
                <a:spcPts val="1125"/>
              </a:lnSpc>
              <a:buFontTx/>
              <a:buBlip>
                <a:blip r:embed="rId5"/>
              </a:buBlip>
              <a:tabLst/>
              <a:defRPr sz="1100"/>
            </a:lvl3pPr>
            <a:lvl4pPr marL="232160" indent="-107150">
              <a:lnSpc>
                <a:spcPts val="1125"/>
              </a:lnSpc>
              <a:defRPr sz="1100"/>
            </a:lvl4pPr>
            <a:lvl5pPr marL="321453" indent="-82150">
              <a:lnSpc>
                <a:spcPts val="1125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7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166" y="2084108"/>
            <a:ext cx="2656740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4621" y="1905541"/>
            <a:ext cx="2603989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64" y="1677601"/>
            <a:ext cx="3521187" cy="4199672"/>
          </a:xfrm>
        </p:spPr>
        <p:txBody>
          <a:bodyPr>
            <a:normAutofit/>
          </a:bodyPr>
          <a:lstStyle>
            <a:lvl1pPr marL="123819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3819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678449"/>
            <a:ext cx="3384376" cy="4199672"/>
          </a:xfrm>
        </p:spPr>
        <p:txBody>
          <a:bodyPr>
            <a:normAutofit/>
          </a:bodyPr>
          <a:lstStyle>
            <a:lvl1pPr marL="127391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7391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C32-C44D-44CB-A945-1D9ECB7A238C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1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ADD1-15EE-40DA-9E70-37121EB3BB76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1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673942"/>
            <a:ext cx="2278800" cy="385375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882E-D1D7-42E9-9416-14B4F5535DE5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5984" y="2182381"/>
            <a:ext cx="1728787" cy="297328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D418-7E75-49FE-8678-C24F835CC4F0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678461"/>
            <a:ext cx="2169994" cy="38541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1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-Content/Text/X/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91428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eader box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281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8771" y="237744"/>
            <a:ext cx="8231744" cy="29495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31763" y="1507519"/>
            <a:ext cx="6075741" cy="897682"/>
          </a:xfrm>
          <a:prstGeom prst="rect">
            <a:avLst/>
          </a:prstGeom>
        </p:spPr>
        <p:txBody>
          <a:bodyPr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BaxterLogo_blue.ai">
            <a:extLst>
              <a:ext uri="{FF2B5EF4-FFF2-40B4-BE49-F238E27FC236}">
                <a16:creationId xmlns:a16="http://schemas.microsoft.com/office/drawing/2014/main" xmlns="" id="{728531C3-2949-4318-94FE-7F11F47E21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23" y="6575427"/>
            <a:ext cx="70265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B6B6368-185E-4D5D-A9F0-1E29707745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Wales 'Regional' 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8C6390-653F-445C-A41B-C6A49E5B4B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9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889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1018316" y="6308771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What is Public Health Intelligence?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Wales 'Regional' Day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21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5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F9CC6-952E-4321-B001-CE181DDAA746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7E026-8199-4463-B280-EE87147AFD7A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84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268B1-45B0-4865-A30D-B759D616F091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2D9D5-79AB-4D83-AE52-996290D57C27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2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0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21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715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69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5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2AA8B-E0A3-4404-BDB2-D9DB0A9CE7A7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7E026-8199-4463-B280-EE87147AFD7A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927" y="-680960"/>
            <a:ext cx="5265419" cy="727961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371630"/>
            <a:ext cx="6116483" cy="3647873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4" y="6188858"/>
            <a:ext cx="1394407" cy="5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0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6AA87-7BC8-4EE3-8C47-EE8F493C51FF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2D9D5-79AB-4D83-AE52-996290D57C27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63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7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923" y="-680988"/>
            <a:ext cx="5265419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6016693"/>
            <a:ext cx="964842" cy="43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5802638"/>
            <a:ext cx="1504800" cy="70299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371541"/>
            <a:ext cx="6116483" cy="3647873"/>
          </a:xfrm>
        </p:spPr>
        <p:txBody>
          <a:bodyPr/>
          <a:lstStyle>
            <a:lvl1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accent2"/>
                </a:solidFill>
              </a:defRPr>
            </a:lvl2pPr>
            <a:lvl3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</a:defRPr>
            </a:lvl3pPr>
            <a:lvl4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76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"/>
            <a:ext cx="9144000" cy="5331043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601" fontAlgn="base">
              <a:spcBef>
                <a:spcPct val="0"/>
              </a:spcBef>
              <a:spcAft>
                <a:spcPct val="0"/>
              </a:spcAft>
            </a:pPr>
            <a:endParaRPr lang="en-GB" sz="11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671380"/>
            <a:ext cx="2074125" cy="96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5754694"/>
            <a:ext cx="1924396" cy="80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5023"/>
            <a:ext cx="9144000" cy="1142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2182384"/>
            <a:ext cx="7116762" cy="2878119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2pPr>
            <a:lvl3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 b="1">
                <a:solidFill>
                  <a:schemeClr val="bg1"/>
                </a:solidFill>
              </a:defRPr>
            </a:lvl3pPr>
            <a:lvl4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8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11" y="620705"/>
            <a:ext cx="7133833" cy="29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3290" indent="0">
              <a:lnSpc>
                <a:spcPts val="1125"/>
              </a:lnSpc>
              <a:spcAft>
                <a:spcPts val="750"/>
              </a:spcAft>
              <a:defRPr/>
            </a:lvl1pPr>
            <a:lvl2pPr marL="123290" indent="-123290">
              <a:lnSpc>
                <a:spcPts val="1125"/>
              </a:lnSpc>
              <a:spcAft>
                <a:spcPts val="75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C02E-5E02-41B0-86AE-6F735FD3CF41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428" cy="365125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95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2629" indent="0">
              <a:lnSpc>
                <a:spcPts val="1425"/>
              </a:lnSpc>
              <a:spcAft>
                <a:spcPts val="750"/>
              </a:spcAft>
              <a:defRPr sz="1400" b="1">
                <a:solidFill>
                  <a:schemeClr val="accent2"/>
                </a:solidFill>
              </a:defRPr>
            </a:lvl1pPr>
            <a:lvl2pPr marL="122629" indent="0">
              <a:lnSpc>
                <a:spcPts val="1425"/>
              </a:lnSpc>
              <a:spcAft>
                <a:spcPts val="750"/>
              </a:spcAft>
              <a:buFontTx/>
              <a:buNone/>
              <a:defRPr sz="1400"/>
            </a:lvl2pPr>
            <a:lvl3pPr marL="128582" indent="-128582">
              <a:lnSpc>
                <a:spcPts val="1425"/>
              </a:lnSpc>
              <a:spcAft>
                <a:spcPts val="750"/>
              </a:spcAft>
              <a:buFontTx/>
              <a:buBlip>
                <a:blip r:embed="rId3"/>
              </a:buBlip>
              <a:defRPr sz="1400"/>
            </a:lvl3pPr>
            <a:lvl4pPr marL="225017" indent="-111914">
              <a:lnSpc>
                <a:spcPts val="1425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400"/>
            </a:lvl4pPr>
            <a:lvl5pPr marL="353598" indent="-113105"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103A-BC0E-4BF0-B4E7-8603FD60CEAC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000" cy="365125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1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986197"/>
            <a:ext cx="7412326" cy="2914085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0742-484D-4AC0-99A0-8EC1838457BC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6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287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59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069" y="-308899"/>
            <a:ext cx="5265419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3" y="385216"/>
            <a:ext cx="7446124" cy="2698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E0F9-EB1E-4510-A207-E5463660A61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897200"/>
            <a:ext cx="5876934" cy="3332000"/>
          </a:xfrm>
        </p:spPr>
        <p:txBody>
          <a:bodyPr>
            <a:normAutofit/>
          </a:bodyPr>
          <a:lstStyle>
            <a:lvl1pPr marL="0" indent="0">
              <a:lnSpc>
                <a:spcPts val="2814"/>
              </a:lnSpc>
              <a:spcAft>
                <a:spcPts val="0"/>
              </a:spcAft>
              <a:defRPr sz="2900">
                <a:solidFill>
                  <a:schemeClr val="bg1"/>
                </a:solidFill>
              </a:defRPr>
            </a:lvl1pPr>
            <a:lvl2pPr marL="123290" indent="-123290">
              <a:lnSpc>
                <a:spcPts val="1407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ts val="1407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126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126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32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F085-E5B0-45EF-A86E-C148F0330B8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7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1620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8862-5C4E-4FF4-9EB0-A9DB4738975A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953998"/>
            <a:ext cx="1620000" cy="400152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5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923" y="-680988"/>
            <a:ext cx="5265419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6016693"/>
            <a:ext cx="964842" cy="43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5802638"/>
            <a:ext cx="1504800" cy="70299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371541"/>
            <a:ext cx="6116483" cy="3647873"/>
          </a:xfrm>
        </p:spPr>
        <p:txBody>
          <a:bodyPr/>
          <a:lstStyle>
            <a:lvl1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accent2"/>
                </a:solidFill>
              </a:defRPr>
            </a:lvl2pPr>
            <a:lvl3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</a:defRPr>
            </a:lvl3pPr>
            <a:lvl4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7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254" y="1720430"/>
            <a:ext cx="2677783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76-4632-4105-B24D-049D938DD6DD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2373880"/>
            <a:ext cx="1980368" cy="1630671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bg1"/>
                </a:solidFill>
              </a:defRPr>
            </a:lvl1pPr>
            <a:lvl2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accent2"/>
                </a:solidFill>
              </a:defRPr>
            </a:lvl2pPr>
            <a:lvl3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bg1"/>
                </a:solidFill>
              </a:defRPr>
            </a:lvl3pPr>
            <a:lvl4pPr>
              <a:lnSpc>
                <a:spcPts val="9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ts val="9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34885"/>
            <a:ext cx="1672008" cy="3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4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A23-5086-4D34-BA79-851F44765BE0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875226"/>
            <a:ext cx="5632450" cy="266320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677622"/>
            <a:ext cx="5631972" cy="984023"/>
          </a:xfrm>
        </p:spPr>
        <p:txBody>
          <a:bodyPr>
            <a:normAutofit/>
          </a:bodyPr>
          <a:lstStyle>
            <a:lvl1pPr marL="123819" indent="0">
              <a:lnSpc>
                <a:spcPts val="1125"/>
              </a:lnSpc>
              <a:spcAft>
                <a:spcPts val="0"/>
              </a:spcAft>
              <a:defRPr sz="1100" b="1"/>
            </a:lvl1pPr>
            <a:lvl2pPr marL="123819" indent="0">
              <a:lnSpc>
                <a:spcPts val="1125"/>
              </a:lnSpc>
              <a:buFontTx/>
              <a:buNone/>
              <a:defRPr sz="1100"/>
            </a:lvl2pPr>
            <a:lvl3pPr marL="122629" indent="-122629">
              <a:lnSpc>
                <a:spcPts val="1125"/>
              </a:lnSpc>
              <a:buFontTx/>
              <a:buBlip>
                <a:blip r:embed="rId5"/>
              </a:buBlip>
              <a:tabLst/>
              <a:defRPr sz="1100"/>
            </a:lvl3pPr>
            <a:lvl4pPr marL="232160" indent="-107150">
              <a:lnSpc>
                <a:spcPts val="1125"/>
              </a:lnSpc>
              <a:defRPr sz="1100"/>
            </a:lvl4pPr>
            <a:lvl5pPr marL="321453" indent="-82150">
              <a:lnSpc>
                <a:spcPts val="1125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81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166" y="2084108"/>
            <a:ext cx="2656740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4621" y="1905541"/>
            <a:ext cx="2603989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64" y="1677601"/>
            <a:ext cx="3521187" cy="4199672"/>
          </a:xfrm>
        </p:spPr>
        <p:txBody>
          <a:bodyPr>
            <a:normAutofit/>
          </a:bodyPr>
          <a:lstStyle>
            <a:lvl1pPr marL="123819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3819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678449"/>
            <a:ext cx="3384376" cy="4199672"/>
          </a:xfrm>
        </p:spPr>
        <p:txBody>
          <a:bodyPr>
            <a:normAutofit/>
          </a:bodyPr>
          <a:lstStyle>
            <a:lvl1pPr marL="127391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7391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6CC-4AA3-4A5A-92AC-EECCD29F994D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98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E2-36E9-4604-9C52-4AD5A9941E2B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6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673942"/>
            <a:ext cx="2278800" cy="385375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2EF-C417-4571-858D-607860BDE23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5984" y="2182381"/>
            <a:ext cx="1728787" cy="297328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8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967B-8036-4454-8F3D-C74FE564DC18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678461"/>
            <a:ext cx="2169994" cy="38541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5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"/>
            <a:ext cx="9144000" cy="5331043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601" fontAlgn="base">
              <a:spcBef>
                <a:spcPct val="0"/>
              </a:spcBef>
              <a:spcAft>
                <a:spcPct val="0"/>
              </a:spcAft>
            </a:pPr>
            <a:endParaRPr lang="en-GB" sz="11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671380"/>
            <a:ext cx="2074125" cy="96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5754694"/>
            <a:ext cx="1924396" cy="80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5023"/>
            <a:ext cx="9144000" cy="1142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2182384"/>
            <a:ext cx="7116762" cy="2878119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2pPr>
            <a:lvl3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 b="1">
                <a:solidFill>
                  <a:schemeClr val="bg1"/>
                </a:solidFill>
              </a:defRPr>
            </a:lvl3pPr>
            <a:lvl4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9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11" y="620705"/>
            <a:ext cx="7133833" cy="29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3290" indent="0">
              <a:lnSpc>
                <a:spcPts val="1125"/>
              </a:lnSpc>
              <a:spcAft>
                <a:spcPts val="750"/>
              </a:spcAft>
              <a:defRPr/>
            </a:lvl1pPr>
            <a:lvl2pPr marL="123290" indent="-123290">
              <a:lnSpc>
                <a:spcPts val="1125"/>
              </a:lnSpc>
              <a:spcAft>
                <a:spcPts val="75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E22F-B59A-4372-BD5D-CD50DA10D7D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428" cy="365125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5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2629" indent="0">
              <a:lnSpc>
                <a:spcPts val="1425"/>
              </a:lnSpc>
              <a:spcAft>
                <a:spcPts val="750"/>
              </a:spcAft>
              <a:defRPr sz="1400" b="1">
                <a:solidFill>
                  <a:schemeClr val="accent2"/>
                </a:solidFill>
              </a:defRPr>
            </a:lvl1pPr>
            <a:lvl2pPr marL="122629" indent="0">
              <a:lnSpc>
                <a:spcPts val="1425"/>
              </a:lnSpc>
              <a:spcAft>
                <a:spcPts val="750"/>
              </a:spcAft>
              <a:buFontTx/>
              <a:buNone/>
              <a:defRPr sz="1400"/>
            </a:lvl2pPr>
            <a:lvl3pPr marL="128582" indent="-128582">
              <a:lnSpc>
                <a:spcPts val="1425"/>
              </a:lnSpc>
              <a:spcAft>
                <a:spcPts val="750"/>
              </a:spcAft>
              <a:buFontTx/>
              <a:buBlip>
                <a:blip r:embed="rId3"/>
              </a:buBlip>
              <a:defRPr sz="1400"/>
            </a:lvl3pPr>
            <a:lvl4pPr marL="225017" indent="-111914">
              <a:lnSpc>
                <a:spcPts val="1425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400"/>
            </a:lvl4pPr>
            <a:lvl5pPr marL="353598" indent="-113105"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E766-5EA6-4E29-A196-1C72F54BFE48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000" cy="365125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2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986197"/>
            <a:ext cx="7412326" cy="2914085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995E-3A51-40F3-B9D6-C3ED8500313E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6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287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1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069" y="-308899"/>
            <a:ext cx="5265419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3" y="385216"/>
            <a:ext cx="7446124" cy="2698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D868-7C78-4147-AFE3-F5B2D6BBE87B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897200"/>
            <a:ext cx="5876934" cy="3332000"/>
          </a:xfrm>
        </p:spPr>
        <p:txBody>
          <a:bodyPr>
            <a:normAutofit/>
          </a:bodyPr>
          <a:lstStyle>
            <a:lvl1pPr marL="0" indent="0">
              <a:lnSpc>
                <a:spcPts val="2814"/>
              </a:lnSpc>
              <a:spcAft>
                <a:spcPts val="0"/>
              </a:spcAft>
              <a:defRPr sz="2900">
                <a:solidFill>
                  <a:schemeClr val="bg1"/>
                </a:solidFill>
              </a:defRPr>
            </a:lvl1pPr>
            <a:lvl2pPr marL="123290" indent="-123290">
              <a:lnSpc>
                <a:spcPts val="1407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ts val="1407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126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126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12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25" y="274637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25" y="1600203"/>
            <a:ext cx="8029575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71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376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46" y="6308771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Wales 'Regional' Day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681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368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051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73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614" indent="-342614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3726" indent="-176069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708" indent="-215708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4995" indent="-190356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2286" indent="-1776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19609" indent="-187181" algn="l" defTabSz="91368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08" algn="l" defTabSz="9136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08" algn="l" defTabSz="9136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96" indent="-228408" algn="l" defTabSz="9136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8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0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59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6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94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4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0" y="622820"/>
            <a:ext cx="7106900" cy="2949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600208"/>
            <a:ext cx="7106900" cy="4421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6368422"/>
            <a:ext cx="7194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C8D6E0D8-78E2-4B34-BA06-AF5622FB772F}" type="datetime1">
              <a:rPr lang="en-GB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t>18/02/2020</a:t>
            </a:fld>
            <a:endParaRPr lang="en-GB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6368422"/>
            <a:ext cx="491530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  <a:latin typeface="+mn-lt"/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4F4C4D"/>
                </a:solidFill>
                <a:ea typeface="ヒラギノ角ゴ Pro W3" pitchFamily="84" charset="-128"/>
              </a:rPr>
              <a:t>Wales 'Regional' Day</a:t>
            </a:r>
            <a:endParaRPr lang="en-GB" dirty="0">
              <a:solidFill>
                <a:srgbClr val="4F4C4D"/>
              </a:solidFill>
              <a:ea typeface="ヒラギノ角ゴ Pro W3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6368422"/>
            <a:ext cx="28842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pPr defTabSz="5146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86" r:id="rId15"/>
    <p:sldLayoutId id="2147483787" r:id="rId16"/>
  </p:sldLayoutIdLst>
  <p:hf hdr="0"/>
  <p:txStyles>
    <p:titleStyle>
      <a:lvl1pPr algn="l" defTabSz="514601" rtl="0" eaLnBrk="1" latinLnBrk="0" hangingPunct="1">
        <a:lnSpc>
          <a:spcPts val="2252"/>
        </a:lnSpc>
        <a:spcBef>
          <a:spcPct val="0"/>
        </a:spcBef>
        <a:buNone/>
        <a:defRPr sz="1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23290" indent="-12329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Tx/>
        <a:buBlip>
          <a:blip r:embed="rId18"/>
        </a:buBlip>
        <a:defRPr sz="11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240325" indent="-117035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74336" indent="-134011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04773" indent="-120609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»"/>
        <a:defRPr sz="1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415147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445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746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044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30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601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899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98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497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796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0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83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#10;OT_PPT_03.jpg                                                  0000F789&#10;ROB BACKUP                     C26F9D20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57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5" r:id="rId4"/>
    <p:sldLayoutId id="2147483736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#10;OT_PPT_03.jpg                                                  0000F789&#10;ROB BACKUP                     C26F9D2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3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#10;OT_PPT_03.jpg                                                  0000F789&#10;ROB BACKUP                     C26F9D20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7" r:id="rId3"/>
    <p:sldLayoutId id="2147483768" r:id="rId4"/>
    <p:sldLayoutId id="2147483769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0" y="622820"/>
            <a:ext cx="7106900" cy="2949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600208"/>
            <a:ext cx="7106900" cy="4421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6368422"/>
            <a:ext cx="7194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295DD260-48BC-426F-9B5C-B85589568557}" type="datetime1">
              <a:rPr lang="en-GB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t>18/02/2020</a:t>
            </a:fld>
            <a:endParaRPr lang="en-GB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6368422"/>
            <a:ext cx="491530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  <a:latin typeface="+mn-lt"/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4F4C4D"/>
                </a:solidFill>
                <a:ea typeface="ヒラギノ角ゴ Pro W3" pitchFamily="84" charset="-128"/>
              </a:rPr>
              <a:t>Wales 'Regional' Day</a:t>
            </a:r>
            <a:endParaRPr lang="en-GB" dirty="0">
              <a:solidFill>
                <a:srgbClr val="4F4C4D"/>
              </a:solidFill>
              <a:ea typeface="ヒラギノ角ゴ Pro W3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6368422"/>
            <a:ext cx="28842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pPr defTabSz="5146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0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hdr="0"/>
  <p:txStyles>
    <p:titleStyle>
      <a:lvl1pPr algn="l" defTabSz="514601" rtl="0" eaLnBrk="1" latinLnBrk="0" hangingPunct="1">
        <a:lnSpc>
          <a:spcPts val="2252"/>
        </a:lnSpc>
        <a:spcBef>
          <a:spcPct val="0"/>
        </a:spcBef>
        <a:buNone/>
        <a:defRPr sz="1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23290" indent="-12329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Tx/>
        <a:buBlip>
          <a:blip r:embed="rId16"/>
        </a:buBlip>
        <a:defRPr sz="11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240325" indent="-117035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74336" indent="-134011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04773" indent="-120609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»"/>
        <a:defRPr sz="1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415147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445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746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044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30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601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899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98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497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796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0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83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mtClean="0"/>
              <a:t>North East &amp; Hull </a:t>
            </a:r>
            <a:r>
              <a:rPr lang="en-GB" dirty="0" smtClean="0"/>
              <a:t>– Launch Event 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28 January 2020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cs typeface="Arial" panose="020B0604020202020204" pitchFamily="34" charset="0"/>
              </a:rPr>
              <a:t>World Café Session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15 mins per table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5 mins topic discussion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10 mins discussion</a:t>
            </a:r>
          </a:p>
          <a:p>
            <a:pPr>
              <a:lnSpc>
                <a:spcPct val="100000"/>
              </a:lnSpc>
            </a:pPr>
            <a:endParaRPr lang="en-GB" sz="2000" dirty="0" smtClean="0"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>
                <a:cs typeface="Arial" panose="020B0604020202020204" pitchFamily="34" charset="0"/>
              </a:rPr>
              <a:t>Expert </a:t>
            </a:r>
            <a:r>
              <a:rPr lang="en-GB" sz="2000" dirty="0">
                <a:cs typeface="Arial" panose="020B0604020202020204" pitchFamily="34" charset="0"/>
              </a:rPr>
              <a:t>Nursing Group – VA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>
                <a:cs typeface="Arial" panose="020B0604020202020204" pitchFamily="34" charset="0"/>
              </a:rPr>
              <a:t>MAGIC</a:t>
            </a:r>
            <a:endParaRPr lang="en-GB" sz="20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smtClean="0">
                <a:cs typeface="Arial" panose="020B0604020202020204" pitchFamily="34" charset="0"/>
              </a:rPr>
              <a:t>Patient </a:t>
            </a:r>
            <a:r>
              <a:rPr lang="en-GB" sz="2000" dirty="0">
                <a:cs typeface="Arial" panose="020B0604020202020204" pitchFamily="34" charset="0"/>
              </a:rPr>
              <a:t>Experience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9843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dirty="0">
                <a:solidFill>
                  <a:prstClr val="white"/>
                </a:solidFill>
                <a:cs typeface="Arial" panose="020B0604020202020204" pitchFamily="34" charset="0"/>
              </a:rPr>
              <a:t>Kidney Quality Improvement Partnership (</a:t>
            </a:r>
            <a:r>
              <a:rPr lang="en-GB" sz="2400" dirty="0" err="1">
                <a:solidFill>
                  <a:prstClr val="white"/>
                </a:solidFill>
                <a:cs typeface="Arial" panose="020B0604020202020204" pitchFamily="34" charset="0"/>
              </a:rPr>
              <a:t>KQuIP</a:t>
            </a:r>
            <a:r>
              <a:rPr lang="en-GB" sz="2400" dirty="0">
                <a:solidFill>
                  <a:prstClr val="white"/>
                </a:solidFill>
                <a:cs typeface="Arial" panose="020B0604020202020204" pitchFamily="34" charset="0"/>
              </a:rPr>
              <a:t>) #</a:t>
            </a:r>
            <a:r>
              <a:rPr lang="en-GB" sz="2400" dirty="0" err="1">
                <a:solidFill>
                  <a:prstClr val="white"/>
                </a:solidFill>
                <a:cs typeface="Arial" panose="020B0604020202020204" pitchFamily="34" charset="0"/>
              </a:rPr>
              <a:t>KQuIP</a:t>
            </a:r>
            <a:endParaRPr lang="en-GB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en-GB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400" dirty="0">
                <a:solidFill>
                  <a:prstClr val="white"/>
                </a:solidFill>
                <a:cs typeface="Arial" panose="020B0604020202020204" pitchFamily="34" charset="0"/>
              </a:rPr>
              <a:t>Next steps</a:t>
            </a:r>
          </a:p>
          <a:p>
            <a:pPr lvl="0">
              <a:lnSpc>
                <a:spcPct val="100000"/>
              </a:lnSpc>
            </a:pPr>
            <a:endParaRPr lang="en-GB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400" dirty="0">
                <a:solidFill>
                  <a:prstClr val="white"/>
                </a:solidFill>
                <a:cs typeface="Arial" panose="020B0604020202020204" pitchFamily="34" charset="0"/>
              </a:rPr>
              <a:t>Ranjit Klare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9843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57263"/>
            <a:ext cx="7848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9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Seven steps in the North East </a:t>
            </a:r>
            <a:r>
              <a:rPr lang="en-GB" dirty="0" err="1"/>
              <a:t>KQuIP</a:t>
            </a:r>
            <a:r>
              <a:rPr lang="en-GB" dirty="0"/>
              <a:t> MAGIC Programme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4" y="6188858"/>
            <a:ext cx="1394407" cy="5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bm0503\AppData\Local\Microsoft\Windows\Temporary Internet Files\Content.IE5\KILK3JW0\overwhelm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1" y="260648"/>
            <a:ext cx="8245312" cy="54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4" y="6188858"/>
            <a:ext cx="1394407" cy="5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Thank you for coming today </a:t>
            </a:r>
          </a:p>
          <a:p>
            <a:pPr lvl="1"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</a:p>
          <a:p>
            <a:pPr lvl="1"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have a safe journey home</a:t>
            </a: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1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0606" y="635125"/>
            <a:ext cx="8426449" cy="827251"/>
          </a:xfrm>
        </p:spPr>
        <p:txBody>
          <a:bodyPr>
            <a:normAutofit/>
          </a:bodyPr>
          <a:lstStyle/>
          <a:p>
            <a:pPr algn="ctr"/>
            <a:r>
              <a:rPr lang="en-GB" sz="3200" smtClean="0"/>
              <a:t>Housekeeping and survival</a:t>
            </a:r>
            <a:endParaRPr lang="en-GB" sz="3200" dirty="0"/>
          </a:p>
        </p:txBody>
      </p:sp>
      <p:pic>
        <p:nvPicPr>
          <p:cNvPr id="6" name="Content Placeholder 5" descr="SG0055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b="14546"/>
          <a:stretch>
            <a:fillRect/>
          </a:stretch>
        </p:blipFill>
        <p:spPr bwMode="auto">
          <a:xfrm>
            <a:off x="434999" y="1720406"/>
            <a:ext cx="2298701" cy="98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779" y="2709261"/>
            <a:ext cx="2189014" cy="107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Fire alarms </a:t>
            </a:r>
          </a:p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and exits…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39776" y="2922752"/>
            <a:ext cx="2112070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Car Park …</a:t>
            </a:r>
          </a:p>
        </p:txBody>
      </p:sp>
      <p:pic>
        <p:nvPicPr>
          <p:cNvPr id="10" name="Picture 9" descr="iStock_000005613330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60" y="1439481"/>
            <a:ext cx="2237806" cy="14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13460" y="2955221"/>
            <a:ext cx="2913508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Toilet location…</a:t>
            </a:r>
          </a:p>
        </p:txBody>
      </p:sp>
      <p:pic>
        <p:nvPicPr>
          <p:cNvPr id="12" name="Picture 11" descr="j0438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3154"/>
            <a:ext cx="2161290" cy="14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7700" y="5494442"/>
            <a:ext cx="1631169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Mobiles </a:t>
            </a:r>
          </a:p>
        </p:txBody>
      </p:sp>
      <p:pic>
        <p:nvPicPr>
          <p:cNvPr id="14" name="Picture 13" descr="C:\Documents and Settings\roz.lindridge\Local Settings\Temporary Internet Files\Content.IE5\CLQRGPMB\MP9004387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3" y="3794916"/>
            <a:ext cx="1850200" cy="13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7263" y="5302264"/>
            <a:ext cx="1765822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Photos…</a:t>
            </a:r>
          </a:p>
        </p:txBody>
      </p:sp>
      <p:pic>
        <p:nvPicPr>
          <p:cNvPr id="16" name="Picture 15" descr="j04385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18" y="3873617"/>
            <a:ext cx="20970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38064" y="5443910"/>
            <a:ext cx="1746586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Breaks…</a:t>
            </a:r>
          </a:p>
        </p:txBody>
      </p:sp>
      <p:pic>
        <p:nvPicPr>
          <p:cNvPr id="1026" name="Picture 2" descr="http://ts3.mm.bing.net/th?id=H.5055452590902242&amp;w=188&amp;h=144&amp;c=7&amp;rs=1&amp;pid=1.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76" y="1412776"/>
            <a:ext cx="1936280" cy="1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Welcome and Introductions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Katy Jones, Regional Lead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Ranjit Klare, QI Programme Manager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Ron Cullen, CEO Renal Association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What is MAGIC?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Jennifer Adam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PREM Needling Data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Katy Jones</a:t>
            </a:r>
          </a:p>
        </p:txBody>
      </p:sp>
    </p:spTree>
    <p:extLst>
      <p:ext uri="{BB962C8B-B14F-4D97-AF65-F5344CB8AC3E}">
        <p14:creationId xmlns:p14="http://schemas.microsoft.com/office/powerpoint/2010/main" val="4010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Patient Experience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Vicky Harrison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Linda Pickering</a:t>
            </a:r>
          </a:p>
        </p:txBody>
      </p:sp>
    </p:spTree>
    <p:extLst>
      <p:ext uri="{BB962C8B-B14F-4D97-AF65-F5344CB8AC3E}">
        <p14:creationId xmlns:p14="http://schemas.microsoft.com/office/powerpoint/2010/main" val="1481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Complicated Fistula (Each Unit)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Facilitator: Nicole Williams</a:t>
            </a:r>
          </a:p>
        </p:txBody>
      </p:sp>
    </p:spTree>
    <p:extLst>
      <p:ext uri="{BB962C8B-B14F-4D97-AF65-F5344CB8AC3E}">
        <p14:creationId xmlns:p14="http://schemas.microsoft.com/office/powerpoint/2010/main" val="1481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2400" dirty="0" smtClean="0"/>
              <a:t>What have we done since we last met? 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(Each Unit)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Facilitator: Katy Jones</a:t>
            </a:r>
          </a:p>
        </p:txBody>
      </p:sp>
    </p:spTree>
    <p:extLst>
      <p:ext uri="{BB962C8B-B14F-4D97-AF65-F5344CB8AC3E}">
        <p14:creationId xmlns:p14="http://schemas.microsoft.com/office/powerpoint/2010/main" val="21617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/>
          <a:lstStyle/>
          <a:p>
            <a:r>
              <a:rPr lang="en-GB" dirty="0" smtClean="0"/>
              <a:t>Back in 30 mins – Break/Networking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095601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4" y="6188858"/>
            <a:ext cx="1394407" cy="5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nbn0700\AppData\Local\Microsoft\Windows\Temporary Internet Files\Content.IE5\9FUKLYUA\coffee-smi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6153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E125038C-FA94-2842-BBC7-0A19037950A1}" vid="{35F8C28B-7248-4243-8A0A-CFE569E00D94}"/>
    </a:ext>
  </a:extLst>
</a:theme>
</file>

<file path=ppt/theme/theme3.xml><?xml version="1.0" encoding="utf-8"?>
<a:theme xmlns:a="http://schemas.openxmlformats.org/drawingml/2006/main" name="1_OT_TEMPLATE_03">
  <a:themeElements>
    <a:clrScheme name="OT_TEMPLATE_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_TEMPLATE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T_TEMPLATE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T_TEMPLATE_03">
  <a:themeElements>
    <a:clrScheme name="OT_TEMPLATE_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_TEMPLATE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T_TEMPLATE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T_TEMPLATE_03">
  <a:themeElements>
    <a:clrScheme name="OT_TEMPLATE_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_TEMPLATE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T_TEMPLATE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E125038C-FA94-2842-BBC7-0A19037950A1}" vid="{35F8C28B-7248-4243-8A0A-CFE569E00D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227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3_Office Theme</vt:lpstr>
      <vt:lpstr>12_Office Theme</vt:lpstr>
      <vt:lpstr>1_OT_TEMPLATE_03</vt:lpstr>
      <vt:lpstr>2_OT_TEMPLATE_03</vt:lpstr>
      <vt:lpstr>3_OT_TEMPLATE_03</vt:lpstr>
      <vt:lpstr>13_Office Theme</vt:lpstr>
      <vt:lpstr>PowerPoint Presentation</vt:lpstr>
      <vt:lpstr>Housekeeping and survival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in 30 mins – Break/Networking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Leeanne Lockley</dc:creator>
  <cp:lastModifiedBy>Beth Crosby</cp:lastModifiedBy>
  <cp:revision>149</cp:revision>
  <dcterms:modified xsi:type="dcterms:W3CDTF">2020-02-18T12:44:37Z</dcterms:modified>
</cp:coreProperties>
</file>