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1" r:id="rId5"/>
    <p:sldId id="263" r:id="rId6"/>
    <p:sldId id="265" r:id="rId7"/>
    <p:sldId id="266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7E353-0B7C-41B1-BD6C-B05680DAE985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3E164-BE7E-42ED-B950-90C0A8F42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205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KCUK Presentation Name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8C8253-54CF-1043-9DE5-8D48A4F4B5E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027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KCUK Presentation Name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8C8253-54CF-1043-9DE5-8D48A4F4B5E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711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KCUK Presentation Name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8C8253-54CF-1043-9DE5-8D48A4F4B5ED}" type="slidenum">
              <a:rPr lang="en-GB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511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3E164-BE7E-42ED-B950-90C0A8F4251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811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9893-85F7-499C-8236-CB8930BE3D18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66F4-B808-479A-8677-35C3A9D54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08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9893-85F7-499C-8236-CB8930BE3D18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66F4-B808-479A-8677-35C3A9D54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47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9893-85F7-499C-8236-CB8930BE3D18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66F4-B808-479A-8677-35C3A9D54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041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Imag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/>
          <p:cNvSpPr>
            <a:spLocks noGrp="1" noChangeAspect="1"/>
          </p:cNvSpPr>
          <p:nvPr>
            <p:ph type="pic" sz="quarter" idx="11"/>
          </p:nvPr>
        </p:nvSpPr>
        <p:spPr>
          <a:xfrm>
            <a:off x="483443" y="1251856"/>
            <a:ext cx="3888987" cy="4341395"/>
          </a:xfrm>
          <a:ln>
            <a:noFill/>
          </a:ln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endParaRPr lang="en-US" dirty="0"/>
          </a:p>
        </p:txBody>
      </p:sp>
      <p:sp>
        <p:nvSpPr>
          <p:cNvPr id="4" name="Manual Input 28"/>
          <p:cNvSpPr/>
          <p:nvPr userDrawn="1"/>
        </p:nvSpPr>
        <p:spPr>
          <a:xfrm rot="5400000" flipH="1">
            <a:off x="4075504" y="-3592062"/>
            <a:ext cx="509552" cy="8660560"/>
          </a:xfrm>
          <a:custGeom>
            <a:avLst/>
            <a:gdLst/>
            <a:ahLst/>
            <a:cxnLst/>
            <a:rect l="l" t="t" r="r" b="b"/>
            <a:pathLst>
              <a:path w="509552" h="8660560">
                <a:moveTo>
                  <a:pt x="509552" y="8660560"/>
                </a:moveTo>
                <a:lnTo>
                  <a:pt x="509552" y="8513380"/>
                </a:lnTo>
                <a:lnTo>
                  <a:pt x="509552" y="1375440"/>
                </a:lnTo>
                <a:lnTo>
                  <a:pt x="509552" y="1228260"/>
                </a:lnTo>
                <a:lnTo>
                  <a:pt x="509552" y="175757"/>
                </a:lnTo>
                <a:lnTo>
                  <a:pt x="509552" y="28577"/>
                </a:lnTo>
                <a:lnTo>
                  <a:pt x="509066" y="28806"/>
                </a:lnTo>
                <a:lnTo>
                  <a:pt x="500771" y="8780"/>
                </a:lnTo>
                <a:cubicBezTo>
                  <a:pt x="495346" y="3355"/>
                  <a:pt x="487852" y="0"/>
                  <a:pt x="479574" y="0"/>
                </a:cubicBezTo>
                <a:lnTo>
                  <a:pt x="468652" y="4524"/>
                </a:lnTo>
                <a:lnTo>
                  <a:pt x="468652" y="1433"/>
                </a:lnTo>
                <a:lnTo>
                  <a:pt x="18192" y="241265"/>
                </a:lnTo>
                <a:lnTo>
                  <a:pt x="18192" y="243920"/>
                </a:lnTo>
                <a:lnTo>
                  <a:pt x="8781" y="247819"/>
                </a:lnTo>
                <a:lnTo>
                  <a:pt x="259" y="268393"/>
                </a:lnTo>
                <a:lnTo>
                  <a:pt x="2" y="268514"/>
                </a:lnTo>
                <a:lnTo>
                  <a:pt x="2" y="269013"/>
                </a:lnTo>
                <a:lnTo>
                  <a:pt x="0" y="269016"/>
                </a:lnTo>
                <a:lnTo>
                  <a:pt x="2" y="269020"/>
                </a:lnTo>
                <a:lnTo>
                  <a:pt x="2" y="415694"/>
                </a:lnTo>
                <a:lnTo>
                  <a:pt x="2" y="416193"/>
                </a:lnTo>
                <a:lnTo>
                  <a:pt x="0" y="416196"/>
                </a:lnTo>
                <a:lnTo>
                  <a:pt x="2" y="416200"/>
                </a:lnTo>
                <a:lnTo>
                  <a:pt x="2" y="1004340"/>
                </a:lnTo>
                <a:lnTo>
                  <a:pt x="1" y="1004340"/>
                </a:lnTo>
                <a:lnTo>
                  <a:pt x="1" y="1151520"/>
                </a:lnTo>
                <a:lnTo>
                  <a:pt x="1" y="8513380"/>
                </a:lnTo>
                <a:lnTo>
                  <a:pt x="1" y="8660560"/>
                </a:lnTo>
                <a:close/>
              </a:path>
            </a:pathLst>
          </a:custGeom>
          <a:solidFill>
            <a:srgbClr val="004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 descr="KCUK 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776" y="5961664"/>
            <a:ext cx="1454155" cy="74883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83443" y="424712"/>
            <a:ext cx="8177116" cy="517540"/>
          </a:xfrm>
        </p:spPr>
        <p:txBody>
          <a:bodyPr wrap="square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53429" y="1251857"/>
            <a:ext cx="3888987" cy="4341394"/>
          </a:xfrm>
        </p:spPr>
        <p:txBody>
          <a:bodyPr anchor="ctr"/>
          <a:lstStyle>
            <a:lvl1pPr marL="349200" indent="-349200">
              <a:buSzPct val="100000"/>
              <a:buFont typeface="Arial"/>
              <a:buChar char="•"/>
              <a:defRPr/>
            </a:lvl1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6" name="Title Placeholder 1"/>
          <p:cNvSpPr txBox="1">
            <a:spLocks/>
          </p:cNvSpPr>
          <p:nvPr userDrawn="1"/>
        </p:nvSpPr>
        <p:spPr>
          <a:xfrm rot="18900000">
            <a:off x="8436658" y="6452832"/>
            <a:ext cx="956441" cy="34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fld id="{AE43EC24-4FE2-E142-8EBF-D0CC4E9BEEF1}" type="slidenum">
              <a:rPr>
                <a:solidFill>
                  <a:srgbClr val="FFFFFF"/>
                </a:solidFill>
              </a:rPr>
              <a:pPr algn="ctr">
                <a:defRPr/>
              </a:pPr>
              <a:t>‹#›</a:t>
            </a:fld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7" name="Title Placeholder 1"/>
          <p:cNvSpPr txBox="1">
            <a:spLocks/>
          </p:cNvSpPr>
          <p:nvPr userDrawn="1"/>
        </p:nvSpPr>
        <p:spPr>
          <a:xfrm rot="18900000">
            <a:off x="7913801" y="6132487"/>
            <a:ext cx="1490917" cy="34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</a:rPr>
              <a:t>kidney patients</a:t>
            </a:r>
          </a:p>
        </p:txBody>
      </p:sp>
      <p:sp>
        <p:nvSpPr>
          <p:cNvPr id="18" name="Diagonal Stripe 17"/>
          <p:cNvSpPr/>
          <p:nvPr userDrawn="1"/>
        </p:nvSpPr>
        <p:spPr>
          <a:xfrm flipH="1" flipV="1">
            <a:off x="8014707" y="5654846"/>
            <a:ext cx="1139453" cy="1133228"/>
          </a:xfrm>
          <a:prstGeom prst="diagStripe">
            <a:avLst>
              <a:gd name="adj" fmla="val 67561"/>
            </a:avLst>
          </a:prstGeom>
          <a:solidFill>
            <a:srgbClr val="4C7EC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rgbClr val="6F7073"/>
              </a:solidFill>
            </a:endParaRPr>
          </a:p>
        </p:txBody>
      </p:sp>
      <p:sp>
        <p:nvSpPr>
          <p:cNvPr id="19" name="Diagonal Stripe 18"/>
          <p:cNvSpPr/>
          <p:nvPr userDrawn="1"/>
        </p:nvSpPr>
        <p:spPr>
          <a:xfrm rot="10800000">
            <a:off x="8421120" y="6135122"/>
            <a:ext cx="729265" cy="729265"/>
          </a:xfrm>
          <a:prstGeom prst="diagStripe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rgbClr val="6F7073"/>
              </a:solidFill>
            </a:endParaRPr>
          </a:p>
        </p:txBody>
      </p:sp>
      <p:sp>
        <p:nvSpPr>
          <p:cNvPr id="20" name="Title Placeholder 1"/>
          <p:cNvSpPr txBox="1">
            <a:spLocks/>
          </p:cNvSpPr>
          <p:nvPr userDrawn="1"/>
        </p:nvSpPr>
        <p:spPr>
          <a:xfrm rot="18900000">
            <a:off x="8436658" y="6452832"/>
            <a:ext cx="956441" cy="34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fld id="{AE43EC24-4FE2-E142-8EBF-D0CC4E9BEEF1}" type="slidenum">
              <a:rPr>
                <a:solidFill>
                  <a:srgbClr val="FFFFFF"/>
                </a:solidFill>
              </a:rPr>
              <a:pPr algn="ctr">
                <a:defRPr/>
              </a:pPr>
              <a:t>‹#›</a:t>
            </a:fld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1" name="Title Placeholder 1"/>
          <p:cNvSpPr txBox="1">
            <a:spLocks/>
          </p:cNvSpPr>
          <p:nvPr userDrawn="1"/>
        </p:nvSpPr>
        <p:spPr>
          <a:xfrm rot="18900000">
            <a:off x="7814542" y="6136947"/>
            <a:ext cx="1680514" cy="34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</a:rPr>
              <a:t>kidney patients</a:t>
            </a:r>
          </a:p>
        </p:txBody>
      </p:sp>
      <p:sp>
        <p:nvSpPr>
          <p:cNvPr id="22" name="Diagonal Stripe 21"/>
          <p:cNvSpPr/>
          <p:nvPr userDrawn="1"/>
        </p:nvSpPr>
        <p:spPr>
          <a:xfrm rot="10800000">
            <a:off x="7472920" y="5694891"/>
            <a:ext cx="1169496" cy="1169496"/>
          </a:xfrm>
          <a:prstGeom prst="diagStripe">
            <a:avLst>
              <a:gd name="adj" fmla="val 69832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rgbClr val="6F7073"/>
              </a:solidFill>
            </a:endParaRPr>
          </a:p>
        </p:txBody>
      </p:sp>
      <p:sp>
        <p:nvSpPr>
          <p:cNvPr id="23" name="Title Placeholder 1"/>
          <p:cNvSpPr txBox="1">
            <a:spLocks/>
          </p:cNvSpPr>
          <p:nvPr userDrawn="1"/>
        </p:nvSpPr>
        <p:spPr>
          <a:xfrm rot="18900000">
            <a:off x="7311160" y="6186893"/>
            <a:ext cx="1628100" cy="34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</a:rPr>
              <a:t>Improving life for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71492" y="5997722"/>
            <a:ext cx="1201016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91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9893-85F7-499C-8236-CB8930BE3D18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66F4-B808-479A-8677-35C3A9D54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06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9893-85F7-499C-8236-CB8930BE3D18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66F4-B808-479A-8677-35C3A9D54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16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9893-85F7-499C-8236-CB8930BE3D18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66F4-B808-479A-8677-35C3A9D54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63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9893-85F7-499C-8236-CB8930BE3D18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66F4-B808-479A-8677-35C3A9D54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036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9893-85F7-499C-8236-CB8930BE3D18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66F4-B808-479A-8677-35C3A9D54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76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9893-85F7-499C-8236-CB8930BE3D18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66F4-B808-479A-8677-35C3A9D54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10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9893-85F7-499C-8236-CB8930BE3D18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66F4-B808-479A-8677-35C3A9D54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37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9893-85F7-499C-8236-CB8930BE3D18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66F4-B808-479A-8677-35C3A9D54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53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99893-85F7-499C-8236-CB8930BE3D18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066F4-B808-479A-8677-35C3A9D54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82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PREM needling data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NE and Hull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702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The Kidney Patient Reported Experience Measure</a:t>
            </a:r>
            <a:r>
              <a:rPr lang="en-GB" dirty="0"/>
              <a:t> (</a:t>
            </a:r>
            <a:r>
              <a:rPr lang="en-GB" b="1" dirty="0" smtClean="0"/>
              <a:t>PREM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Annual national survey of kidney patients</a:t>
            </a:r>
          </a:p>
          <a:p>
            <a:pPr fontAlgn="base"/>
            <a:r>
              <a:rPr lang="en-GB" dirty="0"/>
              <a:t>Help renal unit teams understand how patients feel about their experience of care</a:t>
            </a:r>
          </a:p>
          <a:p>
            <a:pPr fontAlgn="base"/>
            <a:r>
              <a:rPr lang="en-GB" dirty="0"/>
              <a:t>Show where improvement can be </a:t>
            </a:r>
            <a:r>
              <a:rPr lang="en-GB" dirty="0" smtClean="0"/>
              <a:t>made</a:t>
            </a:r>
            <a:endParaRPr lang="en-GB" dirty="0"/>
          </a:p>
          <a:p>
            <a:pPr fontAlgn="base"/>
            <a:r>
              <a:rPr lang="en-GB" dirty="0"/>
              <a:t>Give us a national picture of people’s experience of </a:t>
            </a:r>
            <a:r>
              <a:rPr lang="en-GB" dirty="0" smtClean="0"/>
              <a:t>care</a:t>
            </a:r>
          </a:p>
          <a:p>
            <a:pPr fontAlgn="base"/>
            <a:r>
              <a:rPr lang="en-GB" dirty="0" smtClean="0"/>
              <a:t>Survey in June, reports in the new year, so 2019 just out!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77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2" y="424712"/>
            <a:ext cx="8177116" cy="51754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Kidney PREM 2019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17" t="14845" r="33299" b="5430"/>
          <a:stretch/>
        </p:blipFill>
        <p:spPr bwMode="auto">
          <a:xfrm>
            <a:off x="1475656" y="1063989"/>
            <a:ext cx="6264696" cy="5677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610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14" y="1058126"/>
            <a:ext cx="7722931" cy="4744463"/>
          </a:xfrm>
          <a:ln>
            <a:solidFill>
              <a:schemeClr val="accent5"/>
            </a:solidFill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Mean </a:t>
            </a:r>
            <a:r>
              <a:rPr lang="en-GB" sz="3200" dirty="0" smtClean="0"/>
              <a:t>scores by theme 2019</a:t>
            </a:r>
            <a:r>
              <a:rPr lang="en-GB" sz="3200" dirty="0"/>
              <a:t>, 2018 and 2017 </a:t>
            </a:r>
          </a:p>
        </p:txBody>
      </p:sp>
    </p:spTree>
    <p:extLst>
      <p:ext uri="{BB962C8B-B14F-4D97-AF65-F5344CB8AC3E}">
        <p14:creationId xmlns:p14="http://schemas.microsoft.com/office/powerpoint/2010/main" val="75615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424712"/>
            <a:ext cx="8640960" cy="5175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Needling scores raise concern nationally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5225" y="3569579"/>
            <a:ext cx="7973549" cy="1938867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GB" dirty="0" smtClean="0"/>
              <a:t>Nationally </a:t>
            </a:r>
            <a:r>
              <a:rPr lang="en-GB" dirty="0"/>
              <a:t>t</a:t>
            </a:r>
            <a:r>
              <a:rPr lang="en-GB" dirty="0" smtClean="0"/>
              <a:t>hese are the three consistent </a:t>
            </a:r>
            <a:r>
              <a:rPr lang="en-GB" dirty="0"/>
              <a:t>and unchanged </a:t>
            </a:r>
            <a:r>
              <a:rPr lang="en-GB" dirty="0" smtClean="0"/>
              <a:t>lowest scoring areas of patient experience for the past 4 years. </a:t>
            </a:r>
          </a:p>
          <a:p>
            <a:pPr marL="0" indent="0" algn="ctr">
              <a:buNone/>
            </a:pPr>
            <a:r>
              <a:rPr lang="en-GB" dirty="0" smtClean="0"/>
              <a:t>There is a call </a:t>
            </a:r>
            <a:r>
              <a:rPr lang="en-GB" dirty="0"/>
              <a:t>to action </a:t>
            </a:r>
            <a:r>
              <a:rPr lang="en-GB" dirty="0" smtClean="0"/>
              <a:t>from </a:t>
            </a:r>
            <a:r>
              <a:rPr lang="en-GB" dirty="0"/>
              <a:t>kidney </a:t>
            </a:r>
            <a:r>
              <a:rPr lang="en-GB" dirty="0" smtClean="0"/>
              <a:t>patients and the wider community to </a:t>
            </a:r>
            <a:r>
              <a:rPr lang="en-GB" dirty="0"/>
              <a:t>address </a:t>
            </a:r>
            <a:r>
              <a:rPr lang="en-GB" dirty="0" smtClean="0"/>
              <a:t>the </a:t>
            </a:r>
            <a:r>
              <a:rPr lang="en-GB" dirty="0"/>
              <a:t>aspects of kidney care that impact most negatively on their </a:t>
            </a:r>
            <a:r>
              <a:rPr lang="en-GB" dirty="0" smtClean="0"/>
              <a:t>experience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1"/>
                </a:solidFill>
              </a:rPr>
              <a:t>Mean needling score nationally in 2019: 5.8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1"/>
                </a:solidFill>
              </a:rPr>
              <a:t>Unchanged over 3 years</a:t>
            </a: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5039" r="2433"/>
          <a:stretch/>
        </p:blipFill>
        <p:spPr>
          <a:xfrm>
            <a:off x="1422919" y="1368841"/>
            <a:ext cx="6298163" cy="18113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84988" y="3128346"/>
            <a:ext cx="1875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1D4E57"/>
                </a:solidFill>
              </a:rPr>
              <a:t>Sharing decisions</a:t>
            </a:r>
            <a:endParaRPr lang="en-GB" b="1" dirty="0">
              <a:solidFill>
                <a:srgbClr val="1D4E57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27457" y="3128346"/>
            <a:ext cx="1875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1D4E57"/>
                </a:solidFill>
              </a:rPr>
              <a:t>Needling</a:t>
            </a:r>
            <a:endParaRPr lang="en-GB" b="1" dirty="0">
              <a:solidFill>
                <a:srgbClr val="1D4E57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8251" y="3128346"/>
            <a:ext cx="1875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1D4E57"/>
                </a:solidFill>
              </a:rPr>
              <a:t>Transport</a:t>
            </a:r>
            <a:endParaRPr lang="en-GB" b="1" dirty="0">
              <a:solidFill>
                <a:srgbClr val="1D4E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9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Needling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</a:t>
            </a:r>
            <a:r>
              <a:rPr lang="en-GB" dirty="0"/>
              <a:t>answer this question on your own without asking anyone to help you decide what to answer.  We cannot identify you from this questionnaire, so please answer honestly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844032"/>
              </p:ext>
            </p:extLst>
          </p:nvPr>
        </p:nvGraphicFramePr>
        <p:xfrm>
          <a:off x="539552" y="3861048"/>
          <a:ext cx="8280922" cy="2736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1519"/>
                <a:gridCol w="835629"/>
                <a:gridCol w="835629"/>
                <a:gridCol w="835629"/>
                <a:gridCol w="835629"/>
                <a:gridCol w="835629"/>
                <a:gridCol w="835629"/>
                <a:gridCol w="835629"/>
              </a:tblGrid>
              <a:tr h="134781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How often do the renal team insert your needles with as little pain as possible?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Never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Always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3884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257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 responses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Needling mean score 5.8</a:t>
            </a:r>
          </a:p>
          <a:p>
            <a:r>
              <a:rPr lang="en-GB" dirty="0" smtClean="0"/>
              <a:t>Standard deviation of centre means 0.3</a:t>
            </a:r>
          </a:p>
          <a:p>
            <a:r>
              <a:rPr lang="en-GB" dirty="0" smtClean="0"/>
              <a:t>Lowest centre score 4.8</a:t>
            </a:r>
          </a:p>
          <a:p>
            <a:r>
              <a:rPr lang="en-GB" dirty="0" smtClean="0"/>
              <a:t>Highest centre score 6.6*</a:t>
            </a:r>
          </a:p>
          <a:p>
            <a:r>
              <a:rPr lang="en-GB" dirty="0" smtClean="0"/>
              <a:t>Change since 2018 0</a:t>
            </a:r>
          </a:p>
          <a:p>
            <a:endParaRPr lang="en-GB" dirty="0"/>
          </a:p>
          <a:p>
            <a:r>
              <a:rPr lang="en-GB" dirty="0" smtClean="0"/>
              <a:t>Only transport has a wider range between the lowest and highest score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407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90613"/>
            <a:ext cx="9001125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281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838771"/>
              </p:ext>
            </p:extLst>
          </p:nvPr>
        </p:nvGraphicFramePr>
        <p:xfrm>
          <a:off x="539553" y="404661"/>
          <a:ext cx="8352927" cy="6013097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455162"/>
                <a:gridCol w="3193543"/>
                <a:gridCol w="947320"/>
                <a:gridCol w="820359"/>
                <a:gridCol w="732463"/>
                <a:gridCol w="1204080"/>
              </a:tblGrid>
              <a:tr h="20139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 How often do the renal team insert your needles with as little pain as possible?</a:t>
                      </a:r>
                      <a:endParaRPr lang="en-GB" sz="900" b="1" i="0" u="none" strike="noStrike">
                        <a:solidFill>
                          <a:srgbClr val="16365C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373953"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No of Patients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Lower 95% CI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Upper 95% CI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Mean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Unit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Middlesbrough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2017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99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5.6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2018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125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5.4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2019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122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6.2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5.9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>
                  <a:txBody>
                    <a:bodyPr/>
                    <a:lstStyle/>
                    <a:p>
                      <a:pPr algn="l" fontAlgn="ctr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Hull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2017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89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2018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88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5.8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6.4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6.1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2019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97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5.4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>
                  <a:txBody>
                    <a:bodyPr/>
                    <a:lstStyle/>
                    <a:p>
                      <a:pPr algn="l" fontAlgn="ctr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Carlisle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2017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40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5.6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6.5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2018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5.9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6.7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6.3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2019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6.9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6.2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Sunderland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2017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72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5.9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2018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72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6.1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5.8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2019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60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6.1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>
                  <a:txBody>
                    <a:bodyPr/>
                    <a:lstStyle/>
                    <a:p>
                      <a:pPr algn="l" fontAlgn="ctr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Newcastle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2017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144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6.1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5.8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2018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145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6.2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5.9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2019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136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6.1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5.8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North East (2017)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444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5.9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North East (2018)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453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5.8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5.9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  <a:tr h="201398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North East (2019)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436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5.7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>
                          <a:effectLst/>
                        </a:rPr>
                        <a:t>6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</a:rPr>
                        <a:t>5.8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91" marR="7591" marT="759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686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377</Words>
  <Application>Microsoft Office PowerPoint</Application>
  <PresentationFormat>On-screen Show (4:3)</PresentationFormat>
  <Paragraphs>153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PREM needling data</vt:lpstr>
      <vt:lpstr>The Kidney Patient Reported Experience Measure (PREM)</vt:lpstr>
      <vt:lpstr>Kidney PREM 2019</vt:lpstr>
      <vt:lpstr>Mean scores by theme 2019, 2018 and 2017 </vt:lpstr>
      <vt:lpstr>Needling scores raise concern nationally</vt:lpstr>
      <vt:lpstr>Needling question</vt:lpstr>
      <vt:lpstr>National responses</vt:lpstr>
      <vt:lpstr>PowerPoint Presentation</vt:lpstr>
      <vt:lpstr>PowerPoint Presentation</vt:lpstr>
    </vt:vector>
  </TitlesOfParts>
  <Company>Newcastle upon Tyne Hospitals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 needling data</dc:title>
  <dc:creator>Jones, Katrin</dc:creator>
  <cp:lastModifiedBy>Beth Crosby</cp:lastModifiedBy>
  <cp:revision>6</cp:revision>
  <dcterms:created xsi:type="dcterms:W3CDTF">2020-01-27T01:02:20Z</dcterms:created>
  <dcterms:modified xsi:type="dcterms:W3CDTF">2020-02-18T12:45:56Z</dcterms:modified>
</cp:coreProperties>
</file>